
<file path=[Content_Types].xml><?xml version="1.0" encoding="utf-8"?>
<Types xmlns="http://schemas.openxmlformats.org/package/2006/content-types">
  <Default Extension="png" ContentType="image/png"/>
  <Default Extension="jpeg" ContentType="image/jpeg"/>
  <Default Extension="glb" ContentType="model/gltf.binary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195AE-81BE-4073-90B7-13875A07AE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EA9CED3-18C2-4596-9D6A-A50766DFB8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8433DE3-DBCE-4568-9052-31E20371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668-EE93-416A-A050-3606C966F952}" type="datetimeFigureOut">
              <a:rPr lang="bg-BG" smtClean="0"/>
              <a:t>14.4.2020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D3D613-1B59-48CF-AE92-1A0AEC9D6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7A0E228-C7B5-4A28-A280-EDD8541EC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CC97-F3E8-4A22-A6EE-14BFFF438C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5741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706D60-E829-4B4B-8280-66FCA3294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05D81C-8874-4399-9552-791EEDD2F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AFD45DE-F94F-48E1-9344-461345EF8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668-EE93-416A-A050-3606C966F952}" type="datetimeFigureOut">
              <a:rPr lang="bg-BG" smtClean="0"/>
              <a:t>14.4.2020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EF6738-286A-47F6-BC8C-3D3B233FB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EECE45-AAA9-46DD-9183-4B6FCA3BC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CC97-F3E8-4A22-A6EE-14BFFF438C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24963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59B198-5B8C-428D-89BF-945295A64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6B59DE9-BAA0-45A1-8C72-D2B9943A56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E8E8B10-94EB-4582-84B7-8CCBF9665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668-EE93-416A-A050-3606C966F952}" type="datetimeFigureOut">
              <a:rPr lang="bg-BG" smtClean="0"/>
              <a:t>14.4.2020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D8EBCB-7537-44F9-86F6-99717B1FB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00BC580-CDB7-470A-8DBA-12661BFD3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CC97-F3E8-4A22-A6EE-14BFFF438C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00292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A67037-38BE-4ACC-BF3F-9F8197F4F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4671D4A-E06E-4A5B-A07E-836C30D640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B4ACF7A-F463-45E9-9FE4-CDB0959AA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B692F19-45C0-429E-89F7-E0F7CD8DA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668-EE93-416A-A050-3606C966F952}" type="datetimeFigureOut">
              <a:rPr lang="bg-BG" smtClean="0"/>
              <a:t>14.4.2020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3FE7D14-6E23-4D7C-BA20-44FFEB91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261A12B-DC37-4CFF-873A-4B319526D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CC97-F3E8-4A22-A6EE-14BFFF438C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72506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56C316-F15F-4E78-BD99-141D93EAA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1931F03-8954-4494-9FCF-488D06356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606247F-0E5B-4C20-86F4-979CDF81B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BA165F1-3636-46D2-96D9-15C2259D4B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88B5233-1428-49D4-AE87-B38BAD8E6A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BF4ABB8-BF6C-470A-AECA-7E86BE368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668-EE93-416A-A050-3606C966F952}" type="datetimeFigureOut">
              <a:rPr lang="bg-BG" smtClean="0"/>
              <a:t>14.4.2020 г.</a:t>
            </a:fld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B79329F-335E-4540-ACDE-3430FA93D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413EDD4-7D84-41D0-9C92-06CBC1C63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CC97-F3E8-4A22-A6EE-14BFFF438C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64733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5190A4-623F-45C1-A2B8-EAB4856AB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8895073-D4CB-4788-B192-9BC5F560A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668-EE93-416A-A050-3606C966F952}" type="datetimeFigureOut">
              <a:rPr lang="bg-BG" smtClean="0"/>
              <a:t>14.4.2020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4C316CE-C09B-4D46-AF68-4762799A9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B122490-0D50-4022-850D-FDC092EFB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CC97-F3E8-4A22-A6EE-14BFFF438C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89112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35885E9-1695-44BC-A8F0-4B955992F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668-EE93-416A-A050-3606C966F952}" type="datetimeFigureOut">
              <a:rPr lang="bg-BG" smtClean="0"/>
              <a:t>14.4.2020 г.</a:t>
            </a:fld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67AF786-636C-438A-8181-FBAE26630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048A88C-711F-4CA7-B634-08F67CE3B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CC97-F3E8-4A22-A6EE-14BFFF438C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29367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DB2EEF-5E51-4B8E-A03A-DE07D3BC1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9A5CFB-F2FB-4723-A885-CE6C6A7F2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861FA3C-C062-4177-A5C5-5562B2EE7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EFC1DA2-677D-4F33-ABB5-1D3019658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668-EE93-416A-A050-3606C966F952}" type="datetimeFigureOut">
              <a:rPr lang="bg-BG" smtClean="0"/>
              <a:t>14.4.2020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A8AD982-40AB-42D6-ACF2-8F1F09C77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9B4DE11-EC38-47DB-94DF-EB4F1FDD7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CC97-F3E8-4A22-A6EE-14BFFF438C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46576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D8D718-FDDC-4723-B8BB-E9087E032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65EB779-E09D-425B-83D7-18A5047205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B3E9774-7E7B-41F4-AF48-AF5245994E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E9CD044-89B6-4688-AC59-2FCA455A9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668-EE93-416A-A050-3606C966F952}" type="datetimeFigureOut">
              <a:rPr lang="bg-BG" smtClean="0"/>
              <a:t>14.4.2020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6E2EF89-4F74-493A-92D9-71A3093D9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C09C9F4-4F6C-4526-BCBD-74AA2ED8A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CC97-F3E8-4A22-A6EE-14BFFF438C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84998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BC232A-0984-4238-BC70-4B272741E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59BBAF7-7DDF-44B0-9AF9-D0235DC357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C419CB-F888-428C-BD15-66C53F5F1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668-EE93-416A-A050-3606C966F952}" type="datetimeFigureOut">
              <a:rPr lang="bg-BG" smtClean="0"/>
              <a:t>14.4.2020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087AAA8-7829-4E56-BACB-15F8A1994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D3FBF8A-17F5-4BAC-B149-05AE8C813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CC97-F3E8-4A22-A6EE-14BFFF438C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7633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4A148D7-AFC9-432E-A3F2-114DDB390B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4A2FC7F-2C38-45E9-AAC3-9301646DFF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A5BBDB-CC08-4801-9B92-C0E97E9F6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668-EE93-416A-A050-3606C966F952}" type="datetimeFigureOut">
              <a:rPr lang="bg-BG" smtClean="0"/>
              <a:t>14.4.2020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86C2B2B-DE75-42F6-8334-17F9FE797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CDF943-6FD3-4F46-9618-B7238533C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CC97-F3E8-4A22-A6EE-14BFFF438C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52271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5B12719-5EF2-4E35-AF60-9A42B6E7F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C2F4DEF-71DF-431A-8406-DD9D5B0C0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DA1A10-9763-4F96-AB93-9A59376A2A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01668-EE93-416A-A050-3606C966F952}" type="datetimeFigureOut">
              <a:rPr lang="bg-BG" smtClean="0"/>
              <a:t>14.4.2020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E7390D5-40F5-45FA-9010-2FA8F9D962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66C2BA9-74AC-485B-8C80-7B94EE1A37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7CC97-F3E8-4A22-A6EE-14BFFF438C5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74315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17/06/relationships/model3d" Target="../media/model3d1.glb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A84D80-1D39-4A3F-89CE-4DF2882F5C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bg-BG" dirty="0">
                <a:latin typeface="Bookman Old Style" panose="02050604050505020204" pitchFamily="18" charset="0"/>
              </a:rPr>
              <a:t>Седмица на гората</a:t>
            </a:r>
            <a:r>
              <a:rPr lang="en-US" dirty="0">
                <a:latin typeface="Bookman Old Style" panose="02050604050505020204" pitchFamily="18" charset="0"/>
              </a:rPr>
              <a:t>.</a:t>
            </a:r>
            <a:r>
              <a:rPr lang="bg-BG" dirty="0">
                <a:latin typeface="Bookman Old Style" panose="02050604050505020204" pitchFamily="18" charset="0"/>
              </a:rPr>
              <a:t>Красотата на гората</a:t>
            </a:r>
            <a:r>
              <a:rPr lang="en-US" dirty="0">
                <a:latin typeface="Bookman Old Style" panose="02050604050505020204" pitchFamily="18" charset="0"/>
              </a:rPr>
              <a:t>.</a:t>
            </a:r>
            <a:r>
              <a:rPr lang="bg-BG" dirty="0">
                <a:latin typeface="Bookman Old Style" panose="02050604050505020204" pitchFamily="18" charset="0"/>
              </a:rPr>
              <a:t>Широколистните гори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0172E79-209C-49F3-B025-C200FA9844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err="1">
                <a:latin typeface="Bookman Old Style" panose="02050604050505020204" pitchFamily="18" charset="0"/>
              </a:rPr>
              <a:t>Изготвили:Симона</a:t>
            </a:r>
            <a:r>
              <a:rPr lang="en-US" dirty="0">
                <a:latin typeface="Bookman Old Style" panose="02050604050505020204" pitchFamily="18" charset="0"/>
              </a:rPr>
              <a:t>,</a:t>
            </a:r>
            <a:r>
              <a:rPr lang="bg-BG" dirty="0">
                <a:latin typeface="Bookman Old Style" panose="02050604050505020204" pitchFamily="18" charset="0"/>
              </a:rPr>
              <a:t>Вики В</a:t>
            </a:r>
            <a:r>
              <a:rPr lang="en-US" dirty="0">
                <a:latin typeface="Bookman Old Style" panose="02050604050505020204" pitchFamily="18" charset="0"/>
              </a:rPr>
              <a:t>.,</a:t>
            </a:r>
            <a:r>
              <a:rPr lang="bg-BG" dirty="0">
                <a:latin typeface="Bookman Old Style" panose="02050604050505020204" pitchFamily="18" charset="0"/>
              </a:rPr>
              <a:t>Вики Б</a:t>
            </a:r>
            <a:r>
              <a:rPr lang="en-US" dirty="0">
                <a:latin typeface="Bookman Old Style" panose="02050604050505020204" pitchFamily="18" charset="0"/>
              </a:rPr>
              <a:t>.,</a:t>
            </a:r>
            <a:r>
              <a:rPr lang="bg-BG" dirty="0">
                <a:latin typeface="Bookman Old Style" panose="02050604050505020204" pitchFamily="18" charset="0"/>
              </a:rPr>
              <a:t>Мила Б</a:t>
            </a:r>
            <a:r>
              <a:rPr lang="en-US" dirty="0">
                <a:latin typeface="Bookman Old Style" panose="02050604050505020204" pitchFamily="18" charset="0"/>
              </a:rPr>
              <a:t>.</a:t>
            </a:r>
            <a:r>
              <a:rPr lang="bg-BG" dirty="0">
                <a:latin typeface="Bookman Old Style" panose="02050604050505020204" pitchFamily="18" charset="0"/>
              </a:rPr>
              <a:t>Димитър</a:t>
            </a:r>
          </a:p>
        </p:txBody>
      </p:sp>
      <p:pic>
        <p:nvPicPr>
          <p:cNvPr id="1026" name="Picture 2" descr="Tree Hugger | Tree clipart, Tree images, Picture tree">
            <a:extLst>
              <a:ext uri="{FF2B5EF4-FFF2-40B4-BE49-F238E27FC236}">
                <a16:creationId xmlns:a16="http://schemas.microsoft.com/office/drawing/2014/main" xmlns="" id="{68AC2A9C-C84F-41AB-AAE5-A9A72A9EE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0556" y="4178710"/>
            <a:ext cx="3372464" cy="267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999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29F829-CFC8-4DFC-AD10-233D655AC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245" y="-77327"/>
            <a:ext cx="10515600" cy="1325563"/>
          </a:xfrm>
        </p:spPr>
        <p:txBody>
          <a:bodyPr/>
          <a:lstStyle/>
          <a:p>
            <a:r>
              <a:rPr lang="bg-BG" dirty="0">
                <a:latin typeface="Bookman Old Style" panose="02050604050505020204" pitchFamily="18" charset="0"/>
              </a:rPr>
              <a:t>Разпространение на горите</a:t>
            </a:r>
          </a:p>
        </p:txBody>
      </p:sp>
      <p:pic>
        <p:nvPicPr>
          <p:cNvPr id="2050" name="Picture 2" descr="Stop Deforestation To Curb Climate Change ~">
            <a:extLst>
              <a:ext uri="{FF2B5EF4-FFF2-40B4-BE49-F238E27FC236}">
                <a16:creationId xmlns:a16="http://schemas.microsoft.com/office/drawing/2014/main" xmlns="" id="{25FFEA43-2DFE-4BFC-9424-3D9CF81DFB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4611" y="1002890"/>
            <a:ext cx="4592757" cy="306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CAFD1B2-7E4D-492A-8315-4B7356DD752C}"/>
              </a:ext>
            </a:extLst>
          </p:cNvPr>
          <p:cNvSpPr/>
          <p:nvPr/>
        </p:nvSpPr>
        <p:spPr>
          <a:xfrm>
            <a:off x="757084" y="144079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dirty="0"/>
              <a:t>Широколистните гори са разположени в умерените климатични пояси на северното и южното полукълбо. Те са разположени между 30° и 40°с. ш. и 30° и 45° </a:t>
            </a:r>
            <a:r>
              <a:rPr lang="bg-BG" dirty="0" err="1"/>
              <a:t>ю.ш.Характерната</a:t>
            </a:r>
            <a:r>
              <a:rPr lang="bg-BG" dirty="0"/>
              <a:t> почва са кафявите горски </a:t>
            </a:r>
            <a:r>
              <a:rPr lang="bg-BG" dirty="0" err="1"/>
              <a:t>почви.Широколистните</a:t>
            </a:r>
            <a:r>
              <a:rPr lang="bg-BG" dirty="0"/>
              <a:t> гори се делят на тъмни и </a:t>
            </a:r>
            <a:r>
              <a:rPr lang="bg-BG" dirty="0" err="1"/>
              <a:t>светли.Тъмни</a:t>
            </a:r>
            <a:r>
              <a:rPr lang="bg-BG" dirty="0"/>
              <a:t> са буковите </a:t>
            </a:r>
            <a:r>
              <a:rPr lang="bg-BG" dirty="0" err="1"/>
              <a:t>гори.Светли</a:t>
            </a:r>
            <a:r>
              <a:rPr lang="bg-BG" dirty="0"/>
              <a:t> са дъбовите гори.</a:t>
            </a:r>
          </a:p>
        </p:txBody>
      </p:sp>
      <p:pic>
        <p:nvPicPr>
          <p:cNvPr id="2052" name="Picture 4" descr="Planted Forests">
            <a:extLst>
              <a:ext uri="{FF2B5EF4-FFF2-40B4-BE49-F238E27FC236}">
                <a16:creationId xmlns:a16="http://schemas.microsoft.com/office/drawing/2014/main" xmlns="" id="{1F7C3179-96F4-439B-B9A1-210BF4A03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084" y="3923072"/>
            <a:ext cx="5715000" cy="249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02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CECBDA-3073-42BF-BFD1-E73B23B1A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5801" y="18255"/>
            <a:ext cx="10515600" cy="1325563"/>
          </a:xfrm>
        </p:spPr>
        <p:txBody>
          <a:bodyPr/>
          <a:lstStyle/>
          <a:p>
            <a:r>
              <a:rPr lang="bg-BG" dirty="0">
                <a:latin typeface="Bookman Old Style" panose="02050604050505020204" pitchFamily="18" charset="0"/>
              </a:rPr>
              <a:t>Климат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877379-04E2-4AB6-9804-5BDA87BFE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0239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/>
              <a:t>Климатът</a:t>
            </a:r>
            <a:r>
              <a:rPr lang="ru-RU" sz="2000" dirty="0"/>
              <a:t> в </a:t>
            </a:r>
            <a:r>
              <a:rPr lang="ru-RU" sz="2000" dirty="0" err="1"/>
              <a:t>този</a:t>
            </a:r>
            <a:r>
              <a:rPr lang="ru-RU" sz="2000" dirty="0"/>
              <a:t> биом се </a:t>
            </a:r>
            <a:r>
              <a:rPr lang="ru-RU" sz="2000" dirty="0" err="1"/>
              <a:t>отличава</a:t>
            </a:r>
            <a:r>
              <a:rPr lang="ru-RU" sz="2000" dirty="0"/>
              <a:t> с </a:t>
            </a:r>
            <a:r>
              <a:rPr lang="ru-RU" sz="2000" dirty="0" err="1"/>
              <a:t>мека</a:t>
            </a:r>
            <a:r>
              <a:rPr lang="ru-RU" sz="2000" dirty="0"/>
              <a:t>, влажна зима и </a:t>
            </a:r>
            <a:r>
              <a:rPr lang="ru-RU" sz="2000" dirty="0" err="1"/>
              <a:t>горещо</a:t>
            </a:r>
            <a:r>
              <a:rPr lang="ru-RU" sz="2000" dirty="0"/>
              <a:t>, сухо </a:t>
            </a:r>
            <a:r>
              <a:rPr lang="ru-RU" sz="2000" dirty="0" err="1"/>
              <a:t>лято</a:t>
            </a:r>
            <a:r>
              <a:rPr lang="ru-RU" sz="2000" dirty="0"/>
              <a:t>. По </a:t>
            </a:r>
            <a:r>
              <a:rPr lang="ru-RU" sz="2000" dirty="0" err="1"/>
              <a:t>крайбрежието</a:t>
            </a:r>
            <a:r>
              <a:rPr lang="ru-RU" sz="2000" dirty="0"/>
              <a:t> на </a:t>
            </a:r>
            <a:r>
              <a:rPr lang="ru-RU" sz="2000" dirty="0" err="1"/>
              <a:t>Източна</a:t>
            </a:r>
            <a:r>
              <a:rPr lang="ru-RU" sz="2000" dirty="0"/>
              <a:t> Азия под влияние на </a:t>
            </a:r>
            <a:r>
              <a:rPr lang="ru-RU" sz="2000" dirty="0" err="1"/>
              <a:t>мусон</a:t>
            </a:r>
            <a:r>
              <a:rPr lang="ru-RU" sz="2000" dirty="0"/>
              <a:t>, </a:t>
            </a:r>
            <a:r>
              <a:rPr lang="ru-RU" sz="2000" dirty="0" err="1"/>
              <a:t>лятото</a:t>
            </a:r>
            <a:r>
              <a:rPr lang="ru-RU" sz="2000" dirty="0"/>
              <a:t> е влажно. </a:t>
            </a:r>
            <a:r>
              <a:rPr lang="ru-RU" sz="2000" dirty="0" err="1"/>
              <a:t>Поради</a:t>
            </a:r>
            <a:r>
              <a:rPr lang="ru-RU" sz="2000" dirty="0"/>
              <a:t> </a:t>
            </a:r>
            <a:r>
              <a:rPr lang="ru-RU" sz="2000" dirty="0" err="1"/>
              <a:t>голямото</a:t>
            </a:r>
            <a:r>
              <a:rPr lang="ru-RU" sz="2000" dirty="0"/>
              <a:t> разнообразие на </a:t>
            </a:r>
            <a:r>
              <a:rPr lang="ru-RU" sz="2000" dirty="0" err="1"/>
              <a:t>условията</a:t>
            </a:r>
            <a:r>
              <a:rPr lang="ru-RU" sz="2000" dirty="0"/>
              <a:t> за живот в него се </a:t>
            </a:r>
            <a:r>
              <a:rPr lang="ru-RU" sz="2000" dirty="0" err="1"/>
              <a:t>различават</a:t>
            </a:r>
            <a:r>
              <a:rPr lang="ru-RU" sz="2000" dirty="0"/>
              <a:t> две </a:t>
            </a:r>
            <a:r>
              <a:rPr lang="ru-RU" sz="2000" dirty="0" err="1"/>
              <a:t>главни</a:t>
            </a:r>
            <a:r>
              <a:rPr lang="ru-RU" sz="2000" dirty="0"/>
              <a:t> разновидности.</a:t>
            </a:r>
            <a:endParaRPr lang="bg-BG" sz="2000" dirty="0"/>
          </a:p>
        </p:txBody>
      </p:sp>
      <p:pic>
        <p:nvPicPr>
          <p:cNvPr id="3074" name="Picture 2" descr="Swiss Researchers Have A Simple Idea For Countering Climate Change ...">
            <a:extLst>
              <a:ext uri="{FF2B5EF4-FFF2-40B4-BE49-F238E27FC236}">
                <a16:creationId xmlns:a16="http://schemas.microsoft.com/office/drawing/2014/main" xmlns="" id="{84C96D3C-1F0E-40E4-9DC5-338CD1456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8492" y="1148147"/>
            <a:ext cx="4119715" cy="294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e symmetry of competition: a battle above or belowground ...">
            <a:extLst>
              <a:ext uri="{FF2B5EF4-FFF2-40B4-BE49-F238E27FC236}">
                <a16:creationId xmlns:a16="http://schemas.microsoft.com/office/drawing/2014/main" xmlns="" id="{8FCA9FFF-7B01-4C15-982A-ACCC128AC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6686" y="4345858"/>
            <a:ext cx="3923326" cy="24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4" name="3D Model 3" descr="Tree">
                <a:extLst>
                  <a:ext uri="{FF2B5EF4-FFF2-40B4-BE49-F238E27FC236}">
                    <a16:creationId xmlns:a16="http://schemas.microsoft.com/office/drawing/2014/main" id="{D0334910-C358-4E8C-B334-40762743DD0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01608237"/>
                  </p:ext>
                </p:extLst>
              </p:nvPr>
            </p:nvGraphicFramePr>
            <p:xfrm>
              <a:off x="2751970" y="3710148"/>
              <a:ext cx="1840118" cy="3083711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840118" cy="3083711"/>
                    </a:xfrm>
                    <a:prstGeom prst="rect">
                      <a:avLst/>
                    </a:prstGeom>
                  </am3d:spPr>
                  <am3d:camera>
                    <am3d:pos x="0" y="0" z="6006271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179160" d="1000000"/>
                    <am3d:preTrans dx="132385" dy="-18000000" dz="216186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380737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3D Model 3" descr="Tree">
                <a:extLst>
                  <a:ext uri="{FF2B5EF4-FFF2-40B4-BE49-F238E27FC236}">
                    <a16:creationId xmlns:a16="http://schemas.microsoft.com/office/drawing/2014/main" xmlns="" id="{D0334910-C358-4E8C-B334-40762743DD0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51970" y="3710148"/>
                <a:ext cx="1840118" cy="30837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4199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D17E1F-AC50-4E6B-A39F-E293971CF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5632" y="0"/>
            <a:ext cx="10515600" cy="1325563"/>
          </a:xfrm>
        </p:spPr>
        <p:txBody>
          <a:bodyPr/>
          <a:lstStyle/>
          <a:p>
            <a:r>
              <a:rPr lang="bg-BG" dirty="0">
                <a:latin typeface="Bookman Old Style" panose="02050604050505020204" pitchFamily="18" charset="0"/>
              </a:rPr>
              <a:t>Велинград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C9E12D-282E-4EB7-BBBA-8BB246C42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/>
              <a:t>Велинград</a:t>
            </a:r>
            <a:r>
              <a:rPr lang="ru-RU" sz="2000" dirty="0"/>
              <a:t> е град в </a:t>
            </a:r>
            <a:r>
              <a:rPr lang="ru-RU" sz="2000" dirty="0" err="1"/>
              <a:t>Южна</a:t>
            </a:r>
            <a:r>
              <a:rPr lang="ru-RU" sz="2000" dirty="0"/>
              <a:t> </a:t>
            </a:r>
            <a:r>
              <a:rPr lang="ru-RU" sz="2000" dirty="0" err="1"/>
              <a:t>България</a:t>
            </a:r>
            <a:r>
              <a:rPr lang="ru-RU" sz="2000" dirty="0"/>
              <a:t>, </a:t>
            </a:r>
            <a:r>
              <a:rPr lang="ru-RU" sz="2000" dirty="0" err="1"/>
              <a:t>област</a:t>
            </a:r>
            <a:r>
              <a:rPr lang="ru-RU" sz="2000" dirty="0"/>
              <a:t> Пазарджик и е </a:t>
            </a:r>
            <a:r>
              <a:rPr lang="ru-RU" sz="2000" dirty="0" err="1"/>
              <a:t>втори</a:t>
            </a:r>
            <a:r>
              <a:rPr lang="ru-RU" sz="2000" dirty="0"/>
              <a:t> по </a:t>
            </a:r>
            <a:r>
              <a:rPr lang="ru-RU" sz="2000" dirty="0" err="1"/>
              <a:t>големина</a:t>
            </a:r>
            <a:r>
              <a:rPr lang="ru-RU" sz="2000" dirty="0"/>
              <a:t> в </a:t>
            </a:r>
            <a:r>
              <a:rPr lang="ru-RU" sz="2000" dirty="0" err="1"/>
              <a:t>областта</a:t>
            </a:r>
            <a:r>
              <a:rPr lang="ru-RU" sz="2000" dirty="0"/>
              <a:t> след </a:t>
            </a:r>
            <a:r>
              <a:rPr lang="ru-RU" sz="2000" dirty="0" err="1"/>
              <a:t>областния</a:t>
            </a:r>
            <a:r>
              <a:rPr lang="ru-RU" sz="2000" dirty="0"/>
              <a:t> град Пазарджик с население 24 518 души по </a:t>
            </a:r>
            <a:r>
              <a:rPr lang="ru-RU" sz="2000" dirty="0" err="1"/>
              <a:t>настоящ</a:t>
            </a:r>
            <a:r>
              <a:rPr lang="ru-RU" sz="2000" dirty="0"/>
              <a:t> адрес (15 март 2016).[1] </a:t>
            </a:r>
            <a:r>
              <a:rPr lang="ru-RU" sz="2000" dirty="0" err="1"/>
              <a:t>Градът</a:t>
            </a:r>
            <a:r>
              <a:rPr lang="ru-RU" sz="2000" dirty="0"/>
              <a:t> е </a:t>
            </a:r>
            <a:r>
              <a:rPr lang="ru-RU" sz="2000" dirty="0" err="1"/>
              <a:t>административен</a:t>
            </a:r>
            <a:r>
              <a:rPr lang="ru-RU" sz="2000" dirty="0"/>
              <a:t> </a:t>
            </a:r>
            <a:r>
              <a:rPr lang="ru-RU" sz="2000" dirty="0" err="1"/>
              <a:t>център</a:t>
            </a:r>
            <a:r>
              <a:rPr lang="ru-RU" sz="2000" dirty="0"/>
              <a:t> на община </a:t>
            </a:r>
            <a:r>
              <a:rPr lang="ru-RU" sz="2000" dirty="0" err="1"/>
              <a:t>Велинград</a:t>
            </a:r>
            <a:r>
              <a:rPr lang="ru-RU" sz="2000" dirty="0"/>
              <a:t>. </a:t>
            </a:r>
            <a:r>
              <a:rPr lang="ru-RU" sz="2000" dirty="0" err="1"/>
              <a:t>Образуван</a:t>
            </a:r>
            <a:r>
              <a:rPr lang="ru-RU" sz="2000" dirty="0"/>
              <a:t> е </a:t>
            </a:r>
            <a:r>
              <a:rPr lang="ru-RU" sz="2000" dirty="0" err="1"/>
              <a:t>през</a:t>
            </a:r>
            <a:r>
              <a:rPr lang="ru-RU" sz="2000" dirty="0"/>
              <a:t> 1948 г. от </a:t>
            </a:r>
            <a:r>
              <a:rPr lang="ru-RU" sz="2000" dirty="0" err="1"/>
              <a:t>сливането</a:t>
            </a:r>
            <a:r>
              <a:rPr lang="ru-RU" sz="2000" dirty="0"/>
              <a:t> на </a:t>
            </a:r>
            <a:r>
              <a:rPr lang="ru-RU" sz="2000" dirty="0" err="1"/>
              <a:t>селата</a:t>
            </a:r>
            <a:r>
              <a:rPr lang="ru-RU" sz="2000" dirty="0"/>
              <a:t> </a:t>
            </a:r>
            <a:r>
              <a:rPr lang="ru-RU" sz="2000" dirty="0" err="1"/>
              <a:t>Лъджене</a:t>
            </a:r>
            <a:r>
              <a:rPr lang="ru-RU" sz="2000" dirty="0"/>
              <a:t>, Каменица и </a:t>
            </a:r>
            <a:r>
              <a:rPr lang="ru-RU" sz="2000" dirty="0" err="1"/>
              <a:t>Чепино</a:t>
            </a:r>
            <a:r>
              <a:rPr lang="ru-RU" sz="2000" dirty="0"/>
              <a:t>. Наречен е на </a:t>
            </a:r>
            <a:r>
              <a:rPr lang="ru-RU" sz="2000" dirty="0" err="1"/>
              <a:t>името</a:t>
            </a:r>
            <a:r>
              <a:rPr lang="ru-RU" sz="2000" dirty="0"/>
              <a:t> на </a:t>
            </a:r>
            <a:r>
              <a:rPr lang="ru-RU" sz="2000" dirty="0" err="1"/>
              <a:t>партизанката</a:t>
            </a:r>
            <a:r>
              <a:rPr lang="ru-RU" sz="2000" dirty="0"/>
              <a:t> Вела </a:t>
            </a:r>
            <a:r>
              <a:rPr lang="ru-RU" sz="2000" dirty="0" err="1"/>
              <a:t>Пеева</a:t>
            </a:r>
            <a:r>
              <a:rPr lang="ru-RU" sz="2000" dirty="0"/>
              <a:t>.</a:t>
            </a:r>
            <a:endParaRPr lang="bg-BG" sz="2000" dirty="0"/>
          </a:p>
        </p:txBody>
      </p:sp>
      <p:pic>
        <p:nvPicPr>
          <p:cNvPr id="5122" name="Picture 2" descr="Велинград – Уикипедия">
            <a:extLst>
              <a:ext uri="{FF2B5EF4-FFF2-40B4-BE49-F238E27FC236}">
                <a16:creationId xmlns:a16="http://schemas.microsoft.com/office/drawing/2014/main" xmlns="" id="{B19E9C5D-A259-44D8-94A2-D1DD35730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0839" y="1465005"/>
            <a:ext cx="3519948" cy="227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Спа и планина във Велинград – потапяне в лечебните води на ...">
            <a:extLst>
              <a:ext uri="{FF2B5EF4-FFF2-40B4-BE49-F238E27FC236}">
                <a16:creationId xmlns:a16="http://schemas.microsoft.com/office/drawing/2014/main" xmlns="" id="{C32CB97B-5519-44B4-8917-62FB0C007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9737" y="4237703"/>
            <a:ext cx="3702152" cy="2378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620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86C834-9447-4771-A341-986B475B8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8445" y="109486"/>
            <a:ext cx="10515600" cy="1325563"/>
          </a:xfrm>
        </p:spPr>
        <p:txBody>
          <a:bodyPr/>
          <a:lstStyle/>
          <a:p>
            <a:r>
              <a:rPr lang="bg-BG" dirty="0">
                <a:latin typeface="Bookman Old Style" panose="02050604050505020204" pitchFamily="18" charset="0"/>
              </a:rPr>
              <a:t>Екологични проблеми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95E748-C153-43C5-9FE4-E70A776EE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742" y="1435049"/>
            <a:ext cx="433356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/>
              <a:t>Широколистните</a:t>
            </a:r>
            <a:r>
              <a:rPr lang="ru-RU" sz="2000" dirty="0"/>
              <a:t> гори </a:t>
            </a:r>
            <a:r>
              <a:rPr lang="ru-RU" sz="2000" dirty="0" err="1"/>
              <a:t>са</a:t>
            </a:r>
            <a:r>
              <a:rPr lang="ru-RU" sz="2000" dirty="0"/>
              <a:t> </a:t>
            </a:r>
            <a:r>
              <a:rPr lang="ru-RU" sz="2000" dirty="0" err="1"/>
              <a:t>по-силно</a:t>
            </a:r>
            <a:r>
              <a:rPr lang="ru-RU" sz="2000" dirty="0"/>
              <a:t> </a:t>
            </a:r>
            <a:r>
              <a:rPr lang="ru-RU" sz="2000" dirty="0" err="1"/>
              <a:t>засегнати</a:t>
            </a:r>
            <a:r>
              <a:rPr lang="ru-RU" sz="2000" dirty="0"/>
              <a:t> от </a:t>
            </a:r>
            <a:r>
              <a:rPr lang="ru-RU" sz="2000" dirty="0" err="1"/>
              <a:t>дейността</a:t>
            </a:r>
            <a:r>
              <a:rPr lang="ru-RU" sz="2000" dirty="0"/>
              <a:t> на </a:t>
            </a:r>
            <a:r>
              <a:rPr lang="ru-RU" sz="2000" dirty="0" err="1"/>
              <a:t>хората</a:t>
            </a:r>
            <a:r>
              <a:rPr lang="ru-RU" sz="2000" dirty="0"/>
              <a:t>. </a:t>
            </a:r>
            <a:r>
              <a:rPr lang="ru-RU" sz="2000" dirty="0" err="1"/>
              <a:t>Голяма</a:t>
            </a:r>
            <a:r>
              <a:rPr lang="ru-RU" sz="2000" dirty="0"/>
              <a:t> част от </a:t>
            </a:r>
            <a:r>
              <a:rPr lang="ru-RU" sz="2000" dirty="0" err="1"/>
              <a:t>тях</a:t>
            </a:r>
            <a:r>
              <a:rPr lang="ru-RU" sz="2000" dirty="0"/>
              <a:t> в Европа и в </a:t>
            </a:r>
            <a:r>
              <a:rPr lang="ru-RU" sz="2000" dirty="0" err="1"/>
              <a:t>Северна</a:t>
            </a:r>
            <a:r>
              <a:rPr lang="ru-RU" sz="2000" dirty="0"/>
              <a:t> Америка </a:t>
            </a:r>
            <a:r>
              <a:rPr lang="ru-RU" sz="2000" dirty="0" err="1"/>
              <a:t>отдавна</a:t>
            </a:r>
            <a:r>
              <a:rPr lang="ru-RU" sz="2000" dirty="0"/>
              <a:t> </a:t>
            </a:r>
            <a:r>
              <a:rPr lang="ru-RU" sz="2000" dirty="0" err="1"/>
              <a:t>са</a:t>
            </a:r>
            <a:r>
              <a:rPr lang="ru-RU" sz="2000" dirty="0"/>
              <a:t> </a:t>
            </a:r>
            <a:r>
              <a:rPr lang="ru-RU" sz="2000" dirty="0" err="1"/>
              <a:t>изсечени</a:t>
            </a:r>
            <a:r>
              <a:rPr lang="ru-RU" sz="2000" dirty="0"/>
              <a:t>, за да се </a:t>
            </a:r>
            <a:r>
              <a:rPr lang="ru-RU" sz="2000" dirty="0" err="1"/>
              <a:t>осигурят</a:t>
            </a:r>
            <a:r>
              <a:rPr lang="ru-RU" sz="2000" dirty="0"/>
              <a:t> </a:t>
            </a:r>
            <a:r>
              <a:rPr lang="ru-RU" sz="2000" dirty="0" err="1"/>
              <a:t>земи</a:t>
            </a:r>
            <a:r>
              <a:rPr lang="ru-RU" sz="2000" dirty="0"/>
              <a:t> за </a:t>
            </a:r>
            <a:r>
              <a:rPr lang="ru-RU" sz="2000" dirty="0" err="1"/>
              <a:t>обработване</a:t>
            </a:r>
            <a:r>
              <a:rPr lang="ru-RU" sz="2000" dirty="0"/>
              <a:t> и </a:t>
            </a:r>
            <a:r>
              <a:rPr lang="ru-RU" sz="2000" dirty="0" err="1"/>
              <a:t>пасища</a:t>
            </a:r>
            <a:r>
              <a:rPr lang="ru-RU" sz="2000" dirty="0"/>
              <a:t>, за </a:t>
            </a:r>
            <a:r>
              <a:rPr lang="ru-RU" sz="2000" dirty="0" err="1"/>
              <a:t>изграждане</a:t>
            </a:r>
            <a:r>
              <a:rPr lang="ru-RU" sz="2000" dirty="0"/>
              <a:t> на селища и </a:t>
            </a:r>
            <a:r>
              <a:rPr lang="ru-RU" sz="2000" dirty="0" err="1"/>
              <a:t>пътища</a:t>
            </a:r>
            <a:r>
              <a:rPr lang="ru-RU" sz="2000" dirty="0"/>
              <a:t>.</a:t>
            </a:r>
            <a:endParaRPr lang="bg-BG" sz="2000" dirty="0"/>
          </a:p>
        </p:txBody>
      </p:sp>
      <p:pic>
        <p:nvPicPr>
          <p:cNvPr id="4098" name="Picture 2" descr="Trees killed by acid rain and other pollution - Stock Image - E812 ...">
            <a:extLst>
              <a:ext uri="{FF2B5EF4-FFF2-40B4-BE49-F238E27FC236}">
                <a16:creationId xmlns:a16="http://schemas.microsoft.com/office/drawing/2014/main" xmlns="" id="{5E2AC3FA-4691-4DB9-989A-9A9033C9E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5935" y="1278195"/>
            <a:ext cx="3087330" cy="221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limate Recovery And Environmental Renewal As Two Empty Trees ...">
            <a:extLst>
              <a:ext uri="{FF2B5EF4-FFF2-40B4-BE49-F238E27FC236}">
                <a16:creationId xmlns:a16="http://schemas.microsoft.com/office/drawing/2014/main" xmlns="" id="{5A04E5E8-CE3E-4C7D-BCC9-2148859FC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5936" y="4038600"/>
            <a:ext cx="3087329" cy="2568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965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4C738A-043B-4519-9054-57A0CD5C5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6832" y="18255"/>
            <a:ext cx="10515600" cy="1325563"/>
          </a:xfrm>
        </p:spPr>
        <p:txBody>
          <a:bodyPr/>
          <a:lstStyle/>
          <a:p>
            <a:r>
              <a:rPr lang="bg-BG" dirty="0"/>
              <a:t>Благодаря за вниманието</a:t>
            </a:r>
            <a:r>
              <a:rPr lang="en-US"/>
              <a:t>!</a:t>
            </a:r>
            <a:endParaRPr lang="bg-BG" dirty="0"/>
          </a:p>
        </p:txBody>
      </p:sp>
      <p:pic>
        <p:nvPicPr>
          <p:cNvPr id="6146" name="Picture 2" descr="Different ways to say &quot;thank you&quot; in Norwegian - Norwegian Academy">
            <a:extLst>
              <a:ext uri="{FF2B5EF4-FFF2-40B4-BE49-F238E27FC236}">
                <a16:creationId xmlns:a16="http://schemas.microsoft.com/office/drawing/2014/main" xmlns="" id="{1FBBFC6F-C550-4C74-9216-0EC5F92767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0" y="2212258"/>
            <a:ext cx="6096000" cy="274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162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239</Words>
  <Application>Microsoft Office PowerPoint</Application>
  <PresentationFormat>Widescreen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Bookman Old Style</vt:lpstr>
      <vt:lpstr>Calibri</vt:lpstr>
      <vt:lpstr>Calibri Light</vt:lpstr>
      <vt:lpstr>Office Theme</vt:lpstr>
      <vt:lpstr>Седмица на гората.Красотата на гората.Широколистните гори</vt:lpstr>
      <vt:lpstr>Разпространение на горите</vt:lpstr>
      <vt:lpstr>Климат</vt:lpstr>
      <vt:lpstr>Велинград</vt:lpstr>
      <vt:lpstr>Екологични проблеми</vt:lpstr>
      <vt:lpstr>Благодаря за вниманието!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Седмица на гората.Красотата на гората.Широколистните гори</dc:title>
  <dc:creator>User1</dc:creator>
  <cp:lastModifiedBy>Windows User</cp:lastModifiedBy>
  <cp:revision>5</cp:revision>
  <dcterms:created xsi:type="dcterms:W3CDTF">2020-04-13T07:20:40Z</dcterms:created>
  <dcterms:modified xsi:type="dcterms:W3CDTF">2020-04-14T08:08:03Z</dcterms:modified>
</cp:coreProperties>
</file>