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18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6029D1BB-40AE-4FE0-9BE6-1080ABD086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8637073" cy="977622"/>
          </a:xfrm>
        </p:spPr>
        <p:txBody>
          <a:bodyPr/>
          <a:lstStyle/>
          <a:p>
            <a:r>
              <a:rPr lang="bg-BG" dirty="0">
                <a:solidFill>
                  <a:srgbClr val="FF0000"/>
                </a:solidFill>
              </a:rPr>
              <a:t>Широколистни гори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xmlns="" id="{53ACA513-2C4D-421F-A709-D85B8C4E23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5560" y="2188966"/>
            <a:ext cx="8637072" cy="977621"/>
          </a:xfrm>
        </p:spPr>
        <p:txBody>
          <a:bodyPr/>
          <a:lstStyle/>
          <a:p>
            <a:r>
              <a:rPr lang="bg-BG" dirty="0"/>
              <a:t>Група 4</a:t>
            </a:r>
          </a:p>
          <a:p>
            <a:r>
              <a:rPr lang="bg-BG" dirty="0" err="1"/>
              <a:t>Изготвили:Мила.Б,Симона,Вики.в,вики.б,димитър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65286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AC9903CC-74F4-4F6C-9163-05E0E5873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607661" cy="1056319"/>
          </a:xfrm>
        </p:spPr>
        <p:txBody>
          <a:bodyPr/>
          <a:lstStyle/>
          <a:p>
            <a:r>
              <a:rPr lang="bg-BG" dirty="0">
                <a:solidFill>
                  <a:schemeClr val="accent1"/>
                </a:solidFill>
              </a:rPr>
              <a:t>Характеристики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xmlns="" id="{7B5F62F1-B23D-4E20-9905-0AA6B8491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9452" y="255170"/>
            <a:ext cx="4645152" cy="1602297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Широколистните</a:t>
            </a:r>
            <a:r>
              <a:rPr lang="ru-RU" dirty="0"/>
              <a:t> гори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разположени</a:t>
            </a:r>
            <a:r>
              <a:rPr lang="ru-RU" dirty="0"/>
              <a:t> в </a:t>
            </a:r>
            <a:r>
              <a:rPr lang="ru-RU" dirty="0" err="1"/>
              <a:t>умерените</a:t>
            </a:r>
            <a:r>
              <a:rPr lang="ru-RU" dirty="0"/>
              <a:t> </a:t>
            </a:r>
            <a:r>
              <a:rPr lang="ru-RU" dirty="0" err="1"/>
              <a:t>климатични</a:t>
            </a:r>
            <a:r>
              <a:rPr lang="ru-RU" dirty="0"/>
              <a:t> </a:t>
            </a:r>
            <a:r>
              <a:rPr lang="ru-RU" dirty="0" err="1"/>
              <a:t>пояси</a:t>
            </a:r>
            <a:r>
              <a:rPr lang="ru-RU" dirty="0"/>
              <a:t> на </a:t>
            </a:r>
            <a:r>
              <a:rPr lang="ru-RU" dirty="0" err="1"/>
              <a:t>северното</a:t>
            </a:r>
            <a:r>
              <a:rPr lang="ru-RU" dirty="0"/>
              <a:t> и </a:t>
            </a:r>
            <a:r>
              <a:rPr lang="ru-RU" dirty="0" err="1"/>
              <a:t>южното</a:t>
            </a:r>
            <a:r>
              <a:rPr lang="ru-RU" dirty="0"/>
              <a:t> </a:t>
            </a:r>
            <a:r>
              <a:rPr lang="ru-RU" dirty="0" err="1"/>
              <a:t>полукълбо</a:t>
            </a:r>
            <a:r>
              <a:rPr lang="ru-RU" dirty="0"/>
              <a:t>. Те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разположени</a:t>
            </a:r>
            <a:r>
              <a:rPr lang="ru-RU" dirty="0"/>
              <a:t> между 30° и 40°с. ш. и 30° и 45° </a:t>
            </a:r>
            <a:r>
              <a:rPr lang="ru-RU" dirty="0" err="1"/>
              <a:t>ю.ш.Характерната</a:t>
            </a:r>
            <a:r>
              <a:rPr lang="ru-RU" dirty="0"/>
              <a:t> почва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кафявите</a:t>
            </a:r>
            <a:r>
              <a:rPr lang="ru-RU" dirty="0"/>
              <a:t> </a:t>
            </a:r>
            <a:r>
              <a:rPr lang="ru-RU" dirty="0" err="1"/>
              <a:t>горски</a:t>
            </a:r>
            <a:r>
              <a:rPr lang="ru-RU" dirty="0"/>
              <a:t> </a:t>
            </a:r>
            <a:r>
              <a:rPr lang="ru-RU" dirty="0" err="1"/>
              <a:t>почви.Широколистните</a:t>
            </a:r>
            <a:r>
              <a:rPr lang="ru-RU" dirty="0"/>
              <a:t> гори се делят на </a:t>
            </a:r>
            <a:r>
              <a:rPr lang="ru-RU" dirty="0" err="1"/>
              <a:t>тъмни</a:t>
            </a:r>
            <a:r>
              <a:rPr lang="ru-RU" dirty="0"/>
              <a:t> и </a:t>
            </a:r>
            <a:r>
              <a:rPr lang="ru-RU" dirty="0" err="1"/>
              <a:t>светли.Тъмни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буковите</a:t>
            </a:r>
            <a:r>
              <a:rPr lang="ru-RU" dirty="0"/>
              <a:t> </a:t>
            </a:r>
            <a:r>
              <a:rPr lang="ru-RU" dirty="0" err="1"/>
              <a:t>гори.Светли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дъбовите</a:t>
            </a:r>
            <a:r>
              <a:rPr lang="ru-RU" dirty="0"/>
              <a:t> гори.</a:t>
            </a:r>
            <a:endParaRPr lang="bg-BG" dirty="0"/>
          </a:p>
        </p:txBody>
      </p:sp>
      <p:pic>
        <p:nvPicPr>
          <p:cNvPr id="8" name="Контейнер за съдържание 7">
            <a:extLst>
              <a:ext uri="{FF2B5EF4-FFF2-40B4-BE49-F238E27FC236}">
                <a16:creationId xmlns:a16="http://schemas.microsoft.com/office/drawing/2014/main" xmlns="" id="{E4B253B1-844F-49A9-8332-17A9D6A54D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72291" y="1857467"/>
            <a:ext cx="4260659" cy="2835275"/>
          </a:xfrm>
        </p:spPr>
      </p:pic>
      <p:pic>
        <p:nvPicPr>
          <p:cNvPr id="10" name="Контейнер за съдържание 9">
            <a:extLst>
              <a:ext uri="{FF2B5EF4-FFF2-40B4-BE49-F238E27FC236}">
                <a16:creationId xmlns:a16="http://schemas.microsoft.com/office/drawing/2014/main" xmlns="" id="{7794C82E-7FB9-4FB0-8125-086744D606E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6814" y="2519406"/>
            <a:ext cx="3935579" cy="2636838"/>
          </a:xfrm>
        </p:spPr>
      </p:pic>
    </p:spTree>
    <p:extLst>
      <p:ext uri="{BB962C8B-B14F-4D97-AF65-F5344CB8AC3E}">
        <p14:creationId xmlns:p14="http://schemas.microsoft.com/office/powerpoint/2010/main" val="391851868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3E5B3487-F2E9-4479-AEC8-EE491A99D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2164360" cy="738231"/>
          </a:xfrm>
        </p:spPr>
        <p:txBody>
          <a:bodyPr/>
          <a:lstStyle/>
          <a:p>
            <a:r>
              <a:rPr lang="bg-BG" dirty="0">
                <a:solidFill>
                  <a:srgbClr val="00B050"/>
                </a:solidFill>
              </a:rPr>
              <a:t>Климат</a:t>
            </a:r>
          </a:p>
        </p:txBody>
      </p:sp>
      <p:pic>
        <p:nvPicPr>
          <p:cNvPr id="8" name="Контейнер за съдържание 7">
            <a:extLst>
              <a:ext uri="{FF2B5EF4-FFF2-40B4-BE49-F238E27FC236}">
                <a16:creationId xmlns:a16="http://schemas.microsoft.com/office/drawing/2014/main" xmlns="" id="{F011CA57-20F7-4220-95DC-C0E58891C01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52805" y="3271771"/>
            <a:ext cx="3521199" cy="2637500"/>
          </a:xfrm>
        </p:spPr>
      </p:pic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xmlns="" id="{2B6BDF51-2BB8-4018-B5E8-D02B9ACC62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266337" y="-8511"/>
            <a:ext cx="4645152" cy="1860280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Климатът</a:t>
            </a:r>
            <a:r>
              <a:rPr lang="ru-RU" dirty="0"/>
              <a:t> в </a:t>
            </a:r>
            <a:r>
              <a:rPr lang="ru-RU" dirty="0" err="1"/>
              <a:t>този</a:t>
            </a:r>
            <a:r>
              <a:rPr lang="ru-RU" dirty="0"/>
              <a:t> биом се </a:t>
            </a:r>
            <a:r>
              <a:rPr lang="ru-RU" dirty="0" err="1"/>
              <a:t>отличава</a:t>
            </a:r>
            <a:r>
              <a:rPr lang="ru-RU" dirty="0"/>
              <a:t> с </a:t>
            </a:r>
            <a:r>
              <a:rPr lang="ru-RU" dirty="0" err="1"/>
              <a:t>мека</a:t>
            </a:r>
            <a:r>
              <a:rPr lang="ru-RU" dirty="0"/>
              <a:t>, влажна зима и </a:t>
            </a:r>
            <a:r>
              <a:rPr lang="ru-RU" dirty="0" err="1"/>
              <a:t>горещо</a:t>
            </a:r>
            <a:r>
              <a:rPr lang="ru-RU" dirty="0"/>
              <a:t>, сухо </a:t>
            </a:r>
            <a:r>
              <a:rPr lang="ru-RU" dirty="0" err="1"/>
              <a:t>лято</a:t>
            </a:r>
            <a:r>
              <a:rPr lang="ru-RU" dirty="0"/>
              <a:t>. По </a:t>
            </a:r>
            <a:r>
              <a:rPr lang="ru-RU" dirty="0" err="1"/>
              <a:t>крайбрежието</a:t>
            </a:r>
            <a:r>
              <a:rPr lang="ru-RU" dirty="0"/>
              <a:t> на </a:t>
            </a:r>
            <a:r>
              <a:rPr lang="ru-RU" dirty="0" err="1"/>
              <a:t>Източна</a:t>
            </a:r>
            <a:r>
              <a:rPr lang="ru-RU" dirty="0"/>
              <a:t> Азия под влияние на </a:t>
            </a:r>
            <a:r>
              <a:rPr lang="ru-RU" dirty="0" err="1"/>
              <a:t>мусон</a:t>
            </a:r>
            <a:r>
              <a:rPr lang="ru-RU" dirty="0"/>
              <a:t>, </a:t>
            </a:r>
            <a:r>
              <a:rPr lang="ru-RU" dirty="0" err="1"/>
              <a:t>лятото</a:t>
            </a:r>
            <a:r>
              <a:rPr lang="ru-RU" dirty="0"/>
              <a:t> е влажно.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голямото</a:t>
            </a:r>
            <a:r>
              <a:rPr lang="ru-RU" dirty="0"/>
              <a:t> разнообразие на </a:t>
            </a:r>
            <a:r>
              <a:rPr lang="ru-RU" dirty="0" err="1"/>
              <a:t>условията</a:t>
            </a:r>
            <a:r>
              <a:rPr lang="ru-RU" dirty="0"/>
              <a:t> за живот в него се </a:t>
            </a:r>
            <a:r>
              <a:rPr lang="ru-RU" dirty="0" err="1"/>
              <a:t>различават</a:t>
            </a:r>
            <a:r>
              <a:rPr lang="ru-RU" dirty="0"/>
              <a:t> две </a:t>
            </a:r>
            <a:r>
              <a:rPr lang="ru-RU" dirty="0" err="1"/>
              <a:t>главни</a:t>
            </a:r>
            <a:r>
              <a:rPr lang="ru-RU" dirty="0"/>
              <a:t> разновидности</a:t>
            </a:r>
            <a:endParaRPr lang="bg-BG" dirty="0"/>
          </a:p>
        </p:txBody>
      </p:sp>
      <p:pic>
        <p:nvPicPr>
          <p:cNvPr id="10" name="Контейнер за съдържание 9">
            <a:extLst>
              <a:ext uri="{FF2B5EF4-FFF2-40B4-BE49-F238E27FC236}">
                <a16:creationId xmlns:a16="http://schemas.microsoft.com/office/drawing/2014/main" xmlns="" id="{33E15A29-E1E1-40FF-879D-F9B02833F1C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6440" y="1937857"/>
            <a:ext cx="5849311" cy="3290237"/>
          </a:xfrm>
        </p:spPr>
      </p:pic>
    </p:spTree>
    <p:extLst>
      <p:ext uri="{BB962C8B-B14F-4D97-AF65-F5344CB8AC3E}">
        <p14:creationId xmlns:p14="http://schemas.microsoft.com/office/powerpoint/2010/main" val="1997724523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E7816409-2330-42D0-89D9-215F22CAA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607661" cy="1056319"/>
          </a:xfrm>
        </p:spPr>
        <p:txBody>
          <a:bodyPr/>
          <a:lstStyle/>
          <a:p>
            <a:r>
              <a:rPr lang="bg-BG" dirty="0">
                <a:solidFill>
                  <a:schemeClr val="accent4"/>
                </a:solidFill>
              </a:rPr>
              <a:t>Велинград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xmlns="" id="{03299976-A471-4D9C-A4F3-EDC7DB890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6541" y="0"/>
            <a:ext cx="4645152" cy="1837189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Велинград</a:t>
            </a:r>
            <a:r>
              <a:rPr lang="ru-RU" dirty="0"/>
              <a:t> е град в </a:t>
            </a:r>
            <a:r>
              <a:rPr lang="ru-RU" dirty="0" err="1"/>
              <a:t>Южна</a:t>
            </a:r>
            <a:r>
              <a:rPr lang="ru-RU" dirty="0"/>
              <a:t> </a:t>
            </a:r>
            <a:r>
              <a:rPr lang="ru-RU" dirty="0" err="1"/>
              <a:t>България</a:t>
            </a:r>
            <a:r>
              <a:rPr lang="ru-RU" dirty="0"/>
              <a:t>, </a:t>
            </a:r>
            <a:r>
              <a:rPr lang="ru-RU" dirty="0" err="1"/>
              <a:t>област</a:t>
            </a:r>
            <a:r>
              <a:rPr lang="ru-RU" dirty="0"/>
              <a:t> Пазарджик и е </a:t>
            </a:r>
            <a:r>
              <a:rPr lang="ru-RU" dirty="0" err="1"/>
              <a:t>втори</a:t>
            </a:r>
            <a:r>
              <a:rPr lang="ru-RU" dirty="0"/>
              <a:t> по </a:t>
            </a:r>
            <a:r>
              <a:rPr lang="ru-RU" dirty="0" err="1"/>
              <a:t>големина</a:t>
            </a:r>
            <a:r>
              <a:rPr lang="ru-RU" dirty="0"/>
              <a:t> в </a:t>
            </a:r>
            <a:r>
              <a:rPr lang="ru-RU" dirty="0" err="1"/>
              <a:t>областта</a:t>
            </a:r>
            <a:r>
              <a:rPr lang="ru-RU" dirty="0"/>
              <a:t> след </a:t>
            </a:r>
            <a:r>
              <a:rPr lang="ru-RU" dirty="0" err="1"/>
              <a:t>областния</a:t>
            </a:r>
            <a:r>
              <a:rPr lang="ru-RU" dirty="0"/>
              <a:t> град Пазарджик с население 24 518 души по </a:t>
            </a:r>
            <a:r>
              <a:rPr lang="ru-RU" dirty="0" err="1"/>
              <a:t>настоящ</a:t>
            </a:r>
            <a:r>
              <a:rPr lang="ru-RU" dirty="0"/>
              <a:t> адрес (15 март 2016).[1] </a:t>
            </a:r>
            <a:r>
              <a:rPr lang="ru-RU" dirty="0" err="1"/>
              <a:t>Градът</a:t>
            </a:r>
            <a:r>
              <a:rPr lang="ru-RU" dirty="0"/>
              <a:t> е </a:t>
            </a:r>
            <a:r>
              <a:rPr lang="ru-RU" dirty="0" err="1"/>
              <a:t>административен</a:t>
            </a:r>
            <a:r>
              <a:rPr lang="ru-RU" dirty="0"/>
              <a:t> </a:t>
            </a:r>
            <a:r>
              <a:rPr lang="ru-RU" dirty="0" err="1"/>
              <a:t>център</a:t>
            </a:r>
            <a:r>
              <a:rPr lang="ru-RU" dirty="0"/>
              <a:t> на община </a:t>
            </a:r>
            <a:r>
              <a:rPr lang="ru-RU" dirty="0" err="1"/>
              <a:t>Велинград</a:t>
            </a:r>
            <a:r>
              <a:rPr lang="ru-RU" dirty="0"/>
              <a:t>. </a:t>
            </a:r>
            <a:r>
              <a:rPr lang="ru-RU" dirty="0" err="1"/>
              <a:t>Образуван</a:t>
            </a:r>
            <a:r>
              <a:rPr lang="ru-RU" dirty="0"/>
              <a:t> е </a:t>
            </a:r>
            <a:r>
              <a:rPr lang="ru-RU" dirty="0" err="1"/>
              <a:t>през</a:t>
            </a:r>
            <a:r>
              <a:rPr lang="ru-RU" dirty="0"/>
              <a:t> 1948 г. от </a:t>
            </a:r>
            <a:r>
              <a:rPr lang="ru-RU" dirty="0" err="1"/>
              <a:t>сливането</a:t>
            </a:r>
            <a:r>
              <a:rPr lang="ru-RU" dirty="0"/>
              <a:t> на </a:t>
            </a:r>
            <a:r>
              <a:rPr lang="ru-RU" dirty="0" err="1"/>
              <a:t>селата</a:t>
            </a:r>
            <a:r>
              <a:rPr lang="ru-RU" dirty="0"/>
              <a:t> </a:t>
            </a:r>
            <a:r>
              <a:rPr lang="ru-RU" dirty="0" err="1"/>
              <a:t>Лъджене</a:t>
            </a:r>
            <a:r>
              <a:rPr lang="ru-RU" dirty="0"/>
              <a:t>, Каменица и </a:t>
            </a:r>
            <a:r>
              <a:rPr lang="ru-RU" dirty="0" err="1"/>
              <a:t>Чепино</a:t>
            </a:r>
            <a:r>
              <a:rPr lang="ru-RU" dirty="0"/>
              <a:t>. Наречен е на </a:t>
            </a:r>
            <a:r>
              <a:rPr lang="ru-RU" dirty="0" err="1"/>
              <a:t>името</a:t>
            </a:r>
            <a:r>
              <a:rPr lang="ru-RU" dirty="0"/>
              <a:t> на </a:t>
            </a:r>
            <a:r>
              <a:rPr lang="ru-RU" dirty="0" err="1"/>
              <a:t>партизанката</a:t>
            </a:r>
            <a:r>
              <a:rPr lang="ru-RU" dirty="0"/>
              <a:t> Вела </a:t>
            </a:r>
            <a:r>
              <a:rPr lang="ru-RU" dirty="0" err="1"/>
              <a:t>Пеева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16" name="Контейнер за съдържание 15">
            <a:extLst>
              <a:ext uri="{FF2B5EF4-FFF2-40B4-BE49-F238E27FC236}">
                <a16:creationId xmlns:a16="http://schemas.microsoft.com/office/drawing/2014/main" xmlns="" id="{FAF64770-4B68-4AF4-B39F-86869E50F7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34487" y="2172224"/>
            <a:ext cx="3869314" cy="2898251"/>
          </a:xfrm>
        </p:spPr>
      </p:pic>
      <p:pic>
        <p:nvPicPr>
          <p:cNvPr id="18" name="Контейнер за съдържание 17">
            <a:extLst>
              <a:ext uri="{FF2B5EF4-FFF2-40B4-BE49-F238E27FC236}">
                <a16:creationId xmlns:a16="http://schemas.microsoft.com/office/drawing/2014/main" xmlns="" id="{61FD3C7C-A832-475B-A6FC-F1A2082F9B4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080309" y="2964257"/>
            <a:ext cx="3069628" cy="3069628"/>
          </a:xfrm>
        </p:spPr>
      </p:pic>
    </p:spTree>
    <p:extLst>
      <p:ext uri="{BB962C8B-B14F-4D97-AF65-F5344CB8AC3E}">
        <p14:creationId xmlns:p14="http://schemas.microsoft.com/office/powerpoint/2010/main" val="517767238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B7EF58FE-C2C6-44B6-B43E-F9BA3A0FE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827"/>
            <a:ext cx="9607661" cy="1256078"/>
          </a:xfrm>
        </p:spPr>
        <p:txBody>
          <a:bodyPr/>
          <a:lstStyle/>
          <a:p>
            <a:r>
              <a:rPr lang="bg-BG" dirty="0">
                <a:solidFill>
                  <a:srgbClr val="FF0000"/>
                </a:solidFill>
              </a:rPr>
              <a:t>Животински свят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xmlns="" id="{5505D4FA-B6D4-447F-BF4F-87B545414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6443" y="0"/>
            <a:ext cx="4645152" cy="174491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Животинският</a:t>
            </a:r>
            <a:r>
              <a:rPr lang="ru-RU" dirty="0"/>
              <a:t> свят е богат. Тук </a:t>
            </a:r>
            <a:r>
              <a:rPr lang="ru-RU" dirty="0" err="1"/>
              <a:t>обитават</a:t>
            </a:r>
            <a:r>
              <a:rPr lang="ru-RU" dirty="0"/>
              <a:t> </a:t>
            </a:r>
            <a:r>
              <a:rPr lang="ru-RU" dirty="0" err="1"/>
              <a:t>опасния</a:t>
            </a:r>
            <a:r>
              <a:rPr lang="ru-RU" dirty="0"/>
              <a:t> </a:t>
            </a:r>
            <a:r>
              <a:rPr lang="ru-RU" dirty="0" err="1"/>
              <a:t>амурски</a:t>
            </a:r>
            <a:r>
              <a:rPr lang="ru-RU" dirty="0"/>
              <a:t> </a:t>
            </a:r>
            <a:r>
              <a:rPr lang="ru-RU" dirty="0" err="1"/>
              <a:t>тигър</a:t>
            </a:r>
            <a:r>
              <a:rPr lang="ru-RU" dirty="0"/>
              <a:t>, </a:t>
            </a:r>
            <a:r>
              <a:rPr lang="ru-RU" dirty="0" err="1"/>
              <a:t>петнистият</a:t>
            </a:r>
            <a:r>
              <a:rPr lang="ru-RU" dirty="0"/>
              <a:t> </a:t>
            </a:r>
            <a:r>
              <a:rPr lang="ru-RU" dirty="0" err="1"/>
              <a:t>елен</a:t>
            </a:r>
            <a:r>
              <a:rPr lang="ru-RU" dirty="0"/>
              <a:t>, </a:t>
            </a:r>
            <a:r>
              <a:rPr lang="ru-RU" dirty="0" err="1"/>
              <a:t>дивата</a:t>
            </a:r>
            <a:r>
              <a:rPr lang="ru-RU" dirty="0"/>
              <a:t> </a:t>
            </a:r>
            <a:r>
              <a:rPr lang="ru-RU" dirty="0" err="1"/>
              <a:t>котка</a:t>
            </a:r>
            <a:r>
              <a:rPr lang="ru-RU" dirty="0"/>
              <a:t>, в </a:t>
            </a:r>
            <a:r>
              <a:rPr lang="ru-RU" dirty="0" err="1"/>
              <a:t>планините</a:t>
            </a:r>
            <a:r>
              <a:rPr lang="ru-RU" dirty="0"/>
              <a:t> на Китай-</a:t>
            </a:r>
            <a:r>
              <a:rPr lang="ru-RU" dirty="0" err="1"/>
              <a:t>пандата</a:t>
            </a:r>
            <a:r>
              <a:rPr lang="ru-RU" dirty="0"/>
              <a:t>, а от </a:t>
            </a:r>
            <a:r>
              <a:rPr lang="ru-RU" dirty="0" err="1"/>
              <a:t>птиците</a:t>
            </a:r>
            <a:r>
              <a:rPr lang="ru-RU" dirty="0"/>
              <a:t>-фазан, птица мандарин, </a:t>
            </a:r>
            <a:r>
              <a:rPr lang="ru-RU" dirty="0" err="1"/>
              <a:t>японски</a:t>
            </a:r>
            <a:r>
              <a:rPr lang="ru-RU" dirty="0"/>
              <a:t> </a:t>
            </a:r>
            <a:r>
              <a:rPr lang="ru-RU" dirty="0" err="1"/>
              <a:t>жерав</a:t>
            </a:r>
            <a:r>
              <a:rPr lang="ru-RU" dirty="0"/>
              <a:t>, </a:t>
            </a:r>
            <a:r>
              <a:rPr lang="ru-RU" dirty="0" err="1"/>
              <a:t>синигер</a:t>
            </a:r>
            <a:r>
              <a:rPr lang="ru-RU" dirty="0"/>
              <a:t> и др.</a:t>
            </a:r>
            <a:endParaRPr lang="bg-BG" dirty="0"/>
          </a:p>
        </p:txBody>
      </p:sp>
      <p:pic>
        <p:nvPicPr>
          <p:cNvPr id="8" name="Контейнер за съдържание 7">
            <a:extLst>
              <a:ext uri="{FF2B5EF4-FFF2-40B4-BE49-F238E27FC236}">
                <a16:creationId xmlns:a16="http://schemas.microsoft.com/office/drawing/2014/main" xmlns="" id="{681A5B76-5DBD-4A1D-96F3-E3CB32C08F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9590" y="2790725"/>
            <a:ext cx="4182207" cy="3132618"/>
          </a:xfrm>
        </p:spPr>
      </p:pic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xmlns="" id="{AD80A059-2A6E-4F6A-839A-FFD69EA54C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491595" y="0"/>
            <a:ext cx="3700405" cy="1837189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Широколистните</a:t>
            </a:r>
            <a:r>
              <a:rPr lang="ru-RU" dirty="0"/>
              <a:t> гори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по-силно</a:t>
            </a:r>
            <a:r>
              <a:rPr lang="ru-RU" dirty="0"/>
              <a:t> </a:t>
            </a:r>
            <a:r>
              <a:rPr lang="ru-RU" dirty="0" err="1"/>
              <a:t>засегнати</a:t>
            </a:r>
            <a:r>
              <a:rPr lang="ru-RU" dirty="0"/>
              <a:t> от </a:t>
            </a:r>
            <a:r>
              <a:rPr lang="ru-RU" dirty="0" err="1"/>
              <a:t>дейността</a:t>
            </a:r>
            <a:r>
              <a:rPr lang="ru-RU" dirty="0"/>
              <a:t> на </a:t>
            </a:r>
            <a:r>
              <a:rPr lang="ru-RU" dirty="0" err="1"/>
              <a:t>хората</a:t>
            </a:r>
            <a:r>
              <a:rPr lang="ru-RU" dirty="0"/>
              <a:t>. </a:t>
            </a:r>
            <a:r>
              <a:rPr lang="ru-RU" dirty="0" err="1"/>
              <a:t>Голяма</a:t>
            </a:r>
            <a:r>
              <a:rPr lang="ru-RU" dirty="0"/>
              <a:t> част от </a:t>
            </a:r>
            <a:r>
              <a:rPr lang="ru-RU" dirty="0" err="1"/>
              <a:t>тях</a:t>
            </a:r>
            <a:r>
              <a:rPr lang="ru-RU" dirty="0"/>
              <a:t> в Европа и в </a:t>
            </a:r>
            <a:r>
              <a:rPr lang="ru-RU" dirty="0" err="1"/>
              <a:t>Северна</a:t>
            </a:r>
            <a:r>
              <a:rPr lang="ru-RU" dirty="0"/>
              <a:t> Америка </a:t>
            </a:r>
            <a:r>
              <a:rPr lang="ru-RU" dirty="0" err="1"/>
              <a:t>отдавна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изсечени</a:t>
            </a:r>
            <a:r>
              <a:rPr lang="ru-RU" dirty="0"/>
              <a:t>, за да се </a:t>
            </a:r>
            <a:r>
              <a:rPr lang="ru-RU" dirty="0" err="1"/>
              <a:t>осигурят</a:t>
            </a:r>
            <a:r>
              <a:rPr lang="ru-RU" dirty="0"/>
              <a:t> </a:t>
            </a:r>
            <a:r>
              <a:rPr lang="ru-RU" dirty="0" err="1"/>
              <a:t>земи</a:t>
            </a:r>
            <a:r>
              <a:rPr lang="ru-RU" dirty="0"/>
              <a:t> за </a:t>
            </a:r>
            <a:r>
              <a:rPr lang="ru-RU" dirty="0" err="1"/>
              <a:t>обработване</a:t>
            </a:r>
            <a:r>
              <a:rPr lang="ru-RU" dirty="0"/>
              <a:t> и </a:t>
            </a:r>
            <a:r>
              <a:rPr lang="ru-RU" dirty="0" err="1"/>
              <a:t>пасища</a:t>
            </a:r>
            <a:r>
              <a:rPr lang="ru-RU" dirty="0"/>
              <a:t>, за </a:t>
            </a:r>
            <a:r>
              <a:rPr lang="ru-RU" dirty="0" err="1"/>
              <a:t>изграждане</a:t>
            </a:r>
            <a:r>
              <a:rPr lang="ru-RU" dirty="0"/>
              <a:t> на селища и </a:t>
            </a:r>
            <a:r>
              <a:rPr lang="ru-RU" dirty="0" err="1"/>
              <a:t>пътища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10" name="Контейнер за съдържание 9">
            <a:extLst>
              <a:ext uri="{FF2B5EF4-FFF2-40B4-BE49-F238E27FC236}">
                <a16:creationId xmlns:a16="http://schemas.microsoft.com/office/drawing/2014/main" xmlns="" id="{EF641AB4-3883-4AF3-A57A-0E043A7176E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462347" y="2379495"/>
            <a:ext cx="4058495" cy="3043871"/>
          </a:xfrm>
        </p:spPr>
      </p:pic>
    </p:spTree>
    <p:extLst>
      <p:ext uri="{BB962C8B-B14F-4D97-AF65-F5344CB8AC3E}">
        <p14:creationId xmlns:p14="http://schemas.microsoft.com/office/powerpoint/2010/main" val="393479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21F69742-138F-4D07-9FE2-AB0F06B8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191" y="332955"/>
            <a:ext cx="9607661" cy="1056319"/>
          </a:xfrm>
        </p:spPr>
        <p:txBody>
          <a:bodyPr/>
          <a:lstStyle/>
          <a:p>
            <a:r>
              <a:rPr lang="bg-BG" dirty="0"/>
              <a:t>Благодаря за вниманието!</a:t>
            </a:r>
          </a:p>
        </p:txBody>
      </p:sp>
      <p:pic>
        <p:nvPicPr>
          <p:cNvPr id="8" name="Контейнер за съдържание 7">
            <a:extLst>
              <a:ext uri="{FF2B5EF4-FFF2-40B4-BE49-F238E27FC236}">
                <a16:creationId xmlns:a16="http://schemas.microsoft.com/office/drawing/2014/main" xmlns="" id="{39499E25-B320-4CB0-83FF-32111F70AC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710584" y="2409071"/>
            <a:ext cx="4288389" cy="2853728"/>
          </a:xfrm>
        </p:spPr>
      </p:pic>
    </p:spTree>
    <p:extLst>
      <p:ext uri="{BB962C8B-B14F-4D97-AF65-F5344CB8AC3E}">
        <p14:creationId xmlns:p14="http://schemas.microsoft.com/office/powerpoint/2010/main" val="751274423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и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TM10001114[[fn=Галерия]]</Template>
  <TotalTime>10</TotalTime>
  <Words>220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Галерия</vt:lpstr>
      <vt:lpstr>Широколистни гори</vt:lpstr>
      <vt:lpstr>Характеристики</vt:lpstr>
      <vt:lpstr>Климат</vt:lpstr>
      <vt:lpstr>Велинград</vt:lpstr>
      <vt:lpstr>Животински свят</vt:lpstr>
      <vt:lpstr>Благодаря за вниманието!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Широколистни гори</dc:title>
  <dc:creator>Mila</dc:creator>
  <cp:lastModifiedBy>Windows User</cp:lastModifiedBy>
  <cp:revision>3</cp:revision>
  <dcterms:created xsi:type="dcterms:W3CDTF">2020-04-13T07:19:51Z</dcterms:created>
  <dcterms:modified xsi:type="dcterms:W3CDTF">2020-04-14T08:08:56Z</dcterms:modified>
</cp:coreProperties>
</file>