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5" r:id="rId4"/>
    <p:sldMasterId id="2147483676" r:id="rId5"/>
    <p:sldMasterId id="2147483677" r:id="rId6"/>
    <p:sldMasterId id="2147483697" r:id="rId7"/>
    <p:sldMasterId id="2147483710" r:id="rId8"/>
  </p:sldMasterIdLst>
  <p:notesMasterIdLst>
    <p:notesMasterId r:id="rId44"/>
  </p:notesMasterIdLst>
  <p:handoutMasterIdLst>
    <p:handoutMasterId r:id="rId45"/>
  </p:handoutMasterIdLst>
  <p:sldIdLst>
    <p:sldId id="347" r:id="rId9"/>
    <p:sldId id="349" r:id="rId10"/>
    <p:sldId id="297" r:id="rId11"/>
    <p:sldId id="348" r:id="rId12"/>
    <p:sldId id="350" r:id="rId13"/>
    <p:sldId id="325" r:id="rId14"/>
    <p:sldId id="340" r:id="rId15"/>
    <p:sldId id="329" r:id="rId16"/>
    <p:sldId id="331" r:id="rId17"/>
    <p:sldId id="363" r:id="rId18"/>
    <p:sldId id="366" r:id="rId19"/>
    <p:sldId id="367" r:id="rId20"/>
    <p:sldId id="368" r:id="rId21"/>
    <p:sldId id="365" r:id="rId22"/>
    <p:sldId id="332" r:id="rId23"/>
    <p:sldId id="345" r:id="rId24"/>
    <p:sldId id="361" r:id="rId25"/>
    <p:sldId id="369" r:id="rId26"/>
    <p:sldId id="371" r:id="rId27"/>
    <p:sldId id="370" r:id="rId28"/>
    <p:sldId id="321" r:id="rId29"/>
    <p:sldId id="308" r:id="rId30"/>
    <p:sldId id="309" r:id="rId31"/>
    <p:sldId id="310" r:id="rId32"/>
    <p:sldId id="313" r:id="rId33"/>
    <p:sldId id="312" r:id="rId34"/>
    <p:sldId id="315" r:id="rId35"/>
    <p:sldId id="351" r:id="rId36"/>
    <p:sldId id="355" r:id="rId37"/>
    <p:sldId id="352" r:id="rId38"/>
    <p:sldId id="353" r:id="rId39"/>
    <p:sldId id="354" r:id="rId40"/>
    <p:sldId id="341" r:id="rId41"/>
    <p:sldId id="342" r:id="rId42"/>
    <p:sldId id="266" r:id="rId43"/>
  </p:sldIdLst>
  <p:sldSz cx="9144000" cy="5143500" type="screen16x9"/>
  <p:notesSz cx="9309100" cy="70532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56"/>
    <a:srgbClr val="387A4C"/>
    <a:srgbClr val="A50021"/>
    <a:srgbClr val="FFCC00"/>
    <a:srgbClr val="00A398"/>
    <a:srgbClr val="63BC51"/>
    <a:srgbClr val="F3713E"/>
    <a:srgbClr val="63BB51"/>
    <a:srgbClr val="00323A"/>
    <a:srgbClr val="2E4D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018" autoAdjust="0"/>
    <p:restoredTop sz="94693"/>
  </p:normalViewPr>
  <p:slideViewPr>
    <p:cSldViewPr snapToGrid="0" snapToObjects="1">
      <p:cViewPr varScale="1">
        <p:scale>
          <a:sx n="148" d="100"/>
          <a:sy n="148" d="100"/>
        </p:scale>
        <p:origin x="132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presProps" Target="pres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stor Domuschiev" userId="b93fae2b03039b20" providerId="LiveId" clId="{D1955B92-BE6B-4B34-AEA5-84BDFEF99B1A}"/>
    <pc:docChg chg="undo redo custSel addSld delSld modSld">
      <pc:chgData name="Nestor Domuschiev" userId="b93fae2b03039b20" providerId="LiveId" clId="{D1955B92-BE6B-4B34-AEA5-84BDFEF99B1A}" dt="2023-05-29T10:43:04.469" v="1267" actId="14100"/>
      <pc:docMkLst>
        <pc:docMk/>
      </pc:docMkLst>
      <pc:sldChg chg="modSp mod">
        <pc:chgData name="Nestor Domuschiev" userId="b93fae2b03039b20" providerId="LiveId" clId="{D1955B92-BE6B-4B34-AEA5-84BDFEF99B1A}" dt="2023-05-29T10:37:43.474" v="1251" actId="20577"/>
        <pc:sldMkLst>
          <pc:docMk/>
          <pc:sldMk cId="3913310699" sldId="296"/>
        </pc:sldMkLst>
        <pc:spChg chg="mod">
          <ac:chgData name="Nestor Domuschiev" userId="b93fae2b03039b20" providerId="LiveId" clId="{D1955B92-BE6B-4B34-AEA5-84BDFEF99B1A}" dt="2023-05-29T10:37:43.474" v="1251" actId="20577"/>
          <ac:spMkLst>
            <pc:docMk/>
            <pc:sldMk cId="3913310699" sldId="296"/>
            <ac:spMk id="6" creationId="{D8161DF0-06A3-214E-8179-B94942A8DC15}"/>
          </ac:spMkLst>
        </pc:spChg>
      </pc:sldChg>
      <pc:sldChg chg="modSp mod">
        <pc:chgData name="Nestor Domuschiev" userId="b93fae2b03039b20" providerId="LiveId" clId="{D1955B92-BE6B-4B34-AEA5-84BDFEF99B1A}" dt="2023-05-25T12:14:22.683" v="13" actId="1076"/>
        <pc:sldMkLst>
          <pc:docMk/>
          <pc:sldMk cId="260915591" sldId="300"/>
        </pc:sldMkLst>
        <pc:grpChg chg="mod">
          <ac:chgData name="Nestor Domuschiev" userId="b93fae2b03039b20" providerId="LiveId" clId="{D1955B92-BE6B-4B34-AEA5-84BDFEF99B1A}" dt="2023-05-25T12:14:08.423" v="12" actId="14100"/>
          <ac:grpSpMkLst>
            <pc:docMk/>
            <pc:sldMk cId="260915591" sldId="300"/>
            <ac:grpSpMk id="2" creationId="{00000000-0000-0000-0000-000000000000}"/>
          </ac:grpSpMkLst>
        </pc:grpChg>
        <pc:picChg chg="mod">
          <ac:chgData name="Nestor Domuschiev" userId="b93fae2b03039b20" providerId="LiveId" clId="{D1955B92-BE6B-4B34-AEA5-84BDFEF99B1A}" dt="2023-05-25T12:14:22.683" v="13" actId="1076"/>
          <ac:picMkLst>
            <pc:docMk/>
            <pc:sldMk cId="260915591" sldId="300"/>
            <ac:picMk id="12" creationId="{00000000-0000-0000-0000-000000000000}"/>
          </ac:picMkLst>
        </pc:picChg>
      </pc:sldChg>
      <pc:sldChg chg="addSp delSp mod">
        <pc:chgData name="Nestor Domuschiev" userId="b93fae2b03039b20" providerId="LiveId" clId="{D1955B92-BE6B-4B34-AEA5-84BDFEF99B1A}" dt="2023-05-29T10:02:02.948" v="593" actId="22"/>
        <pc:sldMkLst>
          <pc:docMk/>
          <pc:sldMk cId="3155802033" sldId="318"/>
        </pc:sldMkLst>
        <pc:spChg chg="add del">
          <ac:chgData name="Nestor Domuschiev" userId="b93fae2b03039b20" providerId="LiveId" clId="{D1955B92-BE6B-4B34-AEA5-84BDFEF99B1A}" dt="2023-05-29T10:02:02.948" v="593" actId="22"/>
          <ac:spMkLst>
            <pc:docMk/>
            <pc:sldMk cId="3155802033" sldId="318"/>
            <ac:spMk id="3" creationId="{A51B3BFA-B90F-C68F-764B-5E5BB2665FE7}"/>
          </ac:spMkLst>
        </pc:spChg>
      </pc:sldChg>
      <pc:sldChg chg="addSp delSp modSp mod">
        <pc:chgData name="Nestor Domuschiev" userId="b93fae2b03039b20" providerId="LiveId" clId="{D1955B92-BE6B-4B34-AEA5-84BDFEF99B1A}" dt="2023-05-29T09:56:11.389" v="481"/>
        <pc:sldMkLst>
          <pc:docMk/>
          <pc:sldMk cId="828515781" sldId="329"/>
        </pc:sldMkLst>
        <pc:spChg chg="mod">
          <ac:chgData name="Nestor Domuschiev" userId="b93fae2b03039b20" providerId="LiveId" clId="{D1955B92-BE6B-4B34-AEA5-84BDFEF99B1A}" dt="2023-05-25T13:35:20.854" v="213" actId="14100"/>
          <ac:spMkLst>
            <pc:docMk/>
            <pc:sldMk cId="828515781" sldId="329"/>
            <ac:spMk id="6" creationId="{B8CCD88F-FC3F-8EA6-522E-8DA8A267061E}"/>
          </ac:spMkLst>
        </pc:spChg>
        <pc:spChg chg="add del mod">
          <ac:chgData name="Nestor Domuschiev" userId="b93fae2b03039b20" providerId="LiveId" clId="{D1955B92-BE6B-4B34-AEA5-84BDFEF99B1A}" dt="2023-05-25T13:35:45.521" v="217"/>
          <ac:spMkLst>
            <pc:docMk/>
            <pc:sldMk cId="828515781" sldId="329"/>
            <ac:spMk id="35" creationId="{F9716DDE-957E-55BB-9523-8D3EFA969391}"/>
          </ac:spMkLst>
        </pc:spChg>
        <pc:spChg chg="del">
          <ac:chgData name="Nestor Domuschiev" userId="b93fae2b03039b20" providerId="LiveId" clId="{D1955B92-BE6B-4B34-AEA5-84BDFEF99B1A}" dt="2023-05-25T12:41:45.304" v="49" actId="478"/>
          <ac:spMkLst>
            <pc:docMk/>
            <pc:sldMk cId="828515781" sldId="329"/>
            <ac:spMk id="36" creationId="{1578B06D-85EC-6C1B-985E-3EBED5ACBC13}"/>
          </ac:spMkLst>
        </pc:spChg>
        <pc:spChg chg="del">
          <ac:chgData name="Nestor Domuschiev" userId="b93fae2b03039b20" providerId="LiveId" clId="{D1955B92-BE6B-4B34-AEA5-84BDFEF99B1A}" dt="2023-05-25T12:41:44.467" v="48" actId="478"/>
          <ac:spMkLst>
            <pc:docMk/>
            <pc:sldMk cId="828515781" sldId="329"/>
            <ac:spMk id="37" creationId="{E9243167-B21D-B925-0BF7-B8EEC9821D52}"/>
          </ac:spMkLst>
        </pc:spChg>
        <pc:spChg chg="del">
          <ac:chgData name="Nestor Domuschiev" userId="b93fae2b03039b20" providerId="LiveId" clId="{D1955B92-BE6B-4B34-AEA5-84BDFEF99B1A}" dt="2023-05-25T12:41:43.625" v="47" actId="478"/>
          <ac:spMkLst>
            <pc:docMk/>
            <pc:sldMk cId="828515781" sldId="329"/>
            <ac:spMk id="38" creationId="{2940EE18-D784-0CA5-1D1C-C7159D16A62B}"/>
          </ac:spMkLst>
        </pc:spChg>
        <pc:spChg chg="del">
          <ac:chgData name="Nestor Domuschiev" userId="b93fae2b03039b20" providerId="LiveId" clId="{D1955B92-BE6B-4B34-AEA5-84BDFEF99B1A}" dt="2023-05-25T12:41:42.104" v="46" actId="478"/>
          <ac:spMkLst>
            <pc:docMk/>
            <pc:sldMk cId="828515781" sldId="329"/>
            <ac:spMk id="39" creationId="{D4E7FC6F-81F6-9CEF-8CAD-9AD27105E0C7}"/>
          </ac:spMkLst>
        </pc:spChg>
        <pc:spChg chg="del">
          <ac:chgData name="Nestor Domuschiev" userId="b93fae2b03039b20" providerId="LiveId" clId="{D1955B92-BE6B-4B34-AEA5-84BDFEF99B1A}" dt="2023-05-25T12:41:41.159" v="45" actId="478"/>
          <ac:spMkLst>
            <pc:docMk/>
            <pc:sldMk cId="828515781" sldId="329"/>
            <ac:spMk id="40" creationId="{54E4C37E-742B-9467-D249-3428F8A86F24}"/>
          </ac:spMkLst>
        </pc:spChg>
        <pc:spChg chg="add del mod">
          <ac:chgData name="Nestor Domuschiev" userId="b93fae2b03039b20" providerId="LiveId" clId="{D1955B92-BE6B-4B34-AEA5-84BDFEF99B1A}" dt="2023-05-25T13:36:14.706" v="220" actId="478"/>
          <ac:spMkLst>
            <pc:docMk/>
            <pc:sldMk cId="828515781" sldId="329"/>
            <ac:spMk id="41" creationId="{311438EA-5E7D-FF28-28FE-67C130203831}"/>
          </ac:spMkLst>
        </pc:spChg>
        <pc:spChg chg="add mod">
          <ac:chgData name="Nestor Domuschiev" userId="b93fae2b03039b20" providerId="LiveId" clId="{D1955B92-BE6B-4B34-AEA5-84BDFEF99B1A}" dt="2023-05-29T06:14:38.227" v="371" actId="1076"/>
          <ac:spMkLst>
            <pc:docMk/>
            <pc:sldMk cId="828515781" sldId="329"/>
            <ac:spMk id="42" creationId="{AB4F12DA-34E4-40F8-0E91-0CAABA30E1E7}"/>
          </ac:spMkLst>
        </pc:spChg>
        <pc:spChg chg="del">
          <ac:chgData name="Nestor Domuschiev" userId="b93fae2b03039b20" providerId="LiveId" clId="{D1955B92-BE6B-4B34-AEA5-84BDFEF99B1A}" dt="2023-05-25T12:40:52.619" v="18" actId="478"/>
          <ac:spMkLst>
            <pc:docMk/>
            <pc:sldMk cId="828515781" sldId="329"/>
            <ac:spMk id="44" creationId="{A4956671-09DD-6F28-0798-0785A19C1D09}"/>
          </ac:spMkLst>
        </pc:spChg>
        <pc:spChg chg="del">
          <ac:chgData name="Nestor Domuschiev" userId="b93fae2b03039b20" providerId="LiveId" clId="{D1955B92-BE6B-4B34-AEA5-84BDFEF99B1A}" dt="2023-05-25T12:41:40.120" v="44" actId="478"/>
          <ac:spMkLst>
            <pc:docMk/>
            <pc:sldMk cId="828515781" sldId="329"/>
            <ac:spMk id="46" creationId="{830AD990-3B52-634E-0A8E-4D9812E8FF0C}"/>
          </ac:spMkLst>
        </pc:spChg>
        <pc:spChg chg="del">
          <ac:chgData name="Nestor Domuschiev" userId="b93fae2b03039b20" providerId="LiveId" clId="{D1955B92-BE6B-4B34-AEA5-84BDFEF99B1A}" dt="2023-05-25T12:41:38.200" v="43" actId="478"/>
          <ac:spMkLst>
            <pc:docMk/>
            <pc:sldMk cId="828515781" sldId="329"/>
            <ac:spMk id="47" creationId="{05406570-8B8D-795E-32AC-736609A3FAC3}"/>
          </ac:spMkLst>
        </pc:spChg>
        <pc:spChg chg="del">
          <ac:chgData name="Nestor Domuschiev" userId="b93fae2b03039b20" providerId="LiveId" clId="{D1955B92-BE6B-4B34-AEA5-84BDFEF99B1A}" dt="2023-05-25T12:41:37.273" v="42" actId="478"/>
          <ac:spMkLst>
            <pc:docMk/>
            <pc:sldMk cId="828515781" sldId="329"/>
            <ac:spMk id="48" creationId="{823F78FD-9B01-540A-9DB8-3970A84D7D60}"/>
          </ac:spMkLst>
        </pc:spChg>
        <pc:spChg chg="del">
          <ac:chgData name="Nestor Domuschiev" userId="b93fae2b03039b20" providerId="LiveId" clId="{D1955B92-BE6B-4B34-AEA5-84BDFEF99B1A}" dt="2023-05-25T12:41:36.273" v="41" actId="478"/>
          <ac:spMkLst>
            <pc:docMk/>
            <pc:sldMk cId="828515781" sldId="329"/>
            <ac:spMk id="49" creationId="{392DF63C-4BAA-C49B-37FD-6309E33A3C66}"/>
          </ac:spMkLst>
        </pc:spChg>
        <pc:spChg chg="del">
          <ac:chgData name="Nestor Domuschiev" userId="b93fae2b03039b20" providerId="LiveId" clId="{D1955B92-BE6B-4B34-AEA5-84BDFEF99B1A}" dt="2023-05-25T12:41:34.189" v="40" actId="478"/>
          <ac:spMkLst>
            <pc:docMk/>
            <pc:sldMk cId="828515781" sldId="329"/>
            <ac:spMk id="50" creationId="{1347A211-66CD-569C-1216-22DBEDF67504}"/>
          </ac:spMkLst>
        </pc:spChg>
        <pc:spChg chg="del">
          <ac:chgData name="Nestor Domuschiev" userId="b93fae2b03039b20" providerId="LiveId" clId="{D1955B92-BE6B-4B34-AEA5-84BDFEF99B1A}" dt="2023-05-25T12:41:33.099" v="39" actId="478"/>
          <ac:spMkLst>
            <pc:docMk/>
            <pc:sldMk cId="828515781" sldId="329"/>
            <ac:spMk id="51" creationId="{BBCB084F-EE2D-BA2F-FAA2-FA8C758453BE}"/>
          </ac:spMkLst>
        </pc:spChg>
        <pc:spChg chg="del mod">
          <ac:chgData name="Nestor Domuschiev" userId="b93fae2b03039b20" providerId="LiveId" clId="{D1955B92-BE6B-4B34-AEA5-84BDFEF99B1A}" dt="2023-05-25T12:41:32.173" v="38" actId="478"/>
          <ac:spMkLst>
            <pc:docMk/>
            <pc:sldMk cId="828515781" sldId="329"/>
            <ac:spMk id="52" creationId="{0C6F3510-3CB5-DAD6-89EE-D3A9DA88BD51}"/>
          </ac:spMkLst>
        </pc:spChg>
        <pc:spChg chg="del">
          <ac:chgData name="Nestor Domuschiev" userId="b93fae2b03039b20" providerId="LiveId" clId="{D1955B92-BE6B-4B34-AEA5-84BDFEF99B1A}" dt="2023-05-25T12:41:29.562" v="36" actId="478"/>
          <ac:spMkLst>
            <pc:docMk/>
            <pc:sldMk cId="828515781" sldId="329"/>
            <ac:spMk id="53" creationId="{070A1F6D-68B4-B911-3619-8A2BC13CA634}"/>
          </ac:spMkLst>
        </pc:spChg>
        <pc:spChg chg="del">
          <ac:chgData name="Nestor Domuschiev" userId="b93fae2b03039b20" providerId="LiveId" clId="{D1955B92-BE6B-4B34-AEA5-84BDFEF99B1A}" dt="2023-05-25T12:41:27.672" v="35" actId="478"/>
          <ac:spMkLst>
            <pc:docMk/>
            <pc:sldMk cId="828515781" sldId="329"/>
            <ac:spMk id="54" creationId="{253146CC-8E4E-1C60-9B64-616DE847CBEE}"/>
          </ac:spMkLst>
        </pc:spChg>
        <pc:spChg chg="del">
          <ac:chgData name="Nestor Domuschiev" userId="b93fae2b03039b20" providerId="LiveId" clId="{D1955B92-BE6B-4B34-AEA5-84BDFEF99B1A}" dt="2023-05-25T12:41:26.746" v="34" actId="478"/>
          <ac:spMkLst>
            <pc:docMk/>
            <pc:sldMk cId="828515781" sldId="329"/>
            <ac:spMk id="55" creationId="{04A10E0D-4C72-F7FB-59E1-B94A64622817}"/>
          </ac:spMkLst>
        </pc:spChg>
        <pc:spChg chg="del">
          <ac:chgData name="Nestor Domuschiev" userId="b93fae2b03039b20" providerId="LiveId" clId="{D1955B92-BE6B-4B34-AEA5-84BDFEF99B1A}" dt="2023-05-25T12:41:25.792" v="33" actId="478"/>
          <ac:spMkLst>
            <pc:docMk/>
            <pc:sldMk cId="828515781" sldId="329"/>
            <ac:spMk id="56" creationId="{2F19AC7F-FFF5-02A0-C1E3-445FD4C88512}"/>
          </ac:spMkLst>
        </pc:spChg>
        <pc:spChg chg="del">
          <ac:chgData name="Nestor Domuschiev" userId="b93fae2b03039b20" providerId="LiveId" clId="{D1955B92-BE6B-4B34-AEA5-84BDFEF99B1A}" dt="2023-05-25T12:41:24.215" v="32" actId="478"/>
          <ac:spMkLst>
            <pc:docMk/>
            <pc:sldMk cId="828515781" sldId="329"/>
            <ac:spMk id="57" creationId="{74270167-98AD-FC20-23AA-5BED3D56E746}"/>
          </ac:spMkLst>
        </pc:spChg>
        <pc:spChg chg="del">
          <ac:chgData name="Nestor Domuschiev" userId="b93fae2b03039b20" providerId="LiveId" clId="{D1955B92-BE6B-4B34-AEA5-84BDFEF99B1A}" dt="2023-05-25T12:41:23.217" v="31" actId="478"/>
          <ac:spMkLst>
            <pc:docMk/>
            <pc:sldMk cId="828515781" sldId="329"/>
            <ac:spMk id="58" creationId="{2CFEF236-B5E6-BDE3-B9BD-47DC74B4F3CC}"/>
          </ac:spMkLst>
        </pc:spChg>
        <pc:spChg chg="del">
          <ac:chgData name="Nestor Domuschiev" userId="b93fae2b03039b20" providerId="LiveId" clId="{D1955B92-BE6B-4B34-AEA5-84BDFEF99B1A}" dt="2023-05-25T12:41:22.262" v="30" actId="478"/>
          <ac:spMkLst>
            <pc:docMk/>
            <pc:sldMk cId="828515781" sldId="329"/>
            <ac:spMk id="59" creationId="{2B9E1013-268C-7FCD-1C6A-39B331A0C65D}"/>
          </ac:spMkLst>
        </pc:spChg>
        <pc:spChg chg="del">
          <ac:chgData name="Nestor Domuschiev" userId="b93fae2b03039b20" providerId="LiveId" clId="{D1955B92-BE6B-4B34-AEA5-84BDFEF99B1A}" dt="2023-05-25T12:41:20.898" v="29" actId="478"/>
          <ac:spMkLst>
            <pc:docMk/>
            <pc:sldMk cId="828515781" sldId="329"/>
            <ac:spMk id="60" creationId="{EF641051-B559-365C-AFDA-F857F49D40A0}"/>
          </ac:spMkLst>
        </pc:spChg>
        <pc:spChg chg="del">
          <ac:chgData name="Nestor Domuschiev" userId="b93fae2b03039b20" providerId="LiveId" clId="{D1955B92-BE6B-4B34-AEA5-84BDFEF99B1A}" dt="2023-05-25T12:41:18.933" v="28" actId="478"/>
          <ac:spMkLst>
            <pc:docMk/>
            <pc:sldMk cId="828515781" sldId="329"/>
            <ac:spMk id="61" creationId="{8409CB42-4230-4E13-6EFE-84973C13D68E}"/>
          </ac:spMkLst>
        </pc:spChg>
        <pc:spChg chg="del">
          <ac:chgData name="Nestor Domuschiev" userId="b93fae2b03039b20" providerId="LiveId" clId="{D1955B92-BE6B-4B34-AEA5-84BDFEF99B1A}" dt="2023-05-25T12:41:17.185" v="27" actId="478"/>
          <ac:spMkLst>
            <pc:docMk/>
            <pc:sldMk cId="828515781" sldId="329"/>
            <ac:spMk id="62" creationId="{D56DD609-0CBC-A8A7-1C44-93788625F70A}"/>
          </ac:spMkLst>
        </pc:spChg>
        <pc:spChg chg="del">
          <ac:chgData name="Nestor Domuschiev" userId="b93fae2b03039b20" providerId="LiveId" clId="{D1955B92-BE6B-4B34-AEA5-84BDFEF99B1A}" dt="2023-05-25T12:41:15.242" v="26" actId="478"/>
          <ac:spMkLst>
            <pc:docMk/>
            <pc:sldMk cId="828515781" sldId="329"/>
            <ac:spMk id="63" creationId="{F1B4219F-3ABE-40CB-7F6C-1A1E3B412B08}"/>
          </ac:spMkLst>
        </pc:spChg>
        <pc:spChg chg="del">
          <ac:chgData name="Nestor Domuschiev" userId="b93fae2b03039b20" providerId="LiveId" clId="{D1955B92-BE6B-4B34-AEA5-84BDFEF99B1A}" dt="2023-05-25T12:41:13.951" v="25" actId="478"/>
          <ac:spMkLst>
            <pc:docMk/>
            <pc:sldMk cId="828515781" sldId="329"/>
            <ac:spMk id="64" creationId="{AF0FDBA1-6D7E-23B5-51BE-B199D70A5BA7}"/>
          </ac:spMkLst>
        </pc:spChg>
        <pc:spChg chg="del">
          <ac:chgData name="Nestor Domuschiev" userId="b93fae2b03039b20" providerId="LiveId" clId="{D1955B92-BE6B-4B34-AEA5-84BDFEF99B1A}" dt="2023-05-25T12:41:11.561" v="24" actId="478"/>
          <ac:spMkLst>
            <pc:docMk/>
            <pc:sldMk cId="828515781" sldId="329"/>
            <ac:spMk id="65" creationId="{630C9D95-22F4-32CF-F75D-6ADC5360B868}"/>
          </ac:spMkLst>
        </pc:spChg>
        <pc:spChg chg="del mod">
          <ac:chgData name="Nestor Domuschiev" userId="b93fae2b03039b20" providerId="LiveId" clId="{D1955B92-BE6B-4B34-AEA5-84BDFEF99B1A}" dt="2023-05-25T12:41:06.720" v="22" actId="478"/>
          <ac:spMkLst>
            <pc:docMk/>
            <pc:sldMk cId="828515781" sldId="329"/>
            <ac:spMk id="66" creationId="{5CD99725-AC30-F0FD-0BBA-B5F623034491}"/>
          </ac:spMkLst>
        </pc:spChg>
        <pc:spChg chg="del mod">
          <ac:chgData name="Nestor Domuschiev" userId="b93fae2b03039b20" providerId="LiveId" clId="{D1955B92-BE6B-4B34-AEA5-84BDFEF99B1A}" dt="2023-05-25T12:41:08.651" v="23" actId="478"/>
          <ac:spMkLst>
            <pc:docMk/>
            <pc:sldMk cId="828515781" sldId="329"/>
            <ac:spMk id="67" creationId="{5BC686CD-76E0-CB0C-FD60-C626CAD449F9}"/>
          </ac:spMkLst>
        </pc:spChg>
        <pc:spChg chg="del">
          <ac:chgData name="Nestor Domuschiev" userId="b93fae2b03039b20" providerId="LiveId" clId="{D1955B92-BE6B-4B34-AEA5-84BDFEF99B1A}" dt="2023-05-25T12:41:01.257" v="19" actId="478"/>
          <ac:spMkLst>
            <pc:docMk/>
            <pc:sldMk cId="828515781" sldId="329"/>
            <ac:spMk id="68" creationId="{8B0AD395-EC64-067F-5997-4C1528D83285}"/>
          </ac:spMkLst>
        </pc:spChg>
        <pc:spChg chg="del">
          <ac:chgData name="Nestor Domuschiev" userId="b93fae2b03039b20" providerId="LiveId" clId="{D1955B92-BE6B-4B34-AEA5-84BDFEF99B1A}" dt="2023-05-25T12:41:48.885" v="50" actId="478"/>
          <ac:spMkLst>
            <pc:docMk/>
            <pc:sldMk cId="828515781" sldId="329"/>
            <ac:spMk id="69" creationId="{E60BB86D-21F7-FF25-580F-52825F39D4B4}"/>
          </ac:spMkLst>
        </pc:spChg>
        <pc:spChg chg="mod">
          <ac:chgData name="Nestor Domuschiev" userId="b93fae2b03039b20" providerId="LiveId" clId="{D1955B92-BE6B-4B34-AEA5-84BDFEF99B1A}" dt="2023-05-29T06:16:01.491" v="384" actId="1076"/>
          <ac:spMkLst>
            <pc:docMk/>
            <pc:sldMk cId="828515781" sldId="329"/>
            <ac:spMk id="70" creationId="{D10B2028-26C6-E2C5-08B6-DA6257A99629}"/>
          </ac:spMkLst>
        </pc:spChg>
        <pc:spChg chg="mod">
          <ac:chgData name="Nestor Domuschiev" userId="b93fae2b03039b20" providerId="LiveId" clId="{D1955B92-BE6B-4B34-AEA5-84BDFEF99B1A}" dt="2023-05-25T12:44:33.412" v="74" actId="1076"/>
          <ac:spMkLst>
            <pc:docMk/>
            <pc:sldMk cId="828515781" sldId="329"/>
            <ac:spMk id="71" creationId="{A1934581-3160-7610-7D91-037632F4962F}"/>
          </ac:spMkLst>
        </pc:spChg>
        <pc:grpChg chg="del">
          <ac:chgData name="Nestor Domuschiev" userId="b93fae2b03039b20" providerId="LiveId" clId="{D1955B92-BE6B-4B34-AEA5-84BDFEF99B1A}" dt="2023-05-25T12:40:48.371" v="17" actId="478"/>
          <ac:grpSpMkLst>
            <pc:docMk/>
            <pc:sldMk cId="828515781" sldId="329"/>
            <ac:grpSpMk id="8" creationId="{F8D4E917-4F1D-3C59-7402-A18597C1DACD}"/>
          </ac:grpSpMkLst>
        </pc:grpChg>
        <pc:graphicFrameChg chg="add mod">
          <ac:chgData name="Nestor Domuschiev" userId="b93fae2b03039b20" providerId="LiveId" clId="{D1955B92-BE6B-4B34-AEA5-84BDFEF99B1A}" dt="2023-05-25T13:35:24.917" v="214" actId="14100"/>
          <ac:graphicFrameMkLst>
            <pc:docMk/>
            <pc:sldMk cId="828515781" sldId="329"/>
            <ac:graphicFrameMk id="3" creationId="{8FD12CBC-8F17-5A86-7876-A7EB62058CCF}"/>
          </ac:graphicFrameMkLst>
        </pc:graphicFrameChg>
        <pc:graphicFrameChg chg="add mod">
          <ac:chgData name="Nestor Domuschiev" userId="b93fae2b03039b20" providerId="LiveId" clId="{D1955B92-BE6B-4B34-AEA5-84BDFEF99B1A}" dt="2023-05-29T09:56:11.389" v="481"/>
          <ac:graphicFrameMkLst>
            <pc:docMk/>
            <pc:sldMk cId="828515781" sldId="329"/>
            <ac:graphicFrameMk id="5" creationId="{C27666A6-9630-57B9-29AF-BE1616CFDFB0}"/>
          </ac:graphicFrameMkLst>
        </pc:graphicFrameChg>
        <pc:picChg chg="add del mod">
          <ac:chgData name="Nestor Domuschiev" userId="b93fae2b03039b20" providerId="LiveId" clId="{D1955B92-BE6B-4B34-AEA5-84BDFEF99B1A}" dt="2023-05-25T13:10:55.900" v="99" actId="478"/>
          <ac:picMkLst>
            <pc:docMk/>
            <pc:sldMk cId="828515781" sldId="329"/>
            <ac:picMk id="2" creationId="{CB722DAA-ECA2-EB30-7E86-6FFDB8CAEAC0}"/>
          </ac:picMkLst>
        </pc:picChg>
      </pc:sldChg>
      <pc:sldChg chg="addSp delSp modSp new mod modClrScheme chgLayout">
        <pc:chgData name="Nestor Domuschiev" userId="b93fae2b03039b20" providerId="LiveId" clId="{D1955B92-BE6B-4B34-AEA5-84BDFEF99B1A}" dt="2023-05-25T11:20:01.256" v="11" actId="1076"/>
        <pc:sldMkLst>
          <pc:docMk/>
          <pc:sldMk cId="2604639403" sldId="330"/>
        </pc:sldMkLst>
        <pc:spChg chg="del">
          <ac:chgData name="Nestor Domuschiev" userId="b93fae2b03039b20" providerId="LiveId" clId="{D1955B92-BE6B-4B34-AEA5-84BDFEF99B1A}" dt="2023-05-25T09:55:53.291" v="3" actId="700"/>
          <ac:spMkLst>
            <pc:docMk/>
            <pc:sldMk cId="2604639403" sldId="330"/>
            <ac:spMk id="2" creationId="{0B9B80CE-9FF2-7852-B0A6-8688BFE41BFD}"/>
          </ac:spMkLst>
        </pc:spChg>
        <pc:spChg chg="del mod">
          <ac:chgData name="Nestor Domuschiev" userId="b93fae2b03039b20" providerId="LiveId" clId="{D1955B92-BE6B-4B34-AEA5-84BDFEF99B1A}" dt="2023-05-25T09:55:53.291" v="3" actId="700"/>
          <ac:spMkLst>
            <pc:docMk/>
            <pc:sldMk cId="2604639403" sldId="330"/>
            <ac:spMk id="3" creationId="{543DF036-A546-035D-3A79-20B9C916915E}"/>
          </ac:spMkLst>
        </pc:spChg>
        <pc:spChg chg="mod ord">
          <ac:chgData name="Nestor Domuschiev" userId="b93fae2b03039b20" providerId="LiveId" clId="{D1955B92-BE6B-4B34-AEA5-84BDFEF99B1A}" dt="2023-05-25T09:55:53.291" v="3" actId="700"/>
          <ac:spMkLst>
            <pc:docMk/>
            <pc:sldMk cId="2604639403" sldId="330"/>
            <ac:spMk id="4" creationId="{89C21B75-3B8A-CFB5-8E50-78D08FA7853D}"/>
          </ac:spMkLst>
        </pc:spChg>
        <pc:picChg chg="add mod">
          <ac:chgData name="Nestor Domuschiev" userId="b93fae2b03039b20" providerId="LiveId" clId="{D1955B92-BE6B-4B34-AEA5-84BDFEF99B1A}" dt="2023-05-25T11:20:01.256" v="11" actId="1076"/>
          <ac:picMkLst>
            <pc:docMk/>
            <pc:sldMk cId="2604639403" sldId="330"/>
            <ac:picMk id="6" creationId="{4E3027CC-5391-11FE-1EA1-E403C28B5095}"/>
          </ac:picMkLst>
        </pc:picChg>
      </pc:sldChg>
      <pc:sldChg chg="addSp delSp modSp new mod">
        <pc:chgData name="Nestor Domuschiev" userId="b93fae2b03039b20" providerId="LiveId" clId="{D1955B92-BE6B-4B34-AEA5-84BDFEF99B1A}" dt="2023-05-29T10:36:24.427" v="1207"/>
        <pc:sldMkLst>
          <pc:docMk/>
          <pc:sldMk cId="4217871537" sldId="331"/>
        </pc:sldMkLst>
        <pc:spChg chg="add mod">
          <ac:chgData name="Nestor Domuschiev" userId="b93fae2b03039b20" providerId="LiveId" clId="{D1955B92-BE6B-4B34-AEA5-84BDFEF99B1A}" dt="2023-05-29T10:36:24.427" v="1207"/>
          <ac:spMkLst>
            <pc:docMk/>
            <pc:sldMk cId="4217871537" sldId="331"/>
            <ac:spMk id="2" creationId="{6593CB55-33E2-50C0-6769-5DC906683AAB}"/>
          </ac:spMkLst>
        </pc:spChg>
        <pc:spChg chg="add mod">
          <ac:chgData name="Nestor Domuschiev" userId="b93fae2b03039b20" providerId="LiveId" clId="{D1955B92-BE6B-4B34-AEA5-84BDFEF99B1A}" dt="2023-05-25T13:13:29.646" v="202" actId="14100"/>
          <ac:spMkLst>
            <pc:docMk/>
            <pc:sldMk cId="4217871537" sldId="331"/>
            <ac:spMk id="4" creationId="{EA6EEF10-F96A-47A0-3828-39F3A98BFC7F}"/>
          </ac:spMkLst>
        </pc:spChg>
        <pc:graphicFrameChg chg="add del mod">
          <ac:chgData name="Nestor Domuschiev" userId="b93fae2b03039b20" providerId="LiveId" clId="{D1955B92-BE6B-4B34-AEA5-84BDFEF99B1A}" dt="2023-05-29T09:50:49.316" v="423" actId="14100"/>
          <ac:graphicFrameMkLst>
            <pc:docMk/>
            <pc:sldMk cId="4217871537" sldId="331"/>
            <ac:graphicFrameMk id="3" creationId="{E1E956E3-A709-266F-4AA5-C9506CC107D9}"/>
          </ac:graphicFrameMkLst>
        </pc:graphicFrameChg>
        <pc:picChg chg="add del">
          <ac:chgData name="Nestor Domuschiev" userId="b93fae2b03039b20" providerId="LiveId" clId="{D1955B92-BE6B-4B34-AEA5-84BDFEF99B1A}" dt="2023-05-25T13:10:41.528" v="96" actId="478"/>
          <ac:picMkLst>
            <pc:docMk/>
            <pc:sldMk cId="4217871537" sldId="331"/>
            <ac:picMk id="2" creationId="{0134C490-4A3D-2F81-F20F-4E7AD68E708D}"/>
          </ac:picMkLst>
        </pc:picChg>
      </pc:sldChg>
      <pc:sldChg chg="addSp delSp modSp mod">
        <pc:chgData name="Nestor Domuschiev" userId="b93fae2b03039b20" providerId="LiveId" clId="{D1955B92-BE6B-4B34-AEA5-84BDFEF99B1A}" dt="2023-05-29T09:43:15.429" v="412" actId="1076"/>
        <pc:sldMkLst>
          <pc:docMk/>
          <pc:sldMk cId="3861497701" sldId="332"/>
        </pc:sldMkLst>
        <pc:spChg chg="mod">
          <ac:chgData name="Nestor Domuschiev" userId="b93fae2b03039b20" providerId="LiveId" clId="{D1955B92-BE6B-4B34-AEA5-84BDFEF99B1A}" dt="2023-05-29T09:37:04.710" v="396" actId="20577"/>
          <ac:spMkLst>
            <pc:docMk/>
            <pc:sldMk cId="3861497701" sldId="332"/>
            <ac:spMk id="6" creationId="{B8CCD88F-FC3F-8EA6-522E-8DA8A267061E}"/>
          </ac:spMkLst>
        </pc:spChg>
        <pc:spChg chg="mod">
          <ac:chgData name="Nestor Domuschiev" userId="b93fae2b03039b20" providerId="LiveId" clId="{D1955B92-BE6B-4B34-AEA5-84BDFEF99B1A}" dt="2023-05-29T09:37:55.054" v="407" actId="14100"/>
          <ac:spMkLst>
            <pc:docMk/>
            <pc:sldMk cId="3861497701" sldId="332"/>
            <ac:spMk id="42" creationId="{AB4F12DA-34E4-40F8-0E91-0CAABA30E1E7}"/>
          </ac:spMkLst>
        </pc:spChg>
        <pc:spChg chg="mod">
          <ac:chgData name="Nestor Domuschiev" userId="b93fae2b03039b20" providerId="LiveId" clId="{D1955B92-BE6B-4B34-AEA5-84BDFEF99B1A}" dt="2023-05-29T09:36:52.417" v="394" actId="20577"/>
          <ac:spMkLst>
            <pc:docMk/>
            <pc:sldMk cId="3861497701" sldId="332"/>
            <ac:spMk id="70" creationId="{D10B2028-26C6-E2C5-08B6-DA6257A99629}"/>
          </ac:spMkLst>
        </pc:spChg>
        <pc:graphicFrameChg chg="add mod">
          <ac:chgData name="Nestor Domuschiev" userId="b93fae2b03039b20" providerId="LiveId" clId="{D1955B92-BE6B-4B34-AEA5-84BDFEF99B1A}" dt="2023-05-29T09:38:08.167" v="409"/>
          <ac:graphicFrameMkLst>
            <pc:docMk/>
            <pc:sldMk cId="3861497701" sldId="332"/>
            <ac:graphicFrameMk id="2" creationId="{1DC2602A-CE2F-7C70-D424-86AF2705CDB3}"/>
          </ac:graphicFrameMkLst>
        </pc:graphicFrameChg>
        <pc:graphicFrameChg chg="del">
          <ac:chgData name="Nestor Domuschiev" userId="b93fae2b03039b20" providerId="LiveId" clId="{D1955B92-BE6B-4B34-AEA5-84BDFEF99B1A}" dt="2023-05-29T09:37:00.667" v="395" actId="478"/>
          <ac:graphicFrameMkLst>
            <pc:docMk/>
            <pc:sldMk cId="3861497701" sldId="332"/>
            <ac:graphicFrameMk id="3" creationId="{8FD12CBC-8F17-5A86-7876-A7EB62058CCF}"/>
          </ac:graphicFrameMkLst>
        </pc:graphicFrameChg>
        <pc:graphicFrameChg chg="del">
          <ac:chgData name="Nestor Domuschiev" userId="b93fae2b03039b20" providerId="LiveId" clId="{D1955B92-BE6B-4B34-AEA5-84BDFEF99B1A}" dt="2023-05-29T09:38:01.841" v="408" actId="478"/>
          <ac:graphicFrameMkLst>
            <pc:docMk/>
            <pc:sldMk cId="3861497701" sldId="332"/>
            <ac:graphicFrameMk id="5" creationId="{C27666A6-9630-57B9-29AF-BE1616CFDFB0}"/>
          </ac:graphicFrameMkLst>
        </pc:graphicFrameChg>
        <pc:graphicFrameChg chg="add mod">
          <ac:chgData name="Nestor Domuschiev" userId="b93fae2b03039b20" providerId="LiveId" clId="{D1955B92-BE6B-4B34-AEA5-84BDFEF99B1A}" dt="2023-05-29T09:43:15.429" v="412" actId="1076"/>
          <ac:graphicFrameMkLst>
            <pc:docMk/>
            <pc:sldMk cId="3861497701" sldId="332"/>
            <ac:graphicFrameMk id="8" creationId="{DE2225A9-8C12-74D3-B200-48A985C02403}"/>
          </ac:graphicFrameMkLst>
        </pc:graphicFrameChg>
      </pc:sldChg>
      <pc:sldChg chg="addSp delSp modSp mod">
        <pc:chgData name="Nestor Domuschiev" userId="b93fae2b03039b20" providerId="LiveId" clId="{D1955B92-BE6B-4B34-AEA5-84BDFEF99B1A}" dt="2023-05-29T10:36:32.149" v="1208"/>
        <pc:sldMkLst>
          <pc:docMk/>
          <pc:sldMk cId="1366897526" sldId="333"/>
        </pc:sldMkLst>
        <pc:spChg chg="mod">
          <ac:chgData name="Nestor Domuschiev" userId="b93fae2b03039b20" providerId="LiveId" clId="{D1955B92-BE6B-4B34-AEA5-84BDFEF99B1A}" dt="2023-05-29T09:50:28.951" v="417" actId="20577"/>
          <ac:spMkLst>
            <pc:docMk/>
            <pc:sldMk cId="1366897526" sldId="333"/>
            <ac:spMk id="4" creationId="{EA6EEF10-F96A-47A0-3828-39F3A98BFC7F}"/>
          </ac:spMkLst>
        </pc:spChg>
        <pc:spChg chg="add mod">
          <ac:chgData name="Nestor Domuschiev" userId="b93fae2b03039b20" providerId="LiveId" clId="{D1955B92-BE6B-4B34-AEA5-84BDFEF99B1A}" dt="2023-05-29T10:36:32.149" v="1208"/>
          <ac:spMkLst>
            <pc:docMk/>
            <pc:sldMk cId="1366897526" sldId="333"/>
            <ac:spMk id="5" creationId="{6DD52745-7CE7-6DCD-4649-8299F7C6FD96}"/>
          </ac:spMkLst>
        </pc:spChg>
        <pc:graphicFrameChg chg="add mod">
          <ac:chgData name="Nestor Domuschiev" userId="b93fae2b03039b20" providerId="LiveId" clId="{D1955B92-BE6B-4B34-AEA5-84BDFEF99B1A}" dt="2023-05-29T09:50:44.508" v="422" actId="14100"/>
          <ac:graphicFrameMkLst>
            <pc:docMk/>
            <pc:sldMk cId="1366897526" sldId="333"/>
            <ac:graphicFrameMk id="2" creationId="{C56CFF75-EC26-4FBB-8599-CCE58B61E927}"/>
          </ac:graphicFrameMkLst>
        </pc:graphicFrameChg>
        <pc:graphicFrameChg chg="del">
          <ac:chgData name="Nestor Domuschiev" userId="b93fae2b03039b20" providerId="LiveId" clId="{D1955B92-BE6B-4B34-AEA5-84BDFEF99B1A}" dt="2023-05-29T09:50:24.394" v="415" actId="478"/>
          <ac:graphicFrameMkLst>
            <pc:docMk/>
            <pc:sldMk cId="1366897526" sldId="333"/>
            <ac:graphicFrameMk id="3" creationId="{E1E956E3-A709-266F-4AA5-C9506CC107D9}"/>
          </ac:graphicFrameMkLst>
        </pc:graphicFrameChg>
      </pc:sldChg>
      <pc:sldChg chg="new del">
        <pc:chgData name="Nestor Domuschiev" userId="b93fae2b03039b20" providerId="LiveId" clId="{D1955B92-BE6B-4B34-AEA5-84BDFEF99B1A}" dt="2023-05-29T09:54:25.818" v="425" actId="680"/>
        <pc:sldMkLst>
          <pc:docMk/>
          <pc:sldMk cId="2481155133" sldId="334"/>
        </pc:sldMkLst>
      </pc:sldChg>
      <pc:sldChg chg="addSp delSp modSp add mod">
        <pc:chgData name="Nestor Domuschiev" userId="b93fae2b03039b20" providerId="LiveId" clId="{D1955B92-BE6B-4B34-AEA5-84BDFEF99B1A}" dt="2023-05-29T10:01:23.008" v="591" actId="20577"/>
        <pc:sldMkLst>
          <pc:docMk/>
          <pc:sldMk cId="2891927564" sldId="334"/>
        </pc:sldMkLst>
        <pc:spChg chg="add mod">
          <ac:chgData name="Nestor Domuschiev" userId="b93fae2b03039b20" providerId="LiveId" clId="{D1955B92-BE6B-4B34-AEA5-84BDFEF99B1A}" dt="2023-05-29T10:01:23.008" v="591" actId="20577"/>
          <ac:spMkLst>
            <pc:docMk/>
            <pc:sldMk cId="2891927564" sldId="334"/>
            <ac:spMk id="2" creationId="{A34FF95F-B5BC-4D09-0641-C767AA4593A5}"/>
          </ac:spMkLst>
        </pc:spChg>
        <pc:spChg chg="mod">
          <ac:chgData name="Nestor Domuschiev" userId="b93fae2b03039b20" providerId="LiveId" clId="{D1955B92-BE6B-4B34-AEA5-84BDFEF99B1A}" dt="2023-05-29T09:55:01.317" v="472" actId="1076"/>
          <ac:spMkLst>
            <pc:docMk/>
            <pc:sldMk cId="2891927564" sldId="334"/>
            <ac:spMk id="3" creationId="{86871958-510C-DEB8-1634-4641F45BA02C}"/>
          </ac:spMkLst>
        </pc:spChg>
        <pc:spChg chg="add del">
          <ac:chgData name="Nestor Domuschiev" userId="b93fae2b03039b20" providerId="LiveId" clId="{D1955B92-BE6B-4B34-AEA5-84BDFEF99B1A}" dt="2023-05-29T09:59:41.613" v="494"/>
          <ac:spMkLst>
            <pc:docMk/>
            <pc:sldMk cId="2891927564" sldId="334"/>
            <ac:spMk id="4" creationId="{61F59F5A-975F-03D8-96D7-D742A10E4C44}"/>
          </ac:spMkLst>
        </pc:spChg>
        <pc:spChg chg="add del">
          <ac:chgData name="Nestor Domuschiev" userId="b93fae2b03039b20" providerId="LiveId" clId="{D1955B92-BE6B-4B34-AEA5-84BDFEF99B1A}" dt="2023-05-29T09:59:41.613" v="494"/>
          <ac:spMkLst>
            <pc:docMk/>
            <pc:sldMk cId="2891927564" sldId="334"/>
            <ac:spMk id="6" creationId="{981F2EBC-7E51-2140-6AF7-3E53E25A0F38}"/>
          </ac:spMkLst>
        </pc:spChg>
        <pc:spChg chg="add del">
          <ac:chgData name="Nestor Domuschiev" userId="b93fae2b03039b20" providerId="LiveId" clId="{D1955B92-BE6B-4B34-AEA5-84BDFEF99B1A}" dt="2023-05-29T09:59:41.613" v="494"/>
          <ac:spMkLst>
            <pc:docMk/>
            <pc:sldMk cId="2891927564" sldId="334"/>
            <ac:spMk id="8" creationId="{11DA4A79-37EE-7A6F-128B-F0E104BBFC65}"/>
          </ac:spMkLst>
        </pc:spChg>
        <pc:spChg chg="del mod">
          <ac:chgData name="Nestor Domuschiev" userId="b93fae2b03039b20" providerId="LiveId" clId="{D1955B92-BE6B-4B34-AEA5-84BDFEF99B1A}" dt="2023-05-29T09:55:45.394" v="475"/>
          <ac:spMkLst>
            <pc:docMk/>
            <pc:sldMk cId="2891927564" sldId="334"/>
            <ac:spMk id="9" creationId="{00000000-0000-0000-0000-000000000000}"/>
          </ac:spMkLst>
        </pc:spChg>
        <pc:spChg chg="add del">
          <ac:chgData name="Nestor Domuschiev" userId="b93fae2b03039b20" providerId="LiveId" clId="{D1955B92-BE6B-4B34-AEA5-84BDFEF99B1A}" dt="2023-05-29T09:59:41.613" v="494"/>
          <ac:spMkLst>
            <pc:docMk/>
            <pc:sldMk cId="2891927564" sldId="334"/>
            <ac:spMk id="11" creationId="{342BE0F8-3B0C-7D17-F86D-FECDC506C657}"/>
          </ac:spMkLst>
        </pc:spChg>
        <pc:spChg chg="add del">
          <ac:chgData name="Nestor Domuschiev" userId="b93fae2b03039b20" providerId="LiveId" clId="{D1955B92-BE6B-4B34-AEA5-84BDFEF99B1A}" dt="2023-05-29T09:59:47.329" v="497"/>
          <ac:spMkLst>
            <pc:docMk/>
            <pc:sldMk cId="2891927564" sldId="334"/>
            <ac:spMk id="12" creationId="{717F32BB-6957-C44B-8637-09DA0C37464B}"/>
          </ac:spMkLst>
        </pc:spChg>
        <pc:spChg chg="add del">
          <ac:chgData name="Nestor Domuschiev" userId="b93fae2b03039b20" providerId="LiveId" clId="{D1955B92-BE6B-4B34-AEA5-84BDFEF99B1A}" dt="2023-05-29T09:59:47.329" v="497"/>
          <ac:spMkLst>
            <pc:docMk/>
            <pc:sldMk cId="2891927564" sldId="334"/>
            <ac:spMk id="13" creationId="{356B25BF-5B11-2920-08CF-8E44F0F0F137}"/>
          </ac:spMkLst>
        </pc:spChg>
        <pc:spChg chg="add del">
          <ac:chgData name="Nestor Domuschiev" userId="b93fae2b03039b20" providerId="LiveId" clId="{D1955B92-BE6B-4B34-AEA5-84BDFEF99B1A}" dt="2023-05-29T09:59:47.329" v="497"/>
          <ac:spMkLst>
            <pc:docMk/>
            <pc:sldMk cId="2891927564" sldId="334"/>
            <ac:spMk id="14" creationId="{E504ECC3-1E8A-A669-A4AD-AA7894FCA4D5}"/>
          </ac:spMkLst>
        </pc:spChg>
        <pc:spChg chg="add del">
          <ac:chgData name="Nestor Domuschiev" userId="b93fae2b03039b20" providerId="LiveId" clId="{D1955B92-BE6B-4B34-AEA5-84BDFEF99B1A}" dt="2023-05-29T09:59:47.329" v="497"/>
          <ac:spMkLst>
            <pc:docMk/>
            <pc:sldMk cId="2891927564" sldId="334"/>
            <ac:spMk id="15" creationId="{E9E25BB7-A5F4-8DA1-6027-6322E1D810C1}"/>
          </ac:spMkLst>
        </pc:spChg>
      </pc:sldChg>
      <pc:sldChg chg="delSp modSp add mod">
        <pc:chgData name="Nestor Domuschiev" userId="b93fae2b03039b20" providerId="LiveId" clId="{D1955B92-BE6B-4B34-AEA5-84BDFEF99B1A}" dt="2023-05-29T10:10:18.624" v="1155" actId="313"/>
        <pc:sldMkLst>
          <pc:docMk/>
          <pc:sldMk cId="4021577284" sldId="335"/>
        </pc:sldMkLst>
        <pc:spChg chg="mod">
          <ac:chgData name="Nestor Domuschiev" userId="b93fae2b03039b20" providerId="LiveId" clId="{D1955B92-BE6B-4B34-AEA5-84BDFEF99B1A}" dt="2023-05-29T10:10:18.624" v="1155" actId="313"/>
          <ac:spMkLst>
            <pc:docMk/>
            <pc:sldMk cId="4021577284" sldId="335"/>
            <ac:spMk id="6" creationId="{C857A113-9A80-66BD-E4CC-6603CB91BA01}"/>
          </ac:spMkLst>
        </pc:spChg>
        <pc:picChg chg="del">
          <ac:chgData name="Nestor Domuschiev" userId="b93fae2b03039b20" providerId="LiveId" clId="{D1955B92-BE6B-4B34-AEA5-84BDFEF99B1A}" dt="2023-05-29T10:02:11.404" v="595" actId="478"/>
          <ac:picMkLst>
            <pc:docMk/>
            <pc:sldMk cId="4021577284" sldId="335"/>
            <ac:picMk id="11" creationId="{EB913F5B-7036-7D6F-C519-30BA5DCCA67D}"/>
          </ac:picMkLst>
        </pc:picChg>
      </pc:sldChg>
      <pc:sldChg chg="addSp modSp add mod">
        <pc:chgData name="Nestor Domuschiev" userId="b93fae2b03039b20" providerId="LiveId" clId="{D1955B92-BE6B-4B34-AEA5-84BDFEF99B1A}" dt="2023-05-29T10:15:24.669" v="1185" actId="1076"/>
        <pc:sldMkLst>
          <pc:docMk/>
          <pc:sldMk cId="3977314880" sldId="336"/>
        </pc:sldMkLst>
        <pc:spChg chg="mod">
          <ac:chgData name="Nestor Domuschiev" userId="b93fae2b03039b20" providerId="LiveId" clId="{D1955B92-BE6B-4B34-AEA5-84BDFEF99B1A}" dt="2023-05-29T10:15:24.669" v="1185" actId="1076"/>
          <ac:spMkLst>
            <pc:docMk/>
            <pc:sldMk cId="3977314880" sldId="336"/>
            <ac:spMk id="6" creationId="{C857A113-9A80-66BD-E4CC-6603CB91BA01}"/>
          </ac:spMkLst>
        </pc:spChg>
        <pc:picChg chg="add mod">
          <ac:chgData name="Nestor Domuschiev" userId="b93fae2b03039b20" providerId="LiveId" clId="{D1955B92-BE6B-4B34-AEA5-84BDFEF99B1A}" dt="2023-05-29T10:15:07.733" v="1182" actId="14100"/>
          <ac:picMkLst>
            <pc:docMk/>
            <pc:sldMk cId="3977314880" sldId="336"/>
            <ac:picMk id="3" creationId="{782E8CE9-E82C-98B7-A21E-0CD5972BD94F}"/>
          </ac:picMkLst>
        </pc:picChg>
        <pc:picChg chg="add mod">
          <ac:chgData name="Nestor Domuschiev" userId="b93fae2b03039b20" providerId="LiveId" clId="{D1955B92-BE6B-4B34-AEA5-84BDFEF99B1A}" dt="2023-05-29T10:15:18.717" v="1184" actId="1076"/>
          <ac:picMkLst>
            <pc:docMk/>
            <pc:sldMk cId="3977314880" sldId="336"/>
            <ac:picMk id="8" creationId="{423A869A-4990-F074-7F35-773772F3700B}"/>
          </ac:picMkLst>
        </pc:picChg>
      </pc:sldChg>
      <pc:sldChg chg="addSp delSp modSp add mod">
        <pc:chgData name="Nestor Domuschiev" userId="b93fae2b03039b20" providerId="LiveId" clId="{D1955B92-BE6B-4B34-AEA5-84BDFEF99B1A}" dt="2023-05-29T10:16:52.037" v="1199" actId="1076"/>
        <pc:sldMkLst>
          <pc:docMk/>
          <pc:sldMk cId="3683713886" sldId="337"/>
        </pc:sldMkLst>
        <pc:spChg chg="mod">
          <ac:chgData name="Nestor Domuschiev" userId="b93fae2b03039b20" providerId="LiveId" clId="{D1955B92-BE6B-4B34-AEA5-84BDFEF99B1A}" dt="2023-05-29T10:16:49.253" v="1198" actId="1076"/>
          <ac:spMkLst>
            <pc:docMk/>
            <pc:sldMk cId="3683713886" sldId="337"/>
            <ac:spMk id="6" creationId="{C857A113-9A80-66BD-E4CC-6603CB91BA01}"/>
          </ac:spMkLst>
        </pc:spChg>
        <pc:picChg chg="del">
          <ac:chgData name="Nestor Domuschiev" userId="b93fae2b03039b20" providerId="LiveId" clId="{D1955B92-BE6B-4B34-AEA5-84BDFEF99B1A}" dt="2023-05-29T10:16:03.971" v="1191" actId="478"/>
          <ac:picMkLst>
            <pc:docMk/>
            <pc:sldMk cId="3683713886" sldId="337"/>
            <ac:picMk id="3" creationId="{782E8CE9-E82C-98B7-A21E-0CD5972BD94F}"/>
          </ac:picMkLst>
        </pc:picChg>
        <pc:picChg chg="add mod">
          <ac:chgData name="Nestor Domuschiev" userId="b93fae2b03039b20" providerId="LiveId" clId="{D1955B92-BE6B-4B34-AEA5-84BDFEF99B1A}" dt="2023-05-29T10:16:52.037" v="1199" actId="1076"/>
          <ac:picMkLst>
            <pc:docMk/>
            <pc:sldMk cId="3683713886" sldId="337"/>
            <ac:picMk id="7" creationId="{B6921C6E-4EDF-3895-AFBE-82B9F1FACA84}"/>
          </ac:picMkLst>
        </pc:picChg>
        <pc:picChg chg="del">
          <ac:chgData name="Nestor Domuschiev" userId="b93fae2b03039b20" providerId="LiveId" clId="{D1955B92-BE6B-4B34-AEA5-84BDFEF99B1A}" dt="2023-05-29T10:16:29.143" v="1192" actId="478"/>
          <ac:picMkLst>
            <pc:docMk/>
            <pc:sldMk cId="3683713886" sldId="337"/>
            <ac:picMk id="8" creationId="{423A869A-4990-F074-7F35-773772F3700B}"/>
          </ac:picMkLst>
        </pc:picChg>
      </pc:sldChg>
      <pc:sldChg chg="addSp delSp modSp add mod">
        <pc:chgData name="Nestor Domuschiev" userId="b93fae2b03039b20" providerId="LiveId" clId="{D1955B92-BE6B-4B34-AEA5-84BDFEF99B1A}" dt="2023-05-29T10:37:29.838" v="1249" actId="14100"/>
        <pc:sldMkLst>
          <pc:docMk/>
          <pc:sldMk cId="3183020395" sldId="338"/>
        </pc:sldMkLst>
        <pc:spChg chg="mod">
          <ac:chgData name="Nestor Domuschiev" userId="b93fae2b03039b20" providerId="LiveId" clId="{D1955B92-BE6B-4B34-AEA5-84BDFEF99B1A}" dt="2023-05-29T10:36:06.660" v="1206" actId="20577"/>
          <ac:spMkLst>
            <pc:docMk/>
            <pc:sldMk cId="3183020395" sldId="338"/>
            <ac:spMk id="4" creationId="{EA6EEF10-F96A-47A0-3828-39F3A98BFC7F}"/>
          </ac:spMkLst>
        </pc:spChg>
        <pc:spChg chg="add del">
          <ac:chgData name="Nestor Domuschiev" userId="b93fae2b03039b20" providerId="LiveId" clId="{D1955B92-BE6B-4B34-AEA5-84BDFEF99B1A}" dt="2023-05-29T10:36:55.978" v="1211" actId="22"/>
          <ac:spMkLst>
            <pc:docMk/>
            <pc:sldMk cId="3183020395" sldId="338"/>
            <ac:spMk id="5" creationId="{0344CCDA-C8C4-C763-3F39-5D983B574C7C}"/>
          </ac:spMkLst>
        </pc:spChg>
        <pc:spChg chg="add mod">
          <ac:chgData name="Nestor Domuschiev" userId="b93fae2b03039b20" providerId="LiveId" clId="{D1955B92-BE6B-4B34-AEA5-84BDFEF99B1A}" dt="2023-05-29T10:37:10.785" v="1244" actId="20577"/>
          <ac:spMkLst>
            <pc:docMk/>
            <pc:sldMk cId="3183020395" sldId="338"/>
            <ac:spMk id="7" creationId="{472A4F60-1774-5CCC-25B8-913E75AD61A6}"/>
          </ac:spMkLst>
        </pc:spChg>
        <pc:graphicFrameChg chg="del">
          <ac:chgData name="Nestor Domuschiev" userId="b93fae2b03039b20" providerId="LiveId" clId="{D1955B92-BE6B-4B34-AEA5-84BDFEF99B1A}" dt="2023-05-29T10:36:42.002" v="1209" actId="478"/>
          <ac:graphicFrameMkLst>
            <pc:docMk/>
            <pc:sldMk cId="3183020395" sldId="338"/>
            <ac:graphicFrameMk id="2" creationId="{C56CFF75-EC26-4FBB-8599-CCE58B61E927}"/>
          </ac:graphicFrameMkLst>
        </pc:graphicFrameChg>
        <pc:graphicFrameChg chg="add mod">
          <ac:chgData name="Nestor Domuschiev" userId="b93fae2b03039b20" providerId="LiveId" clId="{D1955B92-BE6B-4B34-AEA5-84BDFEF99B1A}" dt="2023-05-29T10:37:29.838" v="1249" actId="14100"/>
          <ac:graphicFrameMkLst>
            <pc:docMk/>
            <pc:sldMk cId="3183020395" sldId="338"/>
            <ac:graphicFrameMk id="8" creationId="{B7FCEACA-E2AE-FE08-C076-4F7DE836C7D1}"/>
          </ac:graphicFrameMkLst>
        </pc:graphicFrameChg>
      </pc:sldChg>
      <pc:sldChg chg="addSp delSp modSp add mod">
        <pc:chgData name="Nestor Domuschiev" userId="b93fae2b03039b20" providerId="LiveId" clId="{D1955B92-BE6B-4B34-AEA5-84BDFEF99B1A}" dt="2023-05-29T10:43:04.469" v="1267" actId="14100"/>
        <pc:sldMkLst>
          <pc:docMk/>
          <pc:sldMk cId="135972116" sldId="339"/>
        </pc:sldMkLst>
        <pc:spChg chg="mod">
          <ac:chgData name="Nestor Domuschiev" userId="b93fae2b03039b20" providerId="LiveId" clId="{D1955B92-BE6B-4B34-AEA5-84BDFEF99B1A}" dt="2023-05-29T10:41:57.160" v="1253" actId="20577"/>
          <ac:spMkLst>
            <pc:docMk/>
            <pc:sldMk cId="135972116" sldId="339"/>
            <ac:spMk id="2" creationId="{A34FF95F-B5BC-4D09-0641-C767AA4593A5}"/>
          </ac:spMkLst>
        </pc:spChg>
        <pc:picChg chg="add del mod">
          <ac:chgData name="Nestor Domuschiev" userId="b93fae2b03039b20" providerId="LiveId" clId="{D1955B92-BE6B-4B34-AEA5-84BDFEF99B1A}" dt="2023-05-29T10:42:43.921" v="1262" actId="478"/>
          <ac:picMkLst>
            <pc:docMk/>
            <pc:sldMk cId="135972116" sldId="339"/>
            <ac:picMk id="6" creationId="{3F7F154D-3195-701A-5CA8-3AF74AD2FDDB}"/>
          </ac:picMkLst>
        </pc:picChg>
        <pc:picChg chg="add mod">
          <ac:chgData name="Nestor Domuschiev" userId="b93fae2b03039b20" providerId="LiveId" clId="{D1955B92-BE6B-4B34-AEA5-84BDFEF99B1A}" dt="2023-05-29T10:43:04.469" v="1267" actId="14100"/>
          <ac:picMkLst>
            <pc:docMk/>
            <pc:sldMk cId="135972116" sldId="339"/>
            <ac:picMk id="9" creationId="{0F8323AF-41D1-8038-ADEE-091430F93A35}"/>
          </ac:picMkLst>
        </pc:picChg>
      </pc:sldChg>
      <pc:sldChg chg="add del">
        <pc:chgData name="Nestor Domuschiev" userId="b93fae2b03039b20" providerId="LiveId" clId="{D1955B92-BE6B-4B34-AEA5-84BDFEF99B1A}" dt="2023-05-29T10:42:00.663" v="1255"/>
        <pc:sldMkLst>
          <pc:docMk/>
          <pc:sldMk cId="1448482972" sldId="34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b93fae2b03039b20/Desktop/Laptop/Work%20folder/2022/&#1055;&#1088;&#1086;&#1077;&#1082;&#1090;%20&#1087;&#1088;&#1086;&#1075;&#1088;&#1072;&#1084;&#1072;%20&#1061;&#1086;&#1088;&#1080;&#1079;&#1086;&#1085;&#1090;%20&#1041;&#1080;&#1086;&#1080;&#1082;&#1086;&#1085;&#1086;&#1084;&#1080;&#1082;&#1072;/862acff8-cd11-44f7-84da-2f724048974a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881917032690331E-2"/>
          <c:y val="0.14962284063271816"/>
          <c:w val="0.57093272386532667"/>
          <c:h val="0.80529467065393845"/>
        </c:manualLayout>
      </c:layout>
      <c:pie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595518002590969"/>
          <c:y val="2.3937692648299105E-2"/>
          <c:w val="0.43562552995242376"/>
          <c:h val="0.91489213580922724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3A1-441E-9E7E-800135C85BAB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3A1-441E-9E7E-800135C85BA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3A1-441E-9E7E-800135C85BA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3A1-441E-9E7E-800135C85BAB}"/>
              </c:ext>
            </c:extLst>
          </c:dPt>
          <c:dPt>
            <c:idx val="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3A1-441E-9E7E-800135C85BA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3A1-441E-9E7E-800135C85BA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23A1-441E-9E7E-800135C85BA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23A1-441E-9E7E-800135C85BA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23A1-441E-9E7E-800135C85BAB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23A1-441E-9E7E-800135C85BAB}"/>
              </c:ext>
            </c:extLst>
          </c:dPt>
          <c:dLbls>
            <c:dLbl>
              <c:idx val="0"/>
              <c:layout>
                <c:manualLayout>
                  <c:x val="9.6503275982271087E-3"/>
                  <c:y val="0.2008008927186872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77D6E95E-EC64-42AE-BB39-17494A8078C6}" type="CATEGORYNAME">
                      <a:rPr lang="ru-RU">
                        <a:solidFill>
                          <a:schemeClr val="accent2"/>
                        </a:solidFill>
                      </a:rPr>
                      <a:pPr>
                        <a:defRPr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[ИМЕ НА КАТЕГОРИЯТА]</a:t>
                    </a:fld>
                    <a:r>
                      <a:rPr lang="ru-RU" baseline="0" dirty="0">
                        <a:solidFill>
                          <a:schemeClr val="accent2"/>
                        </a:solidFill>
                      </a:rPr>
                      <a:t>
</a:t>
                    </a:r>
                    <a:fld id="{01559A7E-B668-41BC-8AEC-545C68B09C84}" type="PERCENTAGE">
                      <a:rPr lang="ru-RU" baseline="0">
                        <a:solidFill>
                          <a:schemeClr val="accent2"/>
                        </a:solidFill>
                      </a:rPr>
                      <a:pPr>
                        <a:defRPr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ru-RU" baseline="0" dirty="0">
                      <a:solidFill>
                        <a:schemeClr val="accent2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3A1-441E-9E7E-800135C85BAB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4961E448-8429-4974-9810-972667D9D271}" type="CATEGORYNAME">
                      <a:rPr lang="bg-BG">
                        <a:solidFill>
                          <a:schemeClr val="accent1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[ИМЕ НА КАТЕГОРИЯТА]</a:t>
                    </a:fld>
                    <a:r>
                      <a:rPr lang="bg-BG" baseline="0" dirty="0">
                        <a:solidFill>
                          <a:schemeClr val="accent1"/>
                        </a:solidFill>
                      </a:rPr>
                      <a:t>
</a:t>
                    </a:r>
                    <a:fld id="{EC04F8EA-6B98-4757-9FBF-C899017594EA}" type="PERCENTAGE">
                      <a:rPr lang="bg-BG" baseline="0">
                        <a:solidFill>
                          <a:schemeClr val="accent1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bg-BG" baseline="0" dirty="0">
                      <a:solidFill>
                        <a:schemeClr val="accent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3A1-441E-9E7E-800135C85BAB}"/>
                </c:ext>
              </c:extLst>
            </c:dLbl>
            <c:dLbl>
              <c:idx val="2"/>
              <c:layout>
                <c:manualLayout>
                  <c:x val="2.1747082712332111E-2"/>
                  <c:y val="0.1573928898961582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2E437435-9B11-4C28-859E-7E3D954A6FFC}" type="CATEGORYNAME">
                      <a:rPr lang="ru-RU" smtClean="0"/>
                      <a:pPr>
                        <a:defRPr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[ИМЕ НА КАТЕГОРИЯТА]</a:t>
                    </a:fld>
                    <a:r>
                      <a:rPr lang="ru-RU" baseline="0" dirty="0"/>
                      <a:t> </a:t>
                    </a:r>
                    <a:fld id="{0F481726-9196-4AB2-8FD7-B003C6C2B38A}" type="PERCENTAGE">
                      <a:rPr lang="ru-RU" baseline="0"/>
                      <a:pPr>
                        <a:defRPr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3A1-441E-9E7E-800135C85BAB}"/>
                </c:ext>
              </c:extLst>
            </c:dLbl>
            <c:dLbl>
              <c:idx val="3"/>
              <c:layout>
                <c:manualLayout>
                  <c:x val="-2.673093186463469E-2"/>
                  <c:y val="0.1881110374584274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CFEB804E-DF14-4E49-8595-279A12816D98}" type="CATEGORYNAME">
                      <a:rPr lang="ru-RU" smtClean="0"/>
                      <a:pPr>
                        <a:defRPr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[ИМЕ НА КАТЕГОРИЯТА]</a:t>
                    </a:fld>
                    <a:r>
                      <a:rPr lang="ru-RU" baseline="0" dirty="0"/>
                      <a:t> </a:t>
                    </a:r>
                    <a:fld id="{66CA87A5-6F5E-4BC6-BF04-65A8C416997B}" type="PERCENTAGE">
                      <a:rPr lang="ru-RU" baseline="0"/>
                      <a:pPr>
                        <a:defRPr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3A1-441E-9E7E-800135C85BAB}"/>
                </c:ext>
              </c:extLst>
            </c:dLbl>
            <c:dLbl>
              <c:idx val="4"/>
              <c:layout>
                <c:manualLayout>
                  <c:x val="-9.8403408812405946E-2"/>
                  <c:y val="0.2098667197135468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6D1657DE-38AE-4846-864D-D74668F4ED6F}" type="CATEGORYNAME">
                      <a:rPr lang="bg-BG" smtClean="0"/>
                      <a:pPr>
                        <a:defRPr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[ИМЕ НА КАТЕГОРИЯТА]</a:t>
                    </a:fld>
                    <a:r>
                      <a:rPr lang="bg-BG" baseline="0" dirty="0"/>
                      <a:t> </a:t>
                    </a:r>
                    <a:fld id="{88480D13-345A-416B-AA1F-DD79416E9E3D}" type="PERCENTAGE">
                      <a:rPr lang="bg-BG" baseline="0" dirty="0"/>
                      <a:pPr>
                        <a:defRPr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bg-BG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3A1-441E-9E7E-800135C85BAB}"/>
                </c:ext>
              </c:extLst>
            </c:dLbl>
            <c:dLbl>
              <c:idx val="5"/>
              <c:layout>
                <c:manualLayout>
                  <c:x val="-0.20857592782023382"/>
                  <c:y val="9.685716301302042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5B27648F-E375-440F-BA24-CA7F7F8088A8}" type="CATEGORYNAME">
                      <a:rPr lang="bg-BG" smtClean="0"/>
                      <a:pPr>
                        <a:defRPr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[ИМЕ НА КАТЕГОРИЯТА]</a:t>
                    </a:fld>
                    <a:r>
                      <a:rPr lang="bg-BG" baseline="0" dirty="0"/>
                      <a:t> </a:t>
                    </a:r>
                    <a:fld id="{DCD328C9-795A-4C7A-9B1E-32BEDEC885C7}" type="PERCENTAGE">
                      <a:rPr lang="bg-BG" baseline="0"/>
                      <a:pPr>
                        <a:defRPr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bg-BG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23A1-441E-9E7E-800135C85BAB}"/>
                </c:ext>
              </c:extLst>
            </c:dLbl>
            <c:dLbl>
              <c:idx val="6"/>
              <c:layout>
                <c:manualLayout>
                  <c:x val="-0.16050246035277796"/>
                  <c:y val="1.19314169936019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C5FC31C-0C44-4EBB-AC93-E4440495EB01}" type="CATEGORYNAME">
                      <a:rPr lang="bg-BG" smtClean="0"/>
                      <a:pPr>
                        <a:defRPr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[ИМЕ НА КАТЕГОРИЯТА]</a:t>
                    </a:fld>
                    <a:r>
                      <a:rPr lang="bg-BG" baseline="0" dirty="0"/>
                      <a:t> </a:t>
                    </a:r>
                    <a:fld id="{59ABCBCB-3329-484D-997D-015F16292B2B}" type="PERCENTAGE">
                      <a:rPr lang="bg-BG" baseline="0"/>
                      <a:pPr>
                        <a:defRPr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bg-BG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23A1-441E-9E7E-800135C85BAB}"/>
                </c:ext>
              </c:extLst>
            </c:dLbl>
            <c:dLbl>
              <c:idx val="7"/>
              <c:layout>
                <c:manualLayout>
                  <c:x val="-2.2259937143225352E-2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3B942D78-C92C-4063-9311-353E4CC169B6}" type="CATEGORYNAME">
                      <a:rPr lang="bg-BG" smtClean="0"/>
                      <a:pPr>
                        <a:defRPr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[ИМЕ НА КАТЕГОРИЯТА]</a:t>
                    </a:fld>
                    <a:r>
                      <a:rPr lang="bg-BG" baseline="0" dirty="0"/>
                      <a:t> </a:t>
                    </a:r>
                    <a:fld id="{1339CE50-911A-4868-A57C-6CB8B5F59402}" type="PERCENTAGE">
                      <a:rPr lang="bg-BG" baseline="0"/>
                      <a:pPr>
                        <a:defRPr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bg-BG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918706793459009"/>
                      <c:h val="0.1513393172078444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23A1-441E-9E7E-800135C85BAB}"/>
                </c:ext>
              </c:extLst>
            </c:dLbl>
            <c:dLbl>
              <c:idx val="8"/>
              <c:layout>
                <c:manualLayout>
                  <c:x val="0.2083783080392167"/>
                  <c:y val="2.316933377523313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F22BAF8E-D958-47D1-A89C-B00302D02F7E}" type="CATEGORYNAME">
                      <a:rPr lang="bg-BG" smtClean="0"/>
                      <a:pPr>
                        <a:defRPr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[ИМЕ НА КАТЕГОРИЯТА]</a:t>
                    </a:fld>
                    <a:r>
                      <a:rPr lang="bg-BG" baseline="0" dirty="0"/>
                      <a:t> </a:t>
                    </a:r>
                    <a:fld id="{06139695-8EA2-41C4-AD6E-B6F942DB4C2A}" type="PERCENTAGE">
                      <a:rPr lang="bg-BG" baseline="0"/>
                      <a:pPr>
                        <a:defRPr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bg-BG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23A1-441E-9E7E-800135C85BAB}"/>
                </c:ext>
              </c:extLst>
            </c:dLbl>
            <c:dLbl>
              <c:idx val="9"/>
              <c:layout>
                <c:manualLayout>
                  <c:x val="0.30544698067656106"/>
                  <c:y val="0.166754477896038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0CBB3047-22AE-461B-B40E-F717FD118D04}" type="CATEGORYNAME">
                      <a:rPr lang="bg-BG" smtClean="0"/>
                      <a:pPr>
                        <a:defRPr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[ИМЕ НА КАТЕГОРИЯТА]</a:t>
                    </a:fld>
                    <a:r>
                      <a:rPr lang="bg-BG" baseline="0" dirty="0"/>
                      <a:t> </a:t>
                    </a:r>
                    <a:fld id="{4470DAC0-0860-4EA0-A98A-D0D13BD42BD4}" type="PERCENTAGE">
                      <a:rPr lang="bg-BG" baseline="0"/>
                      <a:pPr>
                        <a:defRPr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bg-BG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23A1-441E-9E7E-800135C85B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accen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Sheet1!$A$2:$A$11</c:f>
              <c:strCache>
                <c:ptCount val="10"/>
                <c:pt idx="0">
                  <c:v>Храни, напитки и цигарени изделия</c:v>
                </c:pt>
                <c:pt idx="1">
                  <c:v>Земеделие</c:v>
                </c:pt>
                <c:pt idx="2">
                  <c:v>Биобазирани химикали, пластмаси, фармацевтични продукти</c:v>
                </c:pt>
                <c:pt idx="3">
                  <c:v>Дървесни продукти и мебели</c:v>
                </c:pt>
                <c:pt idx="4">
                  <c:v>Хартиена промишленост</c:v>
                </c:pt>
                <c:pt idx="5">
                  <c:v>Горско стопанство</c:v>
                </c:pt>
                <c:pt idx="6">
                  <c:v>Биобазиран текстил</c:v>
                </c:pt>
                <c:pt idx="7">
                  <c:v>Биобазирано електричество</c:v>
                </c:pt>
                <c:pt idx="8">
                  <c:v>Рибарство и аквакултури</c:v>
                </c:pt>
                <c:pt idx="9">
                  <c:v>Течни биогорива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235867.51618999999</c:v>
                </c:pt>
                <c:pt idx="1">
                  <c:v>191232</c:v>
                </c:pt>
                <c:pt idx="2">
                  <c:v>79303.089019999999</c:v>
                </c:pt>
                <c:pt idx="3">
                  <c:v>50669.808389999998</c:v>
                </c:pt>
                <c:pt idx="4">
                  <c:v>45949.364999999998</c:v>
                </c:pt>
                <c:pt idx="5">
                  <c:v>24481.8</c:v>
                </c:pt>
                <c:pt idx="6">
                  <c:v>21408.532329000001</c:v>
                </c:pt>
                <c:pt idx="7">
                  <c:v>6634.6213729999999</c:v>
                </c:pt>
                <c:pt idx="8">
                  <c:v>5448.3</c:v>
                </c:pt>
                <c:pt idx="9">
                  <c:v>3823.6683560000001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3A1-441E-9E7E-800135C85BAB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008048349741946"/>
          <c:y val="9.735249318238956E-2"/>
          <c:w val="0.57093272386532667"/>
          <c:h val="0.8052946706539384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BBE-4B76-89DE-8D5A1D7C85C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BBE-4B76-89DE-8D5A1D7C85CD}"/>
              </c:ext>
            </c:extLst>
          </c:dPt>
          <c:dPt>
            <c:idx val="2"/>
            <c:bubble3D val="0"/>
            <c:spPr>
              <a:solidFill>
                <a:srgbClr val="FFCC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BBE-4B76-89DE-8D5A1D7C85CD}"/>
              </c:ext>
            </c:extLst>
          </c:dPt>
          <c:dPt>
            <c:idx val="3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BBE-4B76-89DE-8D5A1D7C85C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BBE-4B76-89DE-8D5A1D7C85C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DBBE-4B76-89DE-8D5A1D7C85C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DBBE-4B76-89DE-8D5A1D7C85CD}"/>
              </c:ext>
            </c:extLst>
          </c:dPt>
          <c:dPt>
            <c:idx val="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DBBE-4B76-89DE-8D5A1D7C85C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DBBE-4B76-89DE-8D5A1D7C85C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DBBE-4B76-89DE-8D5A1D7C85C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DBBE-4B76-89DE-8D5A1D7C85CD}"/>
                </c:ext>
              </c:extLst>
            </c:dLbl>
            <c:dLbl>
              <c:idx val="1"/>
              <c:layout>
                <c:manualLayout>
                  <c:x val="0.22813637321048957"/>
                  <c:y val="0.1350317309133487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spc="0" baseline="0">
                      <a:solidFill>
                        <a:schemeClr val="accent2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9289385312718598"/>
                      <c:h val="0.1076988665497557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BBE-4B76-89DE-8D5A1D7C85CD}"/>
                </c:ext>
              </c:extLst>
            </c:dLbl>
            <c:dLbl>
              <c:idx val="2"/>
              <c:layout>
                <c:manualLayout>
                  <c:x val="-3.2803922945299165E-2"/>
                  <c:y val="0.3571807075772454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1" i="0" u="none" strike="noStrike" kern="1200" spc="0" baseline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D15AA805-3980-4CE7-9967-727987004CBD}" type="CATEGORYNAME">
                      <a:rPr lang="ru-RU" dirty="0">
                        <a:solidFill>
                          <a:srgbClr val="FFC000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[ИМЕ НА КАТЕГОРИЯТА]</a:t>
                    </a:fld>
                    <a:r>
                      <a:rPr lang="ru-RU" baseline="0" dirty="0">
                        <a:solidFill>
                          <a:srgbClr val="FFC000"/>
                        </a:solidFill>
                      </a:rPr>
                      <a:t>
</a:t>
                    </a:r>
                    <a:fld id="{D4A9A317-80A4-4ED3-A22F-3F539E560F00}" type="PERCENTAGE">
                      <a:rPr lang="ru-RU" baseline="0" dirty="0">
                        <a:solidFill>
                          <a:srgbClr val="FFC000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[ПРОЦЕНТ]</a:t>
                    </a:fld>
                    <a:endParaRPr lang="ru-RU" baseline="0" dirty="0">
                      <a:solidFill>
                        <a:srgbClr val="FFC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BBE-4B76-89DE-8D5A1D7C85CD}"/>
                </c:ext>
              </c:extLst>
            </c:dLbl>
            <c:dLbl>
              <c:idx val="3"/>
              <c:layout>
                <c:manualLayout>
                  <c:x val="-0.13718004140761469"/>
                  <c:y val="0.28313104868927985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1" i="0" u="none" strike="noStrike" kern="1200" spc="0" baseline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E2995F5-C71F-4F2B-9D46-7D3D5928A6F9}" type="CATEGORYNAME">
                      <a:rPr lang="bg-BG">
                        <a:solidFill>
                          <a:srgbClr val="0070C0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[ИМЕ НА КАТЕГОРИЯТА]</a:t>
                    </a:fld>
                    <a:r>
                      <a:rPr lang="bg-BG" baseline="0" dirty="0">
                        <a:solidFill>
                          <a:srgbClr val="0070C0"/>
                        </a:solidFill>
                      </a:rPr>
                      <a:t>
</a:t>
                    </a:r>
                    <a:fld id="{71703363-871F-4004-9804-FC0BFDC9F4AD}" type="PERCENTAGE">
                      <a:rPr lang="bg-BG" baseline="0">
                        <a:solidFill>
                          <a:srgbClr val="0070C0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[ПРОЦЕНТ]</a:t>
                    </a:fld>
                    <a:endParaRPr lang="bg-BG" baseline="0" dirty="0">
                      <a:solidFill>
                        <a:srgbClr val="0070C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BBE-4B76-89DE-8D5A1D7C85CD}"/>
                </c:ext>
              </c:extLst>
            </c:dLbl>
            <c:dLbl>
              <c:idx val="4"/>
              <c:layout>
                <c:manualLayout>
                  <c:x val="-0.16700178953970485"/>
                  <c:y val="0.1960138029387322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spc="0" baseline="0">
                      <a:solidFill>
                        <a:schemeClr val="accent5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BBE-4B76-89DE-8D5A1D7C85CD}"/>
                </c:ext>
              </c:extLst>
            </c:dLbl>
            <c:dLbl>
              <c:idx val="5"/>
              <c:layout>
                <c:manualLayout>
                  <c:x val="-0.25050268430955724"/>
                  <c:y val="3.92027605877464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spc="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BBE-4B76-89DE-8D5A1D7C85CD}"/>
                </c:ext>
              </c:extLst>
            </c:dLbl>
            <c:dLbl>
              <c:idx val="6"/>
              <c:layout>
                <c:manualLayout>
                  <c:x val="-0.14016221622082373"/>
                  <c:y val="0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1" i="0" u="none" strike="noStrike" kern="1200" spc="0" baseline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C3072F12-1292-4FB7-A984-F2B86C02C973}" type="CATEGORYNAME">
                      <a:rPr lang="ru-RU" dirty="0">
                        <a:solidFill>
                          <a:schemeClr val="bg2">
                            <a:lumMod val="75000"/>
                          </a:schemeClr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[ИМЕ НА КАТЕГОРИЯТА]</a:t>
                    </a:fld>
                    <a:r>
                      <a:rPr lang="ru-RU" baseline="0" dirty="0"/>
                      <a:t>
</a:t>
                    </a:r>
                    <a:fld id="{0714EA2F-BDCB-4957-AF81-EB5CDAC6BCD9}" type="PERCENTAGE">
                      <a:rPr lang="ru-RU" baseline="0" dirty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[ПРОЦЕНТ]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DBBE-4B76-89DE-8D5A1D7C85CD}"/>
                </c:ext>
              </c:extLst>
            </c:dLbl>
            <c:dLbl>
              <c:idx val="7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1" i="0" u="none" strike="noStrike" kern="1200" spc="0" baseline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5031F3BC-1FE0-4397-8929-DE86A4B191F9}" type="CATEGORYNAME">
                      <a:rPr lang="bg-BG">
                        <a:solidFill>
                          <a:schemeClr val="bg2">
                            <a:lumMod val="50000"/>
                          </a:schemeClr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[ИМЕ НА КАТЕГОРИЯТА]</a:t>
                    </a:fld>
                    <a:r>
                      <a:rPr lang="bg-BG" baseline="0" dirty="0"/>
                      <a:t>
</a:t>
                    </a:r>
                    <a:fld id="{CF25BCC2-6BD2-4C49-B64B-901F1A802337}" type="PERCENTAGE">
                      <a:rPr lang="bg-BG" baseline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[ПРОЦЕНТ]</a:t>
                    </a:fld>
                    <a:endParaRPr lang="bg-BG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DBBE-4B76-89DE-8D5A1D7C85CD}"/>
                </c:ext>
              </c:extLst>
            </c:dLbl>
            <c:dLbl>
              <c:idx val="8"/>
              <c:layout>
                <c:manualLayout>
                  <c:x val="0.31611053020015561"/>
                  <c:y val="2.1779311437636915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1" i="0" u="none" strike="noStrike" kern="1200" spc="0" baseline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2F145A67-5FE9-496D-BF31-E9309B4F7B7B}" type="CATEGORYNAME">
                      <a:rPr lang="bg-BG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[ИМЕ НА КАТЕГОРИЯТА]</a:t>
                    </a:fld>
                    <a:r>
                      <a:rPr lang="bg-BG" baseline="0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
</a:t>
                    </a:r>
                    <a:fld id="{9B098599-1091-4B8E-BD07-563695FBA751}" type="PERCENTAGE">
                      <a:rPr lang="bg-BG" baseline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[ПРОЦЕНТ]</a:t>
                    </a:fld>
                    <a:endParaRPr lang="bg-BG" baseline="0" dirty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DBBE-4B76-89DE-8D5A1D7C85CD}"/>
                </c:ext>
              </c:extLst>
            </c:dLbl>
            <c:dLbl>
              <c:idx val="9"/>
              <c:layout>
                <c:manualLayout>
                  <c:x val="0.13121569178119666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BBE-4B76-89DE-8D5A1D7C85C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Sheet1!$A$2:$A$11</c:f>
              <c:strCache>
                <c:ptCount val="10"/>
                <c:pt idx="0">
                  <c:v>Земеделие</c:v>
                </c:pt>
                <c:pt idx="1">
                  <c:v>Храни, напитки и цигарени изделия</c:v>
                </c:pt>
                <c:pt idx="2">
                  <c:v>Дървесни продукти и мебели</c:v>
                </c:pt>
                <c:pt idx="3">
                  <c:v>Биобазиран текстил</c:v>
                </c:pt>
                <c:pt idx="4">
                  <c:v>Хартиена промишленост</c:v>
                </c:pt>
                <c:pt idx="5">
                  <c:v>Горско стопанство</c:v>
                </c:pt>
                <c:pt idx="6">
                  <c:v>Биобазирани химикали, пластмаси, фармацевтични продукти</c:v>
                </c:pt>
                <c:pt idx="7">
                  <c:v>Рибарство и аквакултури</c:v>
                </c:pt>
                <c:pt idx="8">
                  <c:v>Биобазирано електричество</c:v>
                </c:pt>
                <c:pt idx="9">
                  <c:v>Течни биогорива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8702820</c:v>
                </c:pt>
                <c:pt idx="1">
                  <c:v>4597963</c:v>
                </c:pt>
                <c:pt idx="2">
                  <c:v>1327108.9402000001</c:v>
                </c:pt>
                <c:pt idx="3">
                  <c:v>723813.87860000005</c:v>
                </c:pt>
                <c:pt idx="4">
                  <c:v>616636.5</c:v>
                </c:pt>
                <c:pt idx="5">
                  <c:v>502610</c:v>
                </c:pt>
                <c:pt idx="6">
                  <c:v>472946.50608999998</c:v>
                </c:pt>
                <c:pt idx="7">
                  <c:v>156210</c:v>
                </c:pt>
                <c:pt idx="8">
                  <c:v>36716.875169999999</c:v>
                </c:pt>
                <c:pt idx="9">
                  <c:v>26578.78889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DBBE-4B76-89DE-8D5A1D7C85C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Земеделие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Sheet1!$C$2:$O$2</c:f>
              <c:numCache>
                <c:formatCode>General</c:formatCode>
                <c:ptCount val="13"/>
                <c:pt idx="0">
                  <c:v>159135.9</c:v>
                </c:pt>
                <c:pt idx="1">
                  <c:v>138847.4</c:v>
                </c:pt>
                <c:pt idx="2">
                  <c:v>155385</c:v>
                </c:pt>
                <c:pt idx="3">
                  <c:v>166061.6</c:v>
                </c:pt>
                <c:pt idx="4">
                  <c:v>165700.9</c:v>
                </c:pt>
                <c:pt idx="5">
                  <c:v>172219.8</c:v>
                </c:pt>
                <c:pt idx="6">
                  <c:v>170805.5</c:v>
                </c:pt>
                <c:pt idx="7">
                  <c:v>168801</c:v>
                </c:pt>
                <c:pt idx="8">
                  <c:v>168305.3</c:v>
                </c:pt>
                <c:pt idx="9">
                  <c:v>190301.8</c:v>
                </c:pt>
                <c:pt idx="10">
                  <c:v>185981.2</c:v>
                </c:pt>
                <c:pt idx="11">
                  <c:v>191995.7</c:v>
                </c:pt>
                <c:pt idx="12">
                  <c:v>191232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BF-4FBC-815D-885106C9219C}"/>
            </c:ext>
          </c:extLst>
        </c:ser>
        <c:ser>
          <c:idx val="1"/>
          <c:order val="1"/>
          <c:tx>
            <c:strRef>
              <c:f>Sheet1!$B$3</c:f>
              <c:strCache>
                <c:ptCount val="1"/>
                <c:pt idx="0">
                  <c:v>Горско стопанство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Sheet1!$C$3:$O$3</c:f>
              <c:numCache>
                <c:formatCode>General</c:formatCode>
                <c:ptCount val="13"/>
                <c:pt idx="0">
                  <c:v>20077.5</c:v>
                </c:pt>
                <c:pt idx="1">
                  <c:v>16895.099999999999</c:v>
                </c:pt>
                <c:pt idx="2">
                  <c:v>19839.900000000001</c:v>
                </c:pt>
                <c:pt idx="3">
                  <c:v>22691.599999999999</c:v>
                </c:pt>
                <c:pt idx="4">
                  <c:v>22371.1</c:v>
                </c:pt>
                <c:pt idx="5">
                  <c:v>23265.1</c:v>
                </c:pt>
                <c:pt idx="6">
                  <c:v>24787.8</c:v>
                </c:pt>
                <c:pt idx="7">
                  <c:v>25531.7</c:v>
                </c:pt>
                <c:pt idx="8">
                  <c:v>25350.400000000001</c:v>
                </c:pt>
                <c:pt idx="9">
                  <c:v>25626.9</c:v>
                </c:pt>
                <c:pt idx="10">
                  <c:v>26736.6</c:v>
                </c:pt>
                <c:pt idx="11">
                  <c:v>24718.6</c:v>
                </c:pt>
                <c:pt idx="12">
                  <c:v>24481.8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BF-4FBC-815D-885106C9219C}"/>
            </c:ext>
          </c:extLst>
        </c:ser>
        <c:ser>
          <c:idx val="2"/>
          <c:order val="2"/>
          <c:tx>
            <c:strRef>
              <c:f>Sheet1!$B$4</c:f>
              <c:strCache>
                <c:ptCount val="1"/>
                <c:pt idx="0">
                  <c:v>Рибарство и аквакултури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Sheet1!$C$4:$O$4</c:f>
              <c:numCache>
                <c:formatCode>General</c:formatCode>
                <c:ptCount val="13"/>
                <c:pt idx="0">
                  <c:v>5370.5</c:v>
                </c:pt>
                <c:pt idx="1">
                  <c:v>5489.3</c:v>
                </c:pt>
                <c:pt idx="2">
                  <c:v>5726.4</c:v>
                </c:pt>
                <c:pt idx="3">
                  <c:v>5887.5</c:v>
                </c:pt>
                <c:pt idx="4">
                  <c:v>5478.3</c:v>
                </c:pt>
                <c:pt idx="5">
                  <c:v>5293.3</c:v>
                </c:pt>
                <c:pt idx="6">
                  <c:v>5625.1</c:v>
                </c:pt>
                <c:pt idx="7">
                  <c:v>5846.8</c:v>
                </c:pt>
                <c:pt idx="8">
                  <c:v>6336.9</c:v>
                </c:pt>
                <c:pt idx="9">
                  <c:v>6356.7</c:v>
                </c:pt>
                <c:pt idx="10">
                  <c:v>6046</c:v>
                </c:pt>
                <c:pt idx="11">
                  <c:v>5751.5</c:v>
                </c:pt>
                <c:pt idx="12">
                  <c:v>5448.3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BF-4FBC-815D-885106C9219C}"/>
            </c:ext>
          </c:extLst>
        </c:ser>
        <c:ser>
          <c:idx val="3"/>
          <c:order val="3"/>
          <c:tx>
            <c:strRef>
              <c:f>Sheet1!$B$5</c:f>
              <c:strCache>
                <c:ptCount val="1"/>
                <c:pt idx="0">
                  <c:v>Храни, напитки и цигарени изделия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Sheet1!$C$5:$O$5</c:f>
              <c:numCache>
                <c:formatCode>General</c:formatCode>
                <c:ptCount val="13"/>
                <c:pt idx="0">
                  <c:v>175145.206634</c:v>
                </c:pt>
                <c:pt idx="1">
                  <c:v>174780.517502</c:v>
                </c:pt>
                <c:pt idx="2">
                  <c:v>181720.19202799999</c:v>
                </c:pt>
                <c:pt idx="3">
                  <c:v>183617.89183499999</c:v>
                </c:pt>
                <c:pt idx="4">
                  <c:v>182622.9</c:v>
                </c:pt>
                <c:pt idx="5">
                  <c:v>186188.12638500001</c:v>
                </c:pt>
                <c:pt idx="6">
                  <c:v>191379.37385100001</c:v>
                </c:pt>
                <c:pt idx="7">
                  <c:v>196674.370414</c:v>
                </c:pt>
                <c:pt idx="8">
                  <c:v>208820.56172699999</c:v>
                </c:pt>
                <c:pt idx="9">
                  <c:v>215624.349819</c:v>
                </c:pt>
                <c:pt idx="10">
                  <c:v>228911</c:v>
                </c:pt>
                <c:pt idx="11">
                  <c:v>237532.6</c:v>
                </c:pt>
                <c:pt idx="12">
                  <c:v>235867.51618999999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BF-4FBC-815D-885106C9219C}"/>
            </c:ext>
          </c:extLst>
        </c:ser>
        <c:ser>
          <c:idx val="4"/>
          <c:order val="4"/>
          <c:tx>
            <c:strRef>
              <c:f>Sheet1!$B$6</c:f>
              <c:strCache>
                <c:ptCount val="1"/>
                <c:pt idx="0">
                  <c:v>Биобазиран текстил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Sheet1!$C$6:$O$6</c:f>
              <c:numCache>
                <c:formatCode>General</c:formatCode>
                <c:ptCount val="13"/>
                <c:pt idx="0">
                  <c:v>24664.884948999999</c:v>
                </c:pt>
                <c:pt idx="1">
                  <c:v>20013.808625999998</c:v>
                </c:pt>
                <c:pt idx="2">
                  <c:v>21681.265146999998</c:v>
                </c:pt>
                <c:pt idx="3">
                  <c:v>22498.914959999998</c:v>
                </c:pt>
                <c:pt idx="4">
                  <c:v>21253.596995</c:v>
                </c:pt>
                <c:pt idx="5">
                  <c:v>21394.926608999998</c:v>
                </c:pt>
                <c:pt idx="6">
                  <c:v>22248.754751</c:v>
                </c:pt>
                <c:pt idx="7">
                  <c:v>21648.592690000001</c:v>
                </c:pt>
                <c:pt idx="8">
                  <c:v>22029.500189999999</c:v>
                </c:pt>
                <c:pt idx="9">
                  <c:v>23503.397573999999</c:v>
                </c:pt>
                <c:pt idx="10">
                  <c:v>24169.632719000001</c:v>
                </c:pt>
                <c:pt idx="11">
                  <c:v>25649.844691999999</c:v>
                </c:pt>
                <c:pt idx="12">
                  <c:v>21408.532329000001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5BF-4FBC-815D-885106C9219C}"/>
            </c:ext>
          </c:extLst>
        </c:ser>
        <c:ser>
          <c:idx val="5"/>
          <c:order val="5"/>
          <c:tx>
            <c:strRef>
              <c:f>Sheet1!$B$7</c:f>
              <c:strCache>
                <c:ptCount val="1"/>
                <c:pt idx="0">
                  <c:v>Дървесни продукти и мебели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Sheet1!$C$7:$O$7</c:f>
              <c:numCache>
                <c:formatCode>General</c:formatCode>
                <c:ptCount val="13"/>
                <c:pt idx="0">
                  <c:v>45029.770109999998</c:v>
                </c:pt>
                <c:pt idx="1">
                  <c:v>37713.296779999997</c:v>
                </c:pt>
                <c:pt idx="2">
                  <c:v>40171.361400000002</c:v>
                </c:pt>
                <c:pt idx="3">
                  <c:v>40332.858549999997</c:v>
                </c:pt>
                <c:pt idx="4">
                  <c:v>37755.650840000002</c:v>
                </c:pt>
                <c:pt idx="5">
                  <c:v>37796.439339999997</c:v>
                </c:pt>
                <c:pt idx="6">
                  <c:v>39466.176480000002</c:v>
                </c:pt>
                <c:pt idx="7">
                  <c:v>41227.265070000001</c:v>
                </c:pt>
                <c:pt idx="8">
                  <c:v>42654.250540000001</c:v>
                </c:pt>
                <c:pt idx="9">
                  <c:v>43625.187919999997</c:v>
                </c:pt>
                <c:pt idx="10">
                  <c:v>47554.26</c:v>
                </c:pt>
                <c:pt idx="11">
                  <c:v>49393.113490000003</c:v>
                </c:pt>
                <c:pt idx="12">
                  <c:v>50669.808389999998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5BF-4FBC-815D-885106C9219C}"/>
            </c:ext>
          </c:extLst>
        </c:ser>
        <c:ser>
          <c:idx val="6"/>
          <c:order val="6"/>
          <c:tx>
            <c:strRef>
              <c:f>Sheet1!$B$8</c:f>
              <c:strCache>
                <c:ptCount val="1"/>
                <c:pt idx="0">
                  <c:v>Хартиена промишленост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Sheet1!$C$8:$O$8</c:f>
              <c:numCache>
                <c:formatCode>General</c:formatCode>
                <c:ptCount val="13"/>
                <c:pt idx="0">
                  <c:v>37150.570010000003</c:v>
                </c:pt>
                <c:pt idx="1">
                  <c:v>33888.920940000004</c:v>
                </c:pt>
                <c:pt idx="2">
                  <c:v>37469.156629999998</c:v>
                </c:pt>
                <c:pt idx="3">
                  <c:v>37630.395140000001</c:v>
                </c:pt>
                <c:pt idx="4">
                  <c:v>37096.659070000002</c:v>
                </c:pt>
                <c:pt idx="5">
                  <c:v>36892.506699999998</c:v>
                </c:pt>
                <c:pt idx="6">
                  <c:v>38674.220410000002</c:v>
                </c:pt>
                <c:pt idx="7">
                  <c:v>39956.720130000002</c:v>
                </c:pt>
                <c:pt idx="8">
                  <c:v>40985.006999999998</c:v>
                </c:pt>
                <c:pt idx="9">
                  <c:v>43329.583830000003</c:v>
                </c:pt>
                <c:pt idx="10">
                  <c:v>47820.146000000001</c:v>
                </c:pt>
                <c:pt idx="11">
                  <c:v>48149.3364</c:v>
                </c:pt>
                <c:pt idx="12">
                  <c:v>45949.364999999998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5BF-4FBC-815D-885106C9219C}"/>
            </c:ext>
          </c:extLst>
        </c:ser>
        <c:ser>
          <c:idx val="7"/>
          <c:order val="7"/>
          <c:tx>
            <c:strRef>
              <c:f>Sheet1!$B$9</c:f>
              <c:strCache>
                <c:ptCount val="1"/>
                <c:pt idx="0">
                  <c:v>Биобазирани химикали, пластмаси, фармацевтични продукти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Sheet1!$C$9:$O$9</c:f>
              <c:numCache>
                <c:formatCode>General</c:formatCode>
                <c:ptCount val="13"/>
                <c:pt idx="0">
                  <c:v>42981.893030000007</c:v>
                </c:pt>
                <c:pt idx="1">
                  <c:v>42600.582683999994</c:v>
                </c:pt>
                <c:pt idx="2">
                  <c:v>46076.963098</c:v>
                </c:pt>
                <c:pt idx="3">
                  <c:v>45865.504501000003</c:v>
                </c:pt>
                <c:pt idx="4">
                  <c:v>44241.638889000002</c:v>
                </c:pt>
                <c:pt idx="5">
                  <c:v>44226.803206999997</c:v>
                </c:pt>
                <c:pt idx="6">
                  <c:v>46051.16401</c:v>
                </c:pt>
                <c:pt idx="7">
                  <c:v>50208.507352000001</c:v>
                </c:pt>
                <c:pt idx="8">
                  <c:v>55154.485808999998</c:v>
                </c:pt>
                <c:pt idx="9">
                  <c:v>60043.988963000003</c:v>
                </c:pt>
                <c:pt idx="10">
                  <c:v>68223.592359000002</c:v>
                </c:pt>
                <c:pt idx="11">
                  <c:v>74201.663409999994</c:v>
                </c:pt>
                <c:pt idx="12">
                  <c:v>79303.089019999999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5BF-4FBC-815D-885106C9219C}"/>
            </c:ext>
          </c:extLst>
        </c:ser>
        <c:ser>
          <c:idx val="8"/>
          <c:order val="8"/>
          <c:tx>
            <c:strRef>
              <c:f>Sheet1!$B$10</c:f>
              <c:strCache>
                <c:ptCount val="1"/>
                <c:pt idx="0">
                  <c:v>Течни биогорива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Sheet1!$C$10:$O$10</c:f>
              <c:numCache>
                <c:formatCode>General</c:formatCode>
                <c:ptCount val="13"/>
                <c:pt idx="0">
                  <c:v>1463.1315795</c:v>
                </c:pt>
                <c:pt idx="1">
                  <c:v>1410.2845359999999</c:v>
                </c:pt>
                <c:pt idx="2">
                  <c:v>1881.2945608</c:v>
                </c:pt>
                <c:pt idx="3">
                  <c:v>1989.8359089999999</c:v>
                </c:pt>
                <c:pt idx="4">
                  <c:v>2594.1876510000002</c:v>
                </c:pt>
                <c:pt idx="5">
                  <c:v>2740.9216630000001</c:v>
                </c:pt>
                <c:pt idx="6">
                  <c:v>2552.4171839999999</c:v>
                </c:pt>
                <c:pt idx="7">
                  <c:v>2819.4794529999999</c:v>
                </c:pt>
                <c:pt idx="8">
                  <c:v>3123.8897710000001</c:v>
                </c:pt>
                <c:pt idx="9">
                  <c:v>3365.1207169999998</c:v>
                </c:pt>
                <c:pt idx="10">
                  <c:v>3710.0468420000002</c:v>
                </c:pt>
                <c:pt idx="11">
                  <c:v>3877.2947239999999</c:v>
                </c:pt>
                <c:pt idx="12">
                  <c:v>3823.6683560000001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5BF-4FBC-815D-885106C9219C}"/>
            </c:ext>
          </c:extLst>
        </c:ser>
        <c:ser>
          <c:idx val="9"/>
          <c:order val="9"/>
          <c:tx>
            <c:strRef>
              <c:f>Sheet1!$B$11</c:f>
              <c:strCache>
                <c:ptCount val="1"/>
                <c:pt idx="0">
                  <c:v>Биобазирано електричество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Sheet1!$C$11:$O$11</c:f>
              <c:numCache>
                <c:formatCode>General</c:formatCode>
                <c:ptCount val="13"/>
                <c:pt idx="0">
                  <c:v>2224.6918989999999</c:v>
                </c:pt>
                <c:pt idx="1">
                  <c:v>2659.8427489999999</c:v>
                </c:pt>
                <c:pt idx="2">
                  <c:v>3020.1857260000002</c:v>
                </c:pt>
                <c:pt idx="3">
                  <c:v>3379.7843440000001</c:v>
                </c:pt>
                <c:pt idx="4">
                  <c:v>4014.5631720000001</c:v>
                </c:pt>
                <c:pt idx="5">
                  <c:v>4178.3166629999996</c:v>
                </c:pt>
                <c:pt idx="6">
                  <c:v>4182.7695119999998</c:v>
                </c:pt>
                <c:pt idx="7">
                  <c:v>4051.5854039999999</c:v>
                </c:pt>
                <c:pt idx="8">
                  <c:v>3980.8655549999999</c:v>
                </c:pt>
                <c:pt idx="9">
                  <c:v>4209.5150979999999</c:v>
                </c:pt>
                <c:pt idx="10">
                  <c:v>5111.5883000000003</c:v>
                </c:pt>
                <c:pt idx="11">
                  <c:v>5958.5654670000004</c:v>
                </c:pt>
                <c:pt idx="12">
                  <c:v>6634.6213729999999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5BF-4FBC-815D-885106C921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485481760"/>
        <c:axId val="-1485480128"/>
      </c:barChart>
      <c:catAx>
        <c:axId val="-1485481760"/>
        <c:scaling>
          <c:orientation val="minMax"/>
        </c:scaling>
        <c:delete val="0"/>
        <c:axPos val="b"/>
        <c:numFmt formatCode="##############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1485480128"/>
        <c:crosses val="autoZero"/>
        <c:auto val="1"/>
        <c:lblAlgn val="ctr"/>
        <c:lblOffset val="100"/>
        <c:noMultiLvlLbl val="0"/>
      </c:catAx>
      <c:valAx>
        <c:axId val="-148548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148548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155101586169389"/>
          <c:y val="3.1454870224555266E-2"/>
          <c:w val="0.27760887727932099"/>
          <c:h val="0.956025080198308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Sheet1!$A$24:$A$30</c:f>
              <c:strCache>
                <c:ptCount val="7"/>
                <c:pt idx="0">
                  <c:v>целулоза и хартия</c:v>
                </c:pt>
                <c:pt idx="1">
                  <c:v>химикали</c:v>
                </c:pt>
                <c:pt idx="2">
                  <c:v>дървесина</c:v>
                </c:pt>
                <c:pt idx="3">
                  <c:v>биогаз</c:v>
                </c:pt>
                <c:pt idx="4">
                  <c:v>течни биогорива</c:v>
                </c:pt>
                <c:pt idx="5">
                  <c:v>нишесте и захар</c:v>
                </c:pt>
                <c:pt idx="6">
                  <c:v>композити и влакна</c:v>
                </c:pt>
              </c:strCache>
            </c:strRef>
          </c:cat>
          <c:val>
            <c:numRef>
              <c:f>Sheet1!$B$24:$B$30</c:f>
              <c:numCache>
                <c:formatCode>#,##0</c:formatCode>
                <c:ptCount val="7"/>
                <c:pt idx="0">
                  <c:v>569</c:v>
                </c:pt>
                <c:pt idx="1">
                  <c:v>528</c:v>
                </c:pt>
                <c:pt idx="2">
                  <c:v>491</c:v>
                </c:pt>
                <c:pt idx="3">
                  <c:v>379</c:v>
                </c:pt>
                <c:pt idx="4">
                  <c:v>339</c:v>
                </c:pt>
                <c:pt idx="5">
                  <c:v>202</c:v>
                </c:pt>
                <c:pt idx="6">
                  <c:v>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87-427D-9A59-52493C640B1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1713515936"/>
        <c:axId val="-1485479584"/>
      </c:barChart>
      <c:catAx>
        <c:axId val="-171351593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bg-BG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категория продукт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485479584"/>
        <c:crosses val="autoZero"/>
        <c:auto val="1"/>
        <c:lblAlgn val="ctr"/>
        <c:lblOffset val="100"/>
        <c:noMultiLvlLbl val="0"/>
      </c:catAx>
      <c:valAx>
        <c:axId val="-14854795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bg-BG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брой съоръжения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713515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914181178459844E-2"/>
          <c:y val="0.24695384484665875"/>
          <c:w val="0.51096673268875192"/>
          <c:h val="0.6078902434321016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 added</c:v>
                </c:pt>
              </c:strCache>
            </c:strRef>
          </c:tx>
          <c:dPt>
            <c:idx val="0"/>
            <c:bubble3D val="0"/>
            <c:explosion val="11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089-4E13-A4E8-AA0F51508F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089-4E13-A4E8-AA0F51508F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089-4E13-A4E8-AA0F51508FD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089-4E13-A4E8-AA0F51508FD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089-4E13-A4E8-AA0F51508FD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089-4E13-A4E8-AA0F51508FD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089-4E13-A4E8-AA0F51508FDA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D089-4E13-A4E8-AA0F51508FDA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D089-4E13-A4E8-AA0F51508FDA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D089-4E13-A4E8-AA0F51508FDA}"/>
              </c:ext>
            </c:extLst>
          </c:dPt>
          <c:dLbls>
            <c:dLbl>
              <c:idx val="8"/>
              <c:layout>
                <c:manualLayout>
                  <c:x val="0.10523721287908096"/>
                  <c:y val="8.4082188867033881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089-4E13-A4E8-AA0F51508F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Sheet1!$A$2:$A$11</c:f>
              <c:strCache>
                <c:ptCount val="10"/>
                <c:pt idx="0">
                  <c:v>Земеделие</c:v>
                </c:pt>
                <c:pt idx="1">
                  <c:v>Храни, напитки и цигарени изделия</c:v>
                </c:pt>
                <c:pt idx="2">
                  <c:v>Биобазиран текстил</c:v>
                </c:pt>
                <c:pt idx="3">
                  <c:v>Биобазирани химикали, пластмаси, фармацевтични продукти</c:v>
                </c:pt>
                <c:pt idx="4">
                  <c:v>Горско стопанство</c:v>
                </c:pt>
                <c:pt idx="5">
                  <c:v>Дървесни продукти и мебели</c:v>
                </c:pt>
                <c:pt idx="6">
                  <c:v>Хартиена промишленост</c:v>
                </c:pt>
                <c:pt idx="7">
                  <c:v>Биобазирано електричество</c:v>
                </c:pt>
                <c:pt idx="8">
                  <c:v>Течни биогорива</c:v>
                </c:pt>
                <c:pt idx="9">
                  <c:v>Рибарство и аквакултури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1899.2</c:v>
                </c:pt>
                <c:pt idx="1">
                  <c:v>1426.9</c:v>
                </c:pt>
                <c:pt idx="2">
                  <c:v>284.91205230000003</c:v>
                </c:pt>
                <c:pt idx="3">
                  <c:v>256.39432820000002</c:v>
                </c:pt>
                <c:pt idx="4">
                  <c:v>229.9</c:v>
                </c:pt>
                <c:pt idx="5">
                  <c:v>229.03636879999999</c:v>
                </c:pt>
                <c:pt idx="6">
                  <c:v>169.85812799999999</c:v>
                </c:pt>
                <c:pt idx="7">
                  <c:v>50.803661699999999</c:v>
                </c:pt>
                <c:pt idx="8">
                  <c:v>37.702630429999999</c:v>
                </c:pt>
                <c:pt idx="9">
                  <c:v>21.2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D089-4E13-A4E8-AA0F51508FD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487398400419994"/>
          <c:y val="0.14494313606556036"/>
          <c:w val="0.34055194713564035"/>
          <c:h val="0.719019352787799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EC0-4185-909B-A57922D58AB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EC0-4185-909B-A57922D58AB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EC0-4185-909B-A57922D58AB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EC0-4185-909B-A57922D58AB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0EC0-4185-909B-A57922D58AB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0EC0-4185-909B-A57922D58AB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0EC0-4185-909B-A57922D58AB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0EC0-4185-909B-A57922D58AB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0EC0-4185-909B-A57922D58AB9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0EC0-4185-909B-A57922D58AB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Sheet1!$A$2:$A$11</c:f>
              <c:strCache>
                <c:ptCount val="10"/>
                <c:pt idx="0">
                  <c:v>Земеделие</c:v>
                </c:pt>
                <c:pt idx="1">
                  <c:v>Храни, напитки и цигарени изделия</c:v>
                </c:pt>
                <c:pt idx="2">
                  <c:v>Биобазиран текстил</c:v>
                </c:pt>
                <c:pt idx="3">
                  <c:v>Дървесни продукти и мебели</c:v>
                </c:pt>
                <c:pt idx="4">
                  <c:v>Горско стопанство</c:v>
                </c:pt>
                <c:pt idx="5">
                  <c:v>Хартиена промишленост</c:v>
                </c:pt>
                <c:pt idx="6">
                  <c:v>Биобазирани химикали, пластмаси, фармацевтични продукти</c:v>
                </c:pt>
                <c:pt idx="7">
                  <c:v>Рибарство и аквакултури</c:v>
                </c:pt>
                <c:pt idx="8">
                  <c:v>Течни биогорива</c:v>
                </c:pt>
                <c:pt idx="9">
                  <c:v>Биобазирано електричество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572230</c:v>
                </c:pt>
                <c:pt idx="1">
                  <c:v>90686</c:v>
                </c:pt>
                <c:pt idx="2">
                  <c:v>33833.815329999998</c:v>
                </c:pt>
                <c:pt idx="3">
                  <c:v>24459.207009999998</c:v>
                </c:pt>
                <c:pt idx="4">
                  <c:v>21870</c:v>
                </c:pt>
                <c:pt idx="5">
                  <c:v>9418.9521800000002</c:v>
                </c:pt>
                <c:pt idx="6">
                  <c:v>8524.5144660000005</c:v>
                </c:pt>
                <c:pt idx="7">
                  <c:v>1600</c:v>
                </c:pt>
                <c:pt idx="8">
                  <c:v>1365.2183735999999</c:v>
                </c:pt>
                <c:pt idx="9">
                  <c:v>582.71720700000003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0EC0-4185-909B-A57922D58AB9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5926290463692"/>
          <c:y val="7.97998687664042E-2"/>
          <c:w val="0.44740704286964128"/>
          <c:h val="0.92020013123359579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900" spc="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'[862acff8-cd11-44f7-84da-2f724048974a.xlsx]БГ'!$B$2</c:f>
              <c:strCache>
                <c:ptCount val="1"/>
                <c:pt idx="0">
                  <c:v>Земеделие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'[862acff8-cd11-44f7-84da-2f724048974a.xlsx]БГ'!$C$1:$O$1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'[862acff8-cd11-44f7-84da-2f724048974a.xlsx]БГ'!$C$2:$O$2</c:f>
              <c:numCache>
                <c:formatCode>General</c:formatCode>
                <c:ptCount val="13"/>
                <c:pt idx="0">
                  <c:v>2019.4</c:v>
                </c:pt>
                <c:pt idx="1">
                  <c:v>1408.3</c:v>
                </c:pt>
                <c:pt idx="2">
                  <c:v>1338.7</c:v>
                </c:pt>
                <c:pt idx="3">
                  <c:v>1739.6</c:v>
                </c:pt>
                <c:pt idx="4">
                  <c:v>1680.7</c:v>
                </c:pt>
                <c:pt idx="5">
                  <c:v>1695.6</c:v>
                </c:pt>
                <c:pt idx="6">
                  <c:v>1741.8</c:v>
                </c:pt>
                <c:pt idx="7">
                  <c:v>1624.4</c:v>
                </c:pt>
                <c:pt idx="8">
                  <c:v>1767.9</c:v>
                </c:pt>
                <c:pt idx="9">
                  <c:v>1907.4</c:v>
                </c:pt>
                <c:pt idx="10">
                  <c:v>1632.7</c:v>
                </c:pt>
                <c:pt idx="11">
                  <c:v>1733.1</c:v>
                </c:pt>
                <c:pt idx="12">
                  <c:v>1899.2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35-4817-B903-84D097F92E5E}"/>
            </c:ext>
          </c:extLst>
        </c:ser>
        <c:ser>
          <c:idx val="1"/>
          <c:order val="1"/>
          <c:tx>
            <c:strRef>
              <c:f>'[862acff8-cd11-44f7-84da-2f724048974a.xlsx]БГ'!$B$3</c:f>
              <c:strCache>
                <c:ptCount val="1"/>
                <c:pt idx="0">
                  <c:v>Горско стопанство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'[862acff8-cd11-44f7-84da-2f724048974a.xlsx]БГ'!$C$1:$O$1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'[862acff8-cd11-44f7-84da-2f724048974a.xlsx]БГ'!$C$3:$O$3</c:f>
              <c:numCache>
                <c:formatCode>General</c:formatCode>
                <c:ptCount val="13"/>
                <c:pt idx="0">
                  <c:v>156.80000000000001</c:v>
                </c:pt>
                <c:pt idx="1">
                  <c:v>167.4</c:v>
                </c:pt>
                <c:pt idx="2">
                  <c:v>194.1</c:v>
                </c:pt>
                <c:pt idx="3">
                  <c:v>179.8</c:v>
                </c:pt>
                <c:pt idx="4">
                  <c:v>175.9</c:v>
                </c:pt>
                <c:pt idx="5">
                  <c:v>185.4</c:v>
                </c:pt>
                <c:pt idx="6">
                  <c:v>194</c:v>
                </c:pt>
                <c:pt idx="7">
                  <c:v>212.2</c:v>
                </c:pt>
                <c:pt idx="8">
                  <c:v>188.8</c:v>
                </c:pt>
                <c:pt idx="9">
                  <c:v>192.2</c:v>
                </c:pt>
                <c:pt idx="10">
                  <c:v>257.10000000000002</c:v>
                </c:pt>
                <c:pt idx="11">
                  <c:v>238.1</c:v>
                </c:pt>
                <c:pt idx="12">
                  <c:v>229.9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35-4817-B903-84D097F92E5E}"/>
            </c:ext>
          </c:extLst>
        </c:ser>
        <c:ser>
          <c:idx val="2"/>
          <c:order val="2"/>
          <c:tx>
            <c:strRef>
              <c:f>'[862acff8-cd11-44f7-84da-2f724048974a.xlsx]БГ'!$B$4</c:f>
              <c:strCache>
                <c:ptCount val="1"/>
                <c:pt idx="0">
                  <c:v>Рибарство и аквакултури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'[862acff8-cd11-44f7-84da-2f724048974a.xlsx]БГ'!$C$1:$O$1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'[862acff8-cd11-44f7-84da-2f724048974a.xlsx]БГ'!$C$4:$O$4</c:f>
              <c:numCache>
                <c:formatCode>General</c:formatCode>
                <c:ptCount val="13"/>
                <c:pt idx="0">
                  <c:v>10</c:v>
                </c:pt>
                <c:pt idx="1">
                  <c:v>9.3000000000000007</c:v>
                </c:pt>
                <c:pt idx="2">
                  <c:v>11.3</c:v>
                </c:pt>
                <c:pt idx="3">
                  <c:v>14.1</c:v>
                </c:pt>
                <c:pt idx="4">
                  <c:v>15.3</c:v>
                </c:pt>
                <c:pt idx="5">
                  <c:v>18</c:v>
                </c:pt>
                <c:pt idx="6">
                  <c:v>25.6</c:v>
                </c:pt>
                <c:pt idx="7">
                  <c:v>23.7</c:v>
                </c:pt>
                <c:pt idx="8">
                  <c:v>20.2</c:v>
                </c:pt>
                <c:pt idx="9">
                  <c:v>23.2</c:v>
                </c:pt>
                <c:pt idx="10">
                  <c:v>13.2</c:v>
                </c:pt>
                <c:pt idx="11">
                  <c:v>24.2</c:v>
                </c:pt>
                <c:pt idx="12">
                  <c:v>21.2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35-4817-B903-84D097F92E5E}"/>
            </c:ext>
          </c:extLst>
        </c:ser>
        <c:ser>
          <c:idx val="3"/>
          <c:order val="3"/>
          <c:tx>
            <c:strRef>
              <c:f>'[862acff8-cd11-44f7-84da-2f724048974a.xlsx]БГ'!$B$5</c:f>
              <c:strCache>
                <c:ptCount val="1"/>
                <c:pt idx="0">
                  <c:v>Храни, напитки и цигарени изделия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numRef>
              <c:f>'[862acff8-cd11-44f7-84da-2f724048974a.xlsx]БГ'!$C$1:$O$1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'[862acff8-cd11-44f7-84da-2f724048974a.xlsx]БГ'!$C$5:$O$5</c:f>
              <c:numCache>
                <c:formatCode>General</c:formatCode>
                <c:ptCount val="13"/>
                <c:pt idx="0">
                  <c:v>862.30000000000018</c:v>
                </c:pt>
                <c:pt idx="1">
                  <c:v>823.90000000000009</c:v>
                </c:pt>
                <c:pt idx="2">
                  <c:v>924.2</c:v>
                </c:pt>
                <c:pt idx="3">
                  <c:v>890</c:v>
                </c:pt>
                <c:pt idx="4">
                  <c:v>948.5</c:v>
                </c:pt>
                <c:pt idx="5">
                  <c:v>936.6</c:v>
                </c:pt>
                <c:pt idx="6">
                  <c:v>972.10000000000014</c:v>
                </c:pt>
                <c:pt idx="7">
                  <c:v>1059.0999999999999</c:v>
                </c:pt>
                <c:pt idx="8">
                  <c:v>1135.4000000000001</c:v>
                </c:pt>
                <c:pt idx="9">
                  <c:v>1128.9000000000001</c:v>
                </c:pt>
                <c:pt idx="10">
                  <c:v>1256.7</c:v>
                </c:pt>
                <c:pt idx="11">
                  <c:v>1341.3</c:v>
                </c:pt>
                <c:pt idx="12">
                  <c:v>1426.9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35-4817-B903-84D097F92E5E}"/>
            </c:ext>
          </c:extLst>
        </c:ser>
        <c:ser>
          <c:idx val="4"/>
          <c:order val="4"/>
          <c:tx>
            <c:strRef>
              <c:f>'[862acff8-cd11-44f7-84da-2f724048974a.xlsx]БГ'!$B$6</c:f>
              <c:strCache>
                <c:ptCount val="1"/>
                <c:pt idx="0">
                  <c:v>Биобазиран текстил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numRef>
              <c:f>'[862acff8-cd11-44f7-84da-2f724048974a.xlsx]БГ'!$C$1:$O$1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'[862acff8-cd11-44f7-84da-2f724048974a.xlsx]БГ'!$C$6:$O$6</c:f>
              <c:numCache>
                <c:formatCode>General</c:formatCode>
                <c:ptCount val="13"/>
                <c:pt idx="0">
                  <c:v>247.27059130000001</c:v>
                </c:pt>
                <c:pt idx="1">
                  <c:v>209.7291098</c:v>
                </c:pt>
                <c:pt idx="2">
                  <c:v>201.570493</c:v>
                </c:pt>
                <c:pt idx="3">
                  <c:v>229.79786319999999</c:v>
                </c:pt>
                <c:pt idx="4">
                  <c:v>224.19788</c:v>
                </c:pt>
                <c:pt idx="5">
                  <c:v>235.0444134</c:v>
                </c:pt>
                <c:pt idx="6">
                  <c:v>245.60846720000001</c:v>
                </c:pt>
                <c:pt idx="7">
                  <c:v>253.8091891</c:v>
                </c:pt>
                <c:pt idx="8">
                  <c:v>259.91266819999998</c:v>
                </c:pt>
                <c:pt idx="9">
                  <c:v>272.09098119999999</c:v>
                </c:pt>
                <c:pt idx="10">
                  <c:v>281.9204982</c:v>
                </c:pt>
                <c:pt idx="11">
                  <c:v>292.93719019999997</c:v>
                </c:pt>
                <c:pt idx="12">
                  <c:v>284.91205230000003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335-4817-B903-84D097F92E5E}"/>
            </c:ext>
          </c:extLst>
        </c:ser>
        <c:ser>
          <c:idx val="5"/>
          <c:order val="5"/>
          <c:tx>
            <c:strRef>
              <c:f>'[862acff8-cd11-44f7-84da-2f724048974a.xlsx]БГ'!$B$7</c:f>
              <c:strCache>
                <c:ptCount val="1"/>
                <c:pt idx="0">
                  <c:v>Дървесни продукти и мебели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'[862acff8-cd11-44f7-84da-2f724048974a.xlsx]БГ'!$C$1:$O$1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'[862acff8-cd11-44f7-84da-2f724048974a.xlsx]БГ'!$C$7:$O$7</c:f>
              <c:numCache>
                <c:formatCode>General</c:formatCode>
                <c:ptCount val="13"/>
                <c:pt idx="0">
                  <c:v>160.9044012</c:v>
                </c:pt>
                <c:pt idx="1">
                  <c:v>126.07989550000001</c:v>
                </c:pt>
                <c:pt idx="2">
                  <c:v>124.056</c:v>
                </c:pt>
                <c:pt idx="3">
                  <c:v>125.17483679999999</c:v>
                </c:pt>
                <c:pt idx="4">
                  <c:v>132.8496528</c:v>
                </c:pt>
                <c:pt idx="5">
                  <c:v>143.5979902</c:v>
                </c:pt>
                <c:pt idx="6">
                  <c:v>159.188185</c:v>
                </c:pt>
                <c:pt idx="7">
                  <c:v>171.4815175</c:v>
                </c:pt>
                <c:pt idx="8">
                  <c:v>195.33972539999999</c:v>
                </c:pt>
                <c:pt idx="9">
                  <c:v>197.57767519999999</c:v>
                </c:pt>
                <c:pt idx="10">
                  <c:v>214.98580949999999</c:v>
                </c:pt>
                <c:pt idx="11">
                  <c:v>228.0087206</c:v>
                </c:pt>
                <c:pt idx="12">
                  <c:v>229.03636879999999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335-4817-B903-84D097F92E5E}"/>
            </c:ext>
          </c:extLst>
        </c:ser>
        <c:ser>
          <c:idx val="6"/>
          <c:order val="6"/>
          <c:tx>
            <c:strRef>
              <c:f>'[862acff8-cd11-44f7-84da-2f724048974a.xlsx]БГ'!$B$8</c:f>
              <c:strCache>
                <c:ptCount val="1"/>
                <c:pt idx="0">
                  <c:v>Хартиена промишленост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'[862acff8-cd11-44f7-84da-2f724048974a.xlsx]БГ'!$C$1:$O$1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'[862acff8-cd11-44f7-84da-2f724048974a.xlsx]БГ'!$C$8:$O$8</c:f>
              <c:numCache>
                <c:formatCode>General</c:formatCode>
                <c:ptCount val="13"/>
                <c:pt idx="0">
                  <c:v>69.6507328</c:v>
                </c:pt>
                <c:pt idx="1">
                  <c:v>74.564996699999995</c:v>
                </c:pt>
                <c:pt idx="2">
                  <c:v>87.570430900000005</c:v>
                </c:pt>
                <c:pt idx="3">
                  <c:v>93.960945600000002</c:v>
                </c:pt>
                <c:pt idx="4">
                  <c:v>96.517230999999995</c:v>
                </c:pt>
                <c:pt idx="5">
                  <c:v>109.51721000000001</c:v>
                </c:pt>
                <c:pt idx="6">
                  <c:v>122.99871349999999</c:v>
                </c:pt>
                <c:pt idx="7">
                  <c:v>159.19116199999999</c:v>
                </c:pt>
                <c:pt idx="8">
                  <c:v>148.06385119999999</c:v>
                </c:pt>
                <c:pt idx="9">
                  <c:v>187.5386652</c:v>
                </c:pt>
                <c:pt idx="10">
                  <c:v>181.57955039999999</c:v>
                </c:pt>
                <c:pt idx="11">
                  <c:v>177.22771589999999</c:v>
                </c:pt>
                <c:pt idx="12">
                  <c:v>169.85812799999999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335-4817-B903-84D097F92E5E}"/>
            </c:ext>
          </c:extLst>
        </c:ser>
        <c:ser>
          <c:idx val="7"/>
          <c:order val="7"/>
          <c:tx>
            <c:strRef>
              <c:f>'[862acff8-cd11-44f7-84da-2f724048974a.xlsx]БГ'!$B$9</c:f>
              <c:strCache>
                <c:ptCount val="1"/>
                <c:pt idx="0">
                  <c:v>Биобазирани химикали, пластмаси, фармацевтични продукти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'[862acff8-cd11-44f7-84da-2f724048974a.xlsx]БГ'!$C$1:$O$1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'[862acff8-cd11-44f7-84da-2f724048974a.xlsx]БГ'!$C$9:$O$9</c:f>
              <c:numCache>
                <c:formatCode>General</c:formatCode>
                <c:ptCount val="13"/>
                <c:pt idx="0">
                  <c:v>54.873948779999999</c:v>
                </c:pt>
                <c:pt idx="1">
                  <c:v>53.416008040000001</c:v>
                </c:pt>
                <c:pt idx="2">
                  <c:v>82.405445260000008</c:v>
                </c:pt>
                <c:pt idx="3">
                  <c:v>90.211719009999996</c:v>
                </c:pt>
                <c:pt idx="4">
                  <c:v>91.639433440000005</c:v>
                </c:pt>
                <c:pt idx="5">
                  <c:v>114.38590535</c:v>
                </c:pt>
                <c:pt idx="6">
                  <c:v>135.28410348</c:v>
                </c:pt>
                <c:pt idx="7">
                  <c:v>138.43937396999999</c:v>
                </c:pt>
                <c:pt idx="8">
                  <c:v>215.77225718</c:v>
                </c:pt>
                <c:pt idx="9">
                  <c:v>232.25744551</c:v>
                </c:pt>
                <c:pt idx="10">
                  <c:v>219.16983500000001</c:v>
                </c:pt>
                <c:pt idx="11">
                  <c:v>221.78664699999999</c:v>
                </c:pt>
                <c:pt idx="12">
                  <c:v>256.39432820000002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335-4817-B903-84D097F92E5E}"/>
            </c:ext>
          </c:extLst>
        </c:ser>
        <c:ser>
          <c:idx val="8"/>
          <c:order val="8"/>
          <c:tx>
            <c:strRef>
              <c:f>'[862acff8-cd11-44f7-84da-2f724048974a.xlsx]БГ'!$B$10</c:f>
              <c:strCache>
                <c:ptCount val="1"/>
                <c:pt idx="0">
                  <c:v>Течни биогорива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'[862acff8-cd11-44f7-84da-2f724048974a.xlsx]БГ'!$C$1:$O$1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'[862acff8-cd11-44f7-84da-2f724048974a.xlsx]БГ'!$C$10:$O$10</c:f>
              <c:numCache>
                <c:formatCode>General</c:formatCode>
                <c:ptCount val="13"/>
                <c:pt idx="0">
                  <c:v>1.0630704369999999</c:v>
                </c:pt>
                <c:pt idx="1">
                  <c:v>0.172293318</c:v>
                </c:pt>
                <c:pt idx="2">
                  <c:v>2.178968566</c:v>
                </c:pt>
                <c:pt idx="3">
                  <c:v>7.1937571289999998</c:v>
                </c:pt>
                <c:pt idx="4">
                  <c:v>11.087259359999999</c:v>
                </c:pt>
                <c:pt idx="5">
                  <c:v>5.0993926549999999</c:v>
                </c:pt>
                <c:pt idx="6">
                  <c:v>6.5258867350000003</c:v>
                </c:pt>
                <c:pt idx="7">
                  <c:v>12.75783738</c:v>
                </c:pt>
                <c:pt idx="8">
                  <c:v>22.44526127</c:v>
                </c:pt>
                <c:pt idx="9">
                  <c:v>26.565062050000002</c:v>
                </c:pt>
                <c:pt idx="10">
                  <c:v>19.755237407999999</c:v>
                </c:pt>
                <c:pt idx="11">
                  <c:v>26.944219560000001</c:v>
                </c:pt>
                <c:pt idx="12">
                  <c:v>37.702630429999999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335-4817-B903-84D097F92E5E}"/>
            </c:ext>
          </c:extLst>
        </c:ser>
        <c:ser>
          <c:idx val="9"/>
          <c:order val="9"/>
          <c:tx>
            <c:strRef>
              <c:f>'[862acff8-cd11-44f7-84da-2f724048974a.xlsx]БГ'!$B$11</c:f>
              <c:strCache>
                <c:ptCount val="1"/>
                <c:pt idx="0">
                  <c:v>Биобазирано електричество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'[862acff8-cd11-44f7-84da-2f724048974a.xlsx]БГ'!$C$1:$O$1</c:f>
              <c:numCache>
                <c:formatCode>##############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'[862acff8-cd11-44f7-84da-2f724048974a.xlsx]БГ'!$C$11:$O$11</c:f>
              <c:numCache>
                <c:formatCode>General</c:formatCode>
                <c:ptCount val="13"/>
                <c:pt idx="0">
                  <c:v>0.16353000000000001</c:v>
                </c:pt>
                <c:pt idx="1">
                  <c:v>9.5477199999999998E-2</c:v>
                </c:pt>
                <c:pt idx="2">
                  <c:v>0.53464319999999999</c:v>
                </c:pt>
                <c:pt idx="3">
                  <c:v>0.89607780000000004</c:v>
                </c:pt>
                <c:pt idx="4">
                  <c:v>1.5597283</c:v>
                </c:pt>
                <c:pt idx="5">
                  <c:v>2.9051968000000001</c:v>
                </c:pt>
                <c:pt idx="6">
                  <c:v>4.5891270000000004</c:v>
                </c:pt>
                <c:pt idx="7">
                  <c:v>5.9753062000000003</c:v>
                </c:pt>
                <c:pt idx="8">
                  <c:v>8.4053263999999999</c:v>
                </c:pt>
                <c:pt idx="9">
                  <c:v>10.2796416</c:v>
                </c:pt>
                <c:pt idx="10">
                  <c:v>40.859743899999998</c:v>
                </c:pt>
                <c:pt idx="11">
                  <c:v>57.547696799999997</c:v>
                </c:pt>
                <c:pt idx="12">
                  <c:v>50.803661699999999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335-4817-B903-84D097F92E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485484480"/>
        <c:axId val="-1485483392"/>
      </c:barChart>
      <c:catAx>
        <c:axId val="-1485484480"/>
        <c:scaling>
          <c:orientation val="minMax"/>
        </c:scaling>
        <c:delete val="0"/>
        <c:axPos val="b"/>
        <c:numFmt formatCode="##############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485483392"/>
        <c:crosses val="autoZero"/>
        <c:auto val="1"/>
        <c:lblAlgn val="ctr"/>
        <c:lblOffset val="100"/>
        <c:noMultiLvlLbl val="0"/>
      </c:catAx>
      <c:valAx>
        <c:axId val="-148548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48548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155101586169389"/>
          <c:y val="3.1454870224555266E-2"/>
          <c:w val="0.27760887727932099"/>
          <c:h val="0.956025080198308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0.04958</cdr:y>
    </cdr:from>
    <cdr:to>
      <cdr:x>0.11554</cdr:x>
      <cdr:y>0.12612</cdr:y>
    </cdr:to>
    <cdr:sp macro="" textlink="">
      <cdr:nvSpPr>
        <cdr:cNvPr id="2" name="Текстово поле 4">
          <a:extLst xmlns:a="http://schemas.openxmlformats.org/drawingml/2006/main">
            <a:ext uri="{FF2B5EF4-FFF2-40B4-BE49-F238E27FC236}">
              <a16:creationId xmlns:a16="http://schemas.microsoft.com/office/drawing/2014/main" id="{F95065B0-1A36-7049-FADB-04C40E718653}"/>
            </a:ext>
          </a:extLst>
        </cdr:cNvPr>
        <cdr:cNvSpPr txBox="1"/>
      </cdr:nvSpPr>
      <cdr:spPr>
        <a:xfrm xmlns:a="http://schemas.openxmlformats.org/drawingml/2006/main">
          <a:off x="-142875" y="169473"/>
          <a:ext cx="101441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bg-BG" sz="1050" dirty="0"/>
            <a:t>Млн. евро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03977726-5037-8A46-961A-D764A5B8AF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3888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96C445E-4DA5-A34D-ADA6-38D0696439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73003" y="0"/>
            <a:ext cx="4033943" cy="353888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74D07D6A-5174-4A43-A175-BD342A632427}" type="datetimeFigureOut">
              <a:rPr lang="es-ES" smtClean="0"/>
              <a:t>05/10/2023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5FA58D6-3235-2345-8D90-67C5DFB147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699376"/>
            <a:ext cx="4033943" cy="353888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210387B-FE33-5F48-B4EF-A016CB4A55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73003" y="6699376"/>
            <a:ext cx="4033943" cy="353888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3ABD5778-0B36-C44C-9676-07B2F5FC2D9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49974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3888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73003" y="0"/>
            <a:ext cx="4033943" cy="353888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CC16E684-E1F5-A54D-A4DA-3EA4A0B17B8B}" type="datetimeFigureOut">
              <a:rPr lang="es-ES" smtClean="0"/>
              <a:t>05/10/2023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538413" y="881063"/>
            <a:ext cx="4232275" cy="2381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30911" y="3394383"/>
            <a:ext cx="7447279" cy="2777222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699376"/>
            <a:ext cx="4033943" cy="353888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73003" y="6699376"/>
            <a:ext cx="4033943" cy="353888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2BBB651F-4F3F-C049-AC9D-9C2B3781CA2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964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F40184-5C56-4BD9-B1C7-E590C9841D26}" type="slidenum">
              <a:rPr lang="x-none" smtClean="0">
                <a:solidFill>
                  <a:prstClr val="black"/>
                </a:solidFill>
              </a:rPr>
              <a:pPr/>
              <a:t>28</a:t>
            </a:fld>
            <a:endParaRPr lang="x-non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600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FF21E-BAC3-DAA2-497F-88ED44DB0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C6286C-AB8A-A36F-1A4E-D27C2C1854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4132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3BEC-0D09-3AE5-81AA-B0FD62C82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C6884F-6D0A-DC7A-301D-3E5C02316D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6652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01;p12">
            <a:extLst>
              <a:ext uri="{FF2B5EF4-FFF2-40B4-BE49-F238E27FC236}">
                <a16:creationId xmlns:a16="http://schemas.microsoft.com/office/drawing/2014/main" id="{363A9662-65A7-E686-7E5A-DFA6EBAE3480}"/>
              </a:ext>
            </a:extLst>
          </p:cNvPr>
          <p:cNvSpPr txBox="1">
            <a:spLocks/>
          </p:cNvSpPr>
          <p:nvPr userDrawn="1"/>
        </p:nvSpPr>
        <p:spPr>
          <a:xfrm>
            <a:off x="301472" y="296896"/>
            <a:ext cx="6395545" cy="6114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GB" sz="3200" b="1">
                <a:solidFill>
                  <a:srgbClr val="63BB51"/>
                </a:solidFill>
                <a:latin typeface="DIN Black" panose="02000504040000020003" pitchFamily="2" charset="0"/>
              </a:rPr>
              <a:t>Titles 01</a:t>
            </a:r>
            <a:endParaRPr lang="en-GB" sz="3200" dirty="0">
              <a:solidFill>
                <a:srgbClr val="63BB51"/>
              </a:solidFill>
              <a:latin typeface="DIN Alternate" panose="020B0500000000000000" pitchFamily="34" charset="77"/>
            </a:endParaRPr>
          </a:p>
        </p:txBody>
      </p:sp>
      <p:sp>
        <p:nvSpPr>
          <p:cNvPr id="6" name="Google Shape;359;p37">
            <a:extLst>
              <a:ext uri="{FF2B5EF4-FFF2-40B4-BE49-F238E27FC236}">
                <a16:creationId xmlns:a16="http://schemas.microsoft.com/office/drawing/2014/main" id="{9116F3A1-EA9A-6A30-0C82-861C11ACEBCA}"/>
              </a:ext>
            </a:extLst>
          </p:cNvPr>
          <p:cNvSpPr/>
          <p:nvPr userDrawn="1"/>
        </p:nvSpPr>
        <p:spPr>
          <a:xfrm>
            <a:off x="7350947" y="2626793"/>
            <a:ext cx="1131435" cy="519009"/>
          </a:xfrm>
          <a:prstGeom prst="homePlate">
            <a:avLst>
              <a:gd name="adj" fmla="val 32030"/>
            </a:avLst>
          </a:prstGeom>
          <a:solidFill>
            <a:srgbClr val="F3713E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Sep ´25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7" name="Google Shape;360;p37">
            <a:extLst>
              <a:ext uri="{FF2B5EF4-FFF2-40B4-BE49-F238E27FC236}">
                <a16:creationId xmlns:a16="http://schemas.microsoft.com/office/drawing/2014/main" id="{E5157938-9507-64F1-A6CF-913D4A21DE37}"/>
              </a:ext>
            </a:extLst>
          </p:cNvPr>
          <p:cNvSpPr/>
          <p:nvPr userDrawn="1"/>
        </p:nvSpPr>
        <p:spPr>
          <a:xfrm>
            <a:off x="6266015" y="2626793"/>
            <a:ext cx="1291148" cy="519009"/>
          </a:xfrm>
          <a:prstGeom prst="homePlate">
            <a:avLst>
              <a:gd name="adj" fmla="val 32030"/>
            </a:avLst>
          </a:prstGeom>
          <a:solidFill>
            <a:srgbClr val="F3713E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      Jun ´25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8" name="Google Shape;362;p37">
            <a:extLst>
              <a:ext uri="{FF2B5EF4-FFF2-40B4-BE49-F238E27FC236}">
                <a16:creationId xmlns:a16="http://schemas.microsoft.com/office/drawing/2014/main" id="{B0C18012-5722-28E4-4EE2-00BAFE29B92D}"/>
              </a:ext>
            </a:extLst>
          </p:cNvPr>
          <p:cNvSpPr/>
          <p:nvPr userDrawn="1"/>
        </p:nvSpPr>
        <p:spPr>
          <a:xfrm>
            <a:off x="5468785" y="2626794"/>
            <a:ext cx="1216259" cy="519008"/>
          </a:xfrm>
          <a:prstGeom prst="homePlate">
            <a:avLst>
              <a:gd name="adj" fmla="val 32030"/>
            </a:avLst>
          </a:prstGeom>
          <a:solidFill>
            <a:srgbClr val="63BC5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Jan ´25    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9" name="Google Shape;363;p37">
            <a:extLst>
              <a:ext uri="{FF2B5EF4-FFF2-40B4-BE49-F238E27FC236}">
                <a16:creationId xmlns:a16="http://schemas.microsoft.com/office/drawing/2014/main" id="{CEAA4DC6-2726-6DA4-C5DA-CC3C67EFAD0F}"/>
              </a:ext>
            </a:extLst>
          </p:cNvPr>
          <p:cNvSpPr/>
          <p:nvPr userDrawn="1"/>
        </p:nvSpPr>
        <p:spPr>
          <a:xfrm>
            <a:off x="4550372" y="2621242"/>
            <a:ext cx="1128571" cy="527741"/>
          </a:xfrm>
          <a:prstGeom prst="homePlate">
            <a:avLst>
              <a:gd name="adj" fmla="val 32030"/>
            </a:avLst>
          </a:prstGeom>
          <a:solidFill>
            <a:srgbClr val="63BC5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Sep ´24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10" name="Google Shape;365;p37">
            <a:extLst>
              <a:ext uri="{FF2B5EF4-FFF2-40B4-BE49-F238E27FC236}">
                <a16:creationId xmlns:a16="http://schemas.microsoft.com/office/drawing/2014/main" id="{14FF1C9C-2BAE-8CFE-E149-822DC616B444}"/>
              </a:ext>
            </a:extLst>
          </p:cNvPr>
          <p:cNvSpPr/>
          <p:nvPr userDrawn="1"/>
        </p:nvSpPr>
        <p:spPr>
          <a:xfrm>
            <a:off x="3732227" y="2618406"/>
            <a:ext cx="1041846" cy="532949"/>
          </a:xfrm>
          <a:prstGeom prst="homePlate">
            <a:avLst>
              <a:gd name="adj" fmla="val 32030"/>
            </a:avLst>
          </a:prstGeom>
          <a:solidFill>
            <a:srgbClr val="00A398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Mar ´24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11" name="Google Shape;366;p37">
            <a:extLst>
              <a:ext uri="{FF2B5EF4-FFF2-40B4-BE49-F238E27FC236}">
                <a16:creationId xmlns:a16="http://schemas.microsoft.com/office/drawing/2014/main" id="{79526AB3-9F00-8254-0869-A25E632C38AB}"/>
              </a:ext>
            </a:extLst>
          </p:cNvPr>
          <p:cNvSpPr/>
          <p:nvPr userDrawn="1"/>
        </p:nvSpPr>
        <p:spPr>
          <a:xfrm>
            <a:off x="2952876" y="2618407"/>
            <a:ext cx="983782" cy="533400"/>
          </a:xfrm>
          <a:prstGeom prst="homePlate">
            <a:avLst>
              <a:gd name="adj" fmla="val 32030"/>
            </a:avLst>
          </a:prstGeom>
          <a:solidFill>
            <a:srgbClr val="00A398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Sep ´23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12" name="Google Shape;369;p37">
            <a:extLst>
              <a:ext uri="{FF2B5EF4-FFF2-40B4-BE49-F238E27FC236}">
                <a16:creationId xmlns:a16="http://schemas.microsoft.com/office/drawing/2014/main" id="{FCD751C8-AFE1-B7D7-59B9-6314DF836B4B}"/>
              </a:ext>
            </a:extLst>
          </p:cNvPr>
          <p:cNvSpPr/>
          <p:nvPr userDrawn="1"/>
        </p:nvSpPr>
        <p:spPr>
          <a:xfrm>
            <a:off x="2103405" y="2618407"/>
            <a:ext cx="1041848" cy="533400"/>
          </a:xfrm>
          <a:prstGeom prst="homePlate">
            <a:avLst>
              <a:gd name="adj" fmla="val 32030"/>
            </a:avLst>
          </a:prstGeom>
          <a:solidFill>
            <a:srgbClr val="009656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May ´23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13" name="Google Shape;370;p37">
            <a:extLst>
              <a:ext uri="{FF2B5EF4-FFF2-40B4-BE49-F238E27FC236}">
                <a16:creationId xmlns:a16="http://schemas.microsoft.com/office/drawing/2014/main" id="{367C4F0D-E5E2-5D33-3471-E313A2E66CA5}"/>
              </a:ext>
            </a:extLst>
          </p:cNvPr>
          <p:cNvSpPr/>
          <p:nvPr userDrawn="1"/>
        </p:nvSpPr>
        <p:spPr>
          <a:xfrm>
            <a:off x="1171237" y="2615165"/>
            <a:ext cx="1115872" cy="536642"/>
          </a:xfrm>
          <a:prstGeom prst="homePlate">
            <a:avLst>
              <a:gd name="adj" fmla="val 32030"/>
            </a:avLst>
          </a:prstGeom>
          <a:solidFill>
            <a:srgbClr val="009656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Sep ´22   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14" name="Google Shape;371;p37">
            <a:extLst>
              <a:ext uri="{FF2B5EF4-FFF2-40B4-BE49-F238E27FC236}">
                <a16:creationId xmlns:a16="http://schemas.microsoft.com/office/drawing/2014/main" id="{100238B8-9F5F-D0AC-DB81-86BD35FED1EB}"/>
              </a:ext>
            </a:extLst>
          </p:cNvPr>
          <p:cNvSpPr/>
          <p:nvPr userDrawn="1"/>
        </p:nvSpPr>
        <p:spPr>
          <a:xfrm>
            <a:off x="529477" y="2618407"/>
            <a:ext cx="822899" cy="533400"/>
          </a:xfrm>
          <a:prstGeom prst="homePlate">
            <a:avLst>
              <a:gd name="adj" fmla="val 32030"/>
            </a:avLst>
          </a:prstGeom>
          <a:solidFill>
            <a:schemeClr val="l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  <p:cxnSp>
        <p:nvCxnSpPr>
          <p:cNvPr id="15" name="Google Shape;372;p37">
            <a:extLst>
              <a:ext uri="{FF2B5EF4-FFF2-40B4-BE49-F238E27FC236}">
                <a16:creationId xmlns:a16="http://schemas.microsoft.com/office/drawing/2014/main" id="{0320AF11-B7AC-7993-8D99-87EB04703CA7}"/>
              </a:ext>
            </a:extLst>
          </p:cNvPr>
          <p:cNvCxnSpPr/>
          <p:nvPr userDrawn="1"/>
        </p:nvCxnSpPr>
        <p:spPr>
          <a:xfrm rot="10800000">
            <a:off x="1645349" y="2178346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6" name="Google Shape;373;p37">
            <a:extLst>
              <a:ext uri="{FF2B5EF4-FFF2-40B4-BE49-F238E27FC236}">
                <a16:creationId xmlns:a16="http://schemas.microsoft.com/office/drawing/2014/main" id="{3A281731-9E9B-2BA1-36D0-8C6A07113B10}"/>
              </a:ext>
            </a:extLst>
          </p:cNvPr>
          <p:cNvSpPr txBox="1"/>
          <p:nvPr userDrawn="1"/>
        </p:nvSpPr>
        <p:spPr>
          <a:xfrm>
            <a:off x="1629544" y="1581697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dirty="0">
                <a:solidFill>
                  <a:schemeClr val="tx1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Project launched </a:t>
            </a:r>
            <a:endParaRPr sz="900" b="1" dirty="0">
              <a:solidFill>
                <a:schemeClr val="tx1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cxnSp>
        <p:nvCxnSpPr>
          <p:cNvPr id="17" name="Google Shape;376;p37">
            <a:extLst>
              <a:ext uri="{FF2B5EF4-FFF2-40B4-BE49-F238E27FC236}">
                <a16:creationId xmlns:a16="http://schemas.microsoft.com/office/drawing/2014/main" id="{F12AF0C0-F6F1-2E31-F8CC-F65B26FC9225}"/>
              </a:ext>
            </a:extLst>
          </p:cNvPr>
          <p:cNvCxnSpPr>
            <a:cxnSpLocks/>
          </p:cNvCxnSpPr>
          <p:nvPr userDrawn="1"/>
        </p:nvCxnSpPr>
        <p:spPr>
          <a:xfrm flipV="1">
            <a:off x="3390212" y="2260600"/>
            <a:ext cx="0" cy="416346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8" name="Google Shape;377;p37">
            <a:extLst>
              <a:ext uri="{FF2B5EF4-FFF2-40B4-BE49-F238E27FC236}">
                <a16:creationId xmlns:a16="http://schemas.microsoft.com/office/drawing/2014/main" id="{CF53554F-CAC9-02B1-F20D-290AD9FB3DB5}"/>
              </a:ext>
            </a:extLst>
          </p:cNvPr>
          <p:cNvSpPr txBox="1"/>
          <p:nvPr userDrawn="1"/>
        </p:nvSpPr>
        <p:spPr>
          <a:xfrm>
            <a:off x="2901376" y="161784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National Bioeconomy H</a:t>
            </a: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u</a:t>
            </a: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bs (NBHs) established. Conclusion of workshops series 1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sp>
        <p:nvSpPr>
          <p:cNvPr id="19" name="Google Shape;379;p37">
            <a:extLst>
              <a:ext uri="{FF2B5EF4-FFF2-40B4-BE49-F238E27FC236}">
                <a16:creationId xmlns:a16="http://schemas.microsoft.com/office/drawing/2014/main" id="{165BAE77-8783-55B7-FD68-12431D414C0E}"/>
              </a:ext>
            </a:extLst>
          </p:cNvPr>
          <p:cNvSpPr txBox="1"/>
          <p:nvPr userDrawn="1"/>
        </p:nvSpPr>
        <p:spPr>
          <a:xfrm>
            <a:off x="4550372" y="161784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CEE2ACT hands-on training completed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(workshop series 2)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</a:t>
            </a: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y NBHs members  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sp>
        <p:nvSpPr>
          <p:cNvPr id="20" name="Google Shape;381;p37">
            <a:extLst>
              <a:ext uri="{FF2B5EF4-FFF2-40B4-BE49-F238E27FC236}">
                <a16:creationId xmlns:a16="http://schemas.microsoft.com/office/drawing/2014/main" id="{0DE1E765-F5DA-F00D-D2AE-49BC8340ABA2}"/>
              </a:ext>
            </a:extLst>
          </p:cNvPr>
          <p:cNvSpPr txBox="1"/>
          <p:nvPr userDrawn="1"/>
        </p:nvSpPr>
        <p:spPr>
          <a:xfrm>
            <a:off x="6618741" y="1590109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Finalizing drafts of CEE2ACT </a:t>
            </a:r>
            <a:r>
              <a:rPr lang="en-US" sz="900" dirty="0" err="1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MoUs</a:t>
            </a:r>
            <a:endParaRPr lang="en-US"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cxnSp>
        <p:nvCxnSpPr>
          <p:cNvPr id="21" name="Google Shape;384;p37">
            <a:extLst>
              <a:ext uri="{FF2B5EF4-FFF2-40B4-BE49-F238E27FC236}">
                <a16:creationId xmlns:a16="http://schemas.microsoft.com/office/drawing/2014/main" id="{07E7FD8D-D249-CA06-6F12-C7F817219678}"/>
              </a:ext>
            </a:extLst>
          </p:cNvPr>
          <p:cNvCxnSpPr/>
          <p:nvPr userDrawn="1"/>
        </p:nvCxnSpPr>
        <p:spPr>
          <a:xfrm rot="10800000">
            <a:off x="2602304" y="3050003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2" name="Google Shape;385;p37">
            <a:extLst>
              <a:ext uri="{FF2B5EF4-FFF2-40B4-BE49-F238E27FC236}">
                <a16:creationId xmlns:a16="http://schemas.microsoft.com/office/drawing/2014/main" id="{18A0EF8B-DAB5-5021-9F38-1E93046CB393}"/>
              </a:ext>
            </a:extLst>
          </p:cNvPr>
          <p:cNvSpPr txBox="1"/>
          <p:nvPr userDrawn="1"/>
        </p:nvSpPr>
        <p:spPr>
          <a:xfrm>
            <a:off x="2139477" y="360591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Baseline assessment repots 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cxnSp>
        <p:nvCxnSpPr>
          <p:cNvPr id="23" name="Google Shape;388;p37">
            <a:extLst>
              <a:ext uri="{FF2B5EF4-FFF2-40B4-BE49-F238E27FC236}">
                <a16:creationId xmlns:a16="http://schemas.microsoft.com/office/drawing/2014/main" id="{5A7E7D0F-D621-5F64-9443-1DD07AD709C6}"/>
              </a:ext>
            </a:extLst>
          </p:cNvPr>
          <p:cNvCxnSpPr/>
          <p:nvPr userDrawn="1"/>
        </p:nvCxnSpPr>
        <p:spPr>
          <a:xfrm rot="10800000">
            <a:off x="4244237" y="30199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4" name="Google Shape;389;p37">
            <a:extLst>
              <a:ext uri="{FF2B5EF4-FFF2-40B4-BE49-F238E27FC236}">
                <a16:creationId xmlns:a16="http://schemas.microsoft.com/office/drawing/2014/main" id="{E35952EE-E86D-B0B0-A9C2-04D9AB80C1B5}"/>
              </a:ext>
            </a:extLst>
          </p:cNvPr>
          <p:cNvSpPr txBox="1"/>
          <p:nvPr userDrawn="1"/>
        </p:nvSpPr>
        <p:spPr>
          <a:xfrm>
            <a:off x="3682826" y="360591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E-solutions running 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sp>
        <p:nvSpPr>
          <p:cNvPr id="25" name="Google Shape;391;p37">
            <a:extLst>
              <a:ext uri="{FF2B5EF4-FFF2-40B4-BE49-F238E27FC236}">
                <a16:creationId xmlns:a16="http://schemas.microsoft.com/office/drawing/2014/main" id="{55B09162-85E3-0FF1-27B0-E820DB068BD3}"/>
              </a:ext>
            </a:extLst>
          </p:cNvPr>
          <p:cNvSpPr txBox="1"/>
          <p:nvPr userDrawn="1"/>
        </p:nvSpPr>
        <p:spPr>
          <a:xfrm>
            <a:off x="5447516" y="3605910"/>
            <a:ext cx="1374267" cy="527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L</a:t>
            </a: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aunch of the co-creation workshops (series 3) for NBHs members   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cxnSp>
        <p:nvCxnSpPr>
          <p:cNvPr id="26" name="Google Shape;392;p37">
            <a:extLst>
              <a:ext uri="{FF2B5EF4-FFF2-40B4-BE49-F238E27FC236}">
                <a16:creationId xmlns:a16="http://schemas.microsoft.com/office/drawing/2014/main" id="{815DF308-91DF-37AD-D850-4DCD9A6362EB}"/>
              </a:ext>
            </a:extLst>
          </p:cNvPr>
          <p:cNvCxnSpPr/>
          <p:nvPr userDrawn="1"/>
        </p:nvCxnSpPr>
        <p:spPr>
          <a:xfrm rot="10800000">
            <a:off x="6890253" y="2206067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7" name="Google Shape;381;p37">
            <a:extLst>
              <a:ext uri="{FF2B5EF4-FFF2-40B4-BE49-F238E27FC236}">
                <a16:creationId xmlns:a16="http://schemas.microsoft.com/office/drawing/2014/main" id="{C4EDC47C-DF40-A45E-0C07-CA165B301A84}"/>
              </a:ext>
            </a:extLst>
          </p:cNvPr>
          <p:cNvSpPr txBox="1"/>
          <p:nvPr userDrawn="1"/>
        </p:nvSpPr>
        <p:spPr>
          <a:xfrm>
            <a:off x="7046105" y="3746239"/>
            <a:ext cx="129749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171450" marR="0" lvl="0" indent="-171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4D55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CEE2ACT MoU signed </a:t>
            </a:r>
          </a:p>
          <a:p>
            <a:pPr marL="171450" marR="0" lvl="0" indent="-171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4D55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Roadmap for the bioeconomy strategy in CEE2ACT target countries   </a:t>
            </a:r>
          </a:p>
        </p:txBody>
      </p:sp>
      <p:cxnSp>
        <p:nvCxnSpPr>
          <p:cNvPr id="28" name="Google Shape;376;p37">
            <a:extLst>
              <a:ext uri="{FF2B5EF4-FFF2-40B4-BE49-F238E27FC236}">
                <a16:creationId xmlns:a16="http://schemas.microsoft.com/office/drawing/2014/main" id="{490FB6CF-5EF1-4BCA-0EB4-2301A5BB0DEF}"/>
              </a:ext>
            </a:extLst>
          </p:cNvPr>
          <p:cNvCxnSpPr>
            <a:cxnSpLocks/>
          </p:cNvCxnSpPr>
          <p:nvPr userDrawn="1"/>
        </p:nvCxnSpPr>
        <p:spPr>
          <a:xfrm flipV="1">
            <a:off x="4961823" y="2281931"/>
            <a:ext cx="0" cy="416346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pic>
        <p:nvPicPr>
          <p:cNvPr id="29" name="Imagen 65">
            <a:extLst>
              <a:ext uri="{FF2B5EF4-FFF2-40B4-BE49-F238E27FC236}">
                <a16:creationId xmlns:a16="http://schemas.microsoft.com/office/drawing/2014/main" id="{BB640004-3FD8-D4EC-8FF1-A8EFC0A4C5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07212" y="1282670"/>
            <a:ext cx="691934" cy="641713"/>
          </a:xfrm>
          <a:prstGeom prst="rect">
            <a:avLst/>
          </a:prstGeom>
        </p:spPr>
      </p:pic>
      <p:cxnSp>
        <p:nvCxnSpPr>
          <p:cNvPr id="30" name="Google Shape;388;p37">
            <a:extLst>
              <a:ext uri="{FF2B5EF4-FFF2-40B4-BE49-F238E27FC236}">
                <a16:creationId xmlns:a16="http://schemas.microsoft.com/office/drawing/2014/main" id="{510F645B-EEB0-841B-DB2A-F7BA98DF7CD1}"/>
              </a:ext>
            </a:extLst>
          </p:cNvPr>
          <p:cNvCxnSpPr/>
          <p:nvPr userDrawn="1"/>
        </p:nvCxnSpPr>
        <p:spPr>
          <a:xfrm rot="10800000">
            <a:off x="5943377" y="30199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31" name="Google Shape;388;p37">
            <a:extLst>
              <a:ext uri="{FF2B5EF4-FFF2-40B4-BE49-F238E27FC236}">
                <a16:creationId xmlns:a16="http://schemas.microsoft.com/office/drawing/2014/main" id="{C889EDFC-0A3D-344A-3076-A0034E542ACC}"/>
              </a:ext>
            </a:extLst>
          </p:cNvPr>
          <p:cNvCxnSpPr/>
          <p:nvPr userDrawn="1"/>
        </p:nvCxnSpPr>
        <p:spPr>
          <a:xfrm rot="10800000">
            <a:off x="7694855" y="30199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2" name="Google Shape;101;p12">
            <a:extLst>
              <a:ext uri="{FF2B5EF4-FFF2-40B4-BE49-F238E27FC236}">
                <a16:creationId xmlns:a16="http://schemas.microsoft.com/office/drawing/2014/main" id="{55F20AC0-6BA2-F7E4-5032-3494E2EB9986}"/>
              </a:ext>
            </a:extLst>
          </p:cNvPr>
          <p:cNvSpPr txBox="1">
            <a:spLocks/>
          </p:cNvSpPr>
          <p:nvPr userDrawn="1"/>
        </p:nvSpPr>
        <p:spPr>
          <a:xfrm>
            <a:off x="8553450" y="4711851"/>
            <a:ext cx="490538" cy="37926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fld id="{F341F745-A962-2448-A310-4B8637482EFF}" type="slidenum">
              <a:rPr lang="es-ES" sz="1600" smtClean="0">
                <a:solidFill>
                  <a:srgbClr val="2E4D55"/>
                </a:solidFill>
                <a:latin typeface="DIN Alternate" panose="020B0500000000000000" pitchFamily="34" charset="77"/>
              </a:rPr>
              <a:t>‹#›</a:t>
            </a:fld>
            <a:endParaRPr lang="es-ES" sz="1600" dirty="0">
              <a:solidFill>
                <a:srgbClr val="2E4D55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9001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831864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08410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790799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325586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746088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780931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616460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959422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640490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65524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4641626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47847" y="4767263"/>
            <a:ext cx="432652" cy="256912"/>
          </a:xfrm>
          <a:prstGeom prst="rect">
            <a:avLst/>
          </a:prstGeo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8" name="Redondear rectángulo de esquina diagonal 7">
            <a:extLst>
              <a:ext uri="{FF2B5EF4-FFF2-40B4-BE49-F238E27FC236}">
                <a16:creationId xmlns:a16="http://schemas.microsoft.com/office/drawing/2014/main" id="{AA87E967-AEAA-654F-89AD-E622558F7631}"/>
              </a:ext>
            </a:extLst>
          </p:cNvPr>
          <p:cNvSpPr/>
          <p:nvPr userDrawn="1"/>
        </p:nvSpPr>
        <p:spPr>
          <a:xfrm>
            <a:off x="163502" y="169559"/>
            <a:ext cx="8792773" cy="781176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8195778-E2D1-8A41-A147-9B8A6C789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8916" y="284614"/>
            <a:ext cx="571357" cy="52988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C3F6A84-972A-0947-B3BE-F8E50D7E03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57425" y="467260"/>
            <a:ext cx="1169689" cy="18577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871173C-C1A6-A49C-E858-2BE4D0BC2D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53" y="284614"/>
            <a:ext cx="696602" cy="494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Графика 1">
            <a:extLst>
              <a:ext uri="{FF2B5EF4-FFF2-40B4-BE49-F238E27FC236}">
                <a16:creationId xmlns:a16="http://schemas.microsoft.com/office/drawing/2014/main" id="{28E7EC7A-AD89-4BB9-B7FF-9577F1B68EA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38154" y="259903"/>
            <a:ext cx="573610" cy="5793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D5DF6C-747C-95A5-96D0-916D8CB9AC05}"/>
              </a:ext>
            </a:extLst>
          </p:cNvPr>
          <p:cNvSpPr txBox="1"/>
          <p:nvPr userDrawn="1"/>
        </p:nvSpPr>
        <p:spPr>
          <a:xfrm>
            <a:off x="7115415" y="4650776"/>
            <a:ext cx="13027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lnSpc>
                <a:spcPts val="900"/>
              </a:lnSpc>
            </a:pPr>
            <a:r>
              <a:rPr lang="bg-BG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Финансирано от </a:t>
            </a:r>
          </a:p>
          <a:p>
            <a:pPr algn="r" defTabSz="685800">
              <a:lnSpc>
                <a:spcPts val="900"/>
              </a:lnSpc>
            </a:pPr>
            <a:r>
              <a:rPr lang="bg-BG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 съюз</a:t>
            </a:r>
          </a:p>
        </p:txBody>
      </p:sp>
    </p:spTree>
    <p:extLst>
      <p:ext uri="{BB962C8B-B14F-4D97-AF65-F5344CB8AC3E}">
        <p14:creationId xmlns:p14="http://schemas.microsoft.com/office/powerpoint/2010/main" val="32524900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B366E6-91EF-A2BE-519A-BFE6CF7A8C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4" name="Elipse 38">
            <a:extLst>
              <a:ext uri="{FF2B5EF4-FFF2-40B4-BE49-F238E27FC236}">
                <a16:creationId xmlns:a16="http://schemas.microsoft.com/office/drawing/2014/main" id="{812CE653-03B7-CAF1-C9EB-61A31CB528A0}"/>
              </a:ext>
            </a:extLst>
          </p:cNvPr>
          <p:cNvSpPr/>
          <p:nvPr userDrawn="1"/>
        </p:nvSpPr>
        <p:spPr>
          <a:xfrm>
            <a:off x="310740" y="1359750"/>
            <a:ext cx="2997641" cy="2997641"/>
          </a:xfrm>
          <a:prstGeom prst="ellipse">
            <a:avLst/>
          </a:prstGeom>
          <a:solidFill>
            <a:srgbClr val="63BB5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lipse 39">
            <a:extLst>
              <a:ext uri="{FF2B5EF4-FFF2-40B4-BE49-F238E27FC236}">
                <a16:creationId xmlns:a16="http://schemas.microsoft.com/office/drawing/2014/main" id="{161697E3-AD64-781E-4F07-69B64A8C2B1C}"/>
              </a:ext>
            </a:extLst>
          </p:cNvPr>
          <p:cNvSpPr/>
          <p:nvPr userDrawn="1"/>
        </p:nvSpPr>
        <p:spPr>
          <a:xfrm>
            <a:off x="3040508" y="1359750"/>
            <a:ext cx="2997641" cy="2997641"/>
          </a:xfrm>
          <a:prstGeom prst="ellipse">
            <a:avLst/>
          </a:prstGeom>
          <a:solidFill>
            <a:srgbClr val="009656">
              <a:alpha val="303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40">
            <a:extLst>
              <a:ext uri="{FF2B5EF4-FFF2-40B4-BE49-F238E27FC236}">
                <a16:creationId xmlns:a16="http://schemas.microsoft.com/office/drawing/2014/main" id="{A73A8B13-7C10-05E4-EF5B-FD849FF70C62}"/>
              </a:ext>
            </a:extLst>
          </p:cNvPr>
          <p:cNvSpPr/>
          <p:nvPr userDrawn="1"/>
        </p:nvSpPr>
        <p:spPr>
          <a:xfrm>
            <a:off x="5770276" y="1359750"/>
            <a:ext cx="2997641" cy="2997641"/>
          </a:xfrm>
          <a:prstGeom prst="ellipse">
            <a:avLst/>
          </a:prstGeom>
          <a:solidFill>
            <a:srgbClr val="00A398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Google Shape;101;p12">
            <a:extLst>
              <a:ext uri="{FF2B5EF4-FFF2-40B4-BE49-F238E27FC236}">
                <a16:creationId xmlns:a16="http://schemas.microsoft.com/office/drawing/2014/main" id="{C9E379AD-631D-B5B5-F156-E997F2ED8DF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1472" y="296896"/>
            <a:ext cx="6395545" cy="6114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</a:pPr>
            <a:r>
              <a:rPr lang="en" sz="3200" b="1" dirty="0">
                <a:solidFill>
                  <a:srgbClr val="63BB51"/>
                </a:solidFill>
                <a:latin typeface="DIN Black" panose="02000504040000020003" pitchFamily="2" charset="0"/>
              </a:rPr>
              <a:t>Titles 01</a:t>
            </a:r>
            <a:endParaRPr sz="3200" dirty="0">
              <a:solidFill>
                <a:srgbClr val="63BB51"/>
              </a:solidFill>
              <a:latin typeface="DIN Alternate" panose="020B0500000000000000" pitchFamily="34" charset="77"/>
            </a:endParaRPr>
          </a:p>
        </p:txBody>
      </p:sp>
      <p:sp>
        <p:nvSpPr>
          <p:cNvPr id="8" name="Google Shape;101;p12">
            <a:extLst>
              <a:ext uri="{FF2B5EF4-FFF2-40B4-BE49-F238E27FC236}">
                <a16:creationId xmlns:a16="http://schemas.microsoft.com/office/drawing/2014/main" id="{B70875A0-514A-B900-EC8C-DC848234722F}"/>
              </a:ext>
            </a:extLst>
          </p:cNvPr>
          <p:cNvSpPr txBox="1">
            <a:spLocks/>
          </p:cNvSpPr>
          <p:nvPr userDrawn="1"/>
        </p:nvSpPr>
        <p:spPr>
          <a:xfrm>
            <a:off x="681407" y="1821701"/>
            <a:ext cx="1617182" cy="42722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sz="2000" b="1" dirty="0" err="1">
                <a:solidFill>
                  <a:srgbClr val="00A398"/>
                </a:solidFill>
                <a:latin typeface="DIN" panose="02000504040000020003" pitchFamily="2" charset="0"/>
              </a:rPr>
              <a:t>Titles</a:t>
            </a:r>
            <a:r>
              <a:rPr lang="es-ES" sz="2000" b="1" dirty="0">
                <a:solidFill>
                  <a:srgbClr val="00A398"/>
                </a:solidFill>
                <a:latin typeface="DIN" panose="02000504040000020003" pitchFamily="2" charset="0"/>
              </a:rPr>
              <a:t> 02</a:t>
            </a:r>
          </a:p>
        </p:txBody>
      </p:sp>
      <p:sp>
        <p:nvSpPr>
          <p:cNvPr id="9" name="CuadroTexto 24">
            <a:extLst>
              <a:ext uri="{FF2B5EF4-FFF2-40B4-BE49-F238E27FC236}">
                <a16:creationId xmlns:a16="http://schemas.microsoft.com/office/drawing/2014/main" id="{8065A027-FB5C-9D56-9946-5579B4ED276F}"/>
              </a:ext>
            </a:extLst>
          </p:cNvPr>
          <p:cNvSpPr txBox="1"/>
          <p:nvPr userDrawn="1"/>
        </p:nvSpPr>
        <p:spPr>
          <a:xfrm>
            <a:off x="681407" y="2279616"/>
            <a:ext cx="26391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Building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trust and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understanding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between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stakeholders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for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the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development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of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bioeconomy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strategies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(workshop series 1) </a:t>
            </a:r>
          </a:p>
        </p:txBody>
      </p:sp>
      <p:sp>
        <p:nvSpPr>
          <p:cNvPr id="10" name="Google Shape;101;p12">
            <a:extLst>
              <a:ext uri="{FF2B5EF4-FFF2-40B4-BE49-F238E27FC236}">
                <a16:creationId xmlns:a16="http://schemas.microsoft.com/office/drawing/2014/main" id="{9F117902-709C-1AC5-B4FD-39E9315CE5D6}"/>
              </a:ext>
            </a:extLst>
          </p:cNvPr>
          <p:cNvSpPr txBox="1">
            <a:spLocks/>
          </p:cNvSpPr>
          <p:nvPr userDrawn="1"/>
        </p:nvSpPr>
        <p:spPr>
          <a:xfrm>
            <a:off x="3412644" y="1821701"/>
            <a:ext cx="1617182" cy="42722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sz="2000" b="1" dirty="0" err="1">
                <a:solidFill>
                  <a:srgbClr val="00A398"/>
                </a:solidFill>
                <a:latin typeface="DIN" panose="02000504040000020003" pitchFamily="2" charset="0"/>
              </a:rPr>
              <a:t>Titles</a:t>
            </a:r>
            <a:r>
              <a:rPr lang="es-ES" sz="2000" b="1" dirty="0">
                <a:solidFill>
                  <a:srgbClr val="00A398"/>
                </a:solidFill>
                <a:latin typeface="DIN" panose="02000504040000020003" pitchFamily="2" charset="0"/>
              </a:rPr>
              <a:t> 02</a:t>
            </a:r>
          </a:p>
        </p:txBody>
      </p:sp>
      <p:sp>
        <p:nvSpPr>
          <p:cNvPr id="11" name="Google Shape;101;p12">
            <a:extLst>
              <a:ext uri="{FF2B5EF4-FFF2-40B4-BE49-F238E27FC236}">
                <a16:creationId xmlns:a16="http://schemas.microsoft.com/office/drawing/2014/main" id="{A130058B-C88A-D720-C786-E711B658577B}"/>
              </a:ext>
            </a:extLst>
          </p:cNvPr>
          <p:cNvSpPr txBox="1">
            <a:spLocks/>
          </p:cNvSpPr>
          <p:nvPr userDrawn="1"/>
        </p:nvSpPr>
        <p:spPr>
          <a:xfrm>
            <a:off x="6187732" y="1821701"/>
            <a:ext cx="1617182" cy="42722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sz="2000" b="1" dirty="0" err="1">
                <a:solidFill>
                  <a:srgbClr val="00A398"/>
                </a:solidFill>
                <a:latin typeface="DIN" panose="02000504040000020003" pitchFamily="2" charset="0"/>
              </a:rPr>
              <a:t>Titles</a:t>
            </a:r>
            <a:r>
              <a:rPr lang="es-ES" sz="2000" b="1" dirty="0">
                <a:solidFill>
                  <a:srgbClr val="00A398"/>
                </a:solidFill>
                <a:latin typeface="DIN" panose="02000504040000020003" pitchFamily="2" charset="0"/>
              </a:rPr>
              <a:t> 02</a:t>
            </a:r>
          </a:p>
        </p:txBody>
      </p:sp>
      <p:sp>
        <p:nvSpPr>
          <p:cNvPr id="12" name="CuadroTexto 41">
            <a:extLst>
              <a:ext uri="{FF2B5EF4-FFF2-40B4-BE49-F238E27FC236}">
                <a16:creationId xmlns:a16="http://schemas.microsoft.com/office/drawing/2014/main" id="{9D3F7E74-A1C0-F71E-764B-B157DA9687A7}"/>
              </a:ext>
            </a:extLst>
          </p:cNvPr>
          <p:cNvSpPr txBox="1"/>
          <p:nvPr userDrawn="1"/>
        </p:nvSpPr>
        <p:spPr>
          <a:xfrm>
            <a:off x="3411175" y="2279616"/>
            <a:ext cx="26391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Building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trust and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understanding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between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stakeholders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for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the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development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of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bioeconomy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strategies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(workshop series 1) </a:t>
            </a:r>
          </a:p>
        </p:txBody>
      </p:sp>
      <p:sp>
        <p:nvSpPr>
          <p:cNvPr id="13" name="CuadroTexto 42">
            <a:extLst>
              <a:ext uri="{FF2B5EF4-FFF2-40B4-BE49-F238E27FC236}">
                <a16:creationId xmlns:a16="http://schemas.microsoft.com/office/drawing/2014/main" id="{ECA9059D-ACFD-7828-C432-939A96BAE978}"/>
              </a:ext>
            </a:extLst>
          </p:cNvPr>
          <p:cNvSpPr txBox="1"/>
          <p:nvPr userDrawn="1"/>
        </p:nvSpPr>
        <p:spPr>
          <a:xfrm>
            <a:off x="6194136" y="2279616"/>
            <a:ext cx="26391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Building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trust and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understanding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between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stakeholders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for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the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development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of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bioeconomy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strategies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(workshop series 1) </a:t>
            </a:r>
          </a:p>
        </p:txBody>
      </p:sp>
      <p:sp>
        <p:nvSpPr>
          <p:cNvPr id="14" name="Google Shape;101;p12">
            <a:extLst>
              <a:ext uri="{FF2B5EF4-FFF2-40B4-BE49-F238E27FC236}">
                <a16:creationId xmlns:a16="http://schemas.microsoft.com/office/drawing/2014/main" id="{71E3FA48-9773-5088-EAE9-2BA0A3E7F7EE}"/>
              </a:ext>
            </a:extLst>
          </p:cNvPr>
          <p:cNvSpPr txBox="1">
            <a:spLocks/>
          </p:cNvSpPr>
          <p:nvPr userDrawn="1"/>
        </p:nvSpPr>
        <p:spPr>
          <a:xfrm>
            <a:off x="8553450" y="4711851"/>
            <a:ext cx="490538" cy="37926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fld id="{F341F745-A962-2448-A310-4B8637482EFF}" type="slidenum">
              <a:rPr lang="es-ES" sz="1600" smtClean="0">
                <a:solidFill>
                  <a:srgbClr val="2E4D55"/>
                </a:solidFill>
                <a:latin typeface="DIN Alternate" panose="020B0500000000000000" pitchFamily="34" charset="77"/>
              </a:rPr>
              <a:t>‹#›</a:t>
            </a:fld>
            <a:endParaRPr lang="es-ES" sz="1600" dirty="0">
              <a:solidFill>
                <a:srgbClr val="2E4D55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039297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heurón 33">
            <a:extLst>
              <a:ext uri="{FF2B5EF4-FFF2-40B4-BE49-F238E27FC236}">
                <a16:creationId xmlns:a16="http://schemas.microsoft.com/office/drawing/2014/main" id="{AEF7EFDD-732E-DCDF-D7A9-1BA03D1EF7ED}"/>
              </a:ext>
            </a:extLst>
          </p:cNvPr>
          <p:cNvSpPr/>
          <p:nvPr userDrawn="1"/>
        </p:nvSpPr>
        <p:spPr>
          <a:xfrm>
            <a:off x="533812" y="1772754"/>
            <a:ext cx="1170297" cy="2024069"/>
          </a:xfrm>
          <a:prstGeom prst="chevron">
            <a:avLst/>
          </a:prstGeom>
          <a:solidFill>
            <a:srgbClr val="63BB51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Google Shape;101;p12">
            <a:extLst>
              <a:ext uri="{FF2B5EF4-FFF2-40B4-BE49-F238E27FC236}">
                <a16:creationId xmlns:a16="http://schemas.microsoft.com/office/drawing/2014/main" id="{04FED15C-DAEB-88F4-2ED9-F6C7A10142F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1472" y="296896"/>
            <a:ext cx="6395545" cy="6114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</a:pPr>
            <a:r>
              <a:rPr lang="en" sz="3200" b="1" dirty="0">
                <a:solidFill>
                  <a:srgbClr val="63BB51"/>
                </a:solidFill>
                <a:latin typeface="DIN Black" panose="02000504040000020003" pitchFamily="2" charset="0"/>
              </a:rPr>
              <a:t>Titles 01</a:t>
            </a:r>
            <a:endParaRPr sz="3200" dirty="0">
              <a:solidFill>
                <a:srgbClr val="63BB51"/>
              </a:solidFill>
              <a:latin typeface="DIN Alternate" panose="020B0500000000000000" pitchFamily="34" charset="77"/>
            </a:endParaRPr>
          </a:p>
        </p:txBody>
      </p:sp>
      <p:graphicFrame>
        <p:nvGraphicFramePr>
          <p:cNvPr id="12" name="Tabla 12">
            <a:extLst>
              <a:ext uri="{FF2B5EF4-FFF2-40B4-BE49-F238E27FC236}">
                <a16:creationId xmlns:a16="http://schemas.microsoft.com/office/drawing/2014/main" id="{1A1C602E-91E9-39A5-4E01-A9DEABBA26B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52269369"/>
              </p:ext>
            </p:extLst>
          </p:nvPr>
        </p:nvGraphicFramePr>
        <p:xfrm>
          <a:off x="2125485" y="1918763"/>
          <a:ext cx="2788051" cy="153719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788051">
                  <a:extLst>
                    <a:ext uri="{9D8B030D-6E8A-4147-A177-3AD203B41FA5}">
                      <a16:colId xmlns:a16="http://schemas.microsoft.com/office/drawing/2014/main" val="912283273"/>
                    </a:ext>
                  </a:extLst>
                </a:gridCol>
              </a:tblGrid>
              <a:tr h="290150">
                <a:tc>
                  <a:txBody>
                    <a:bodyPr/>
                    <a:lstStyle/>
                    <a:p>
                      <a:r>
                        <a:rPr lang="es-ES" sz="1600" b="1" i="0" dirty="0">
                          <a:solidFill>
                            <a:srgbClr val="63BB51"/>
                          </a:solidFill>
                          <a:latin typeface="DIN" panose="02000504040000020003" pitchFamily="2" charset="0"/>
                        </a:rPr>
                        <a:t>Text</a:t>
                      </a:r>
                    </a:p>
                  </a:txBody>
                  <a:tcPr marL="137160" marR="13716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9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4908306"/>
                  </a:ext>
                </a:extLst>
              </a:tr>
              <a:tr h="4084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137160" marR="137160" marT="101160" marB="101160" anchor="ctr">
                    <a:lnT w="12700" cap="flat" cmpd="sng" algn="ctr">
                      <a:solidFill>
                        <a:srgbClr val="009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6702661"/>
                  </a:ext>
                </a:extLst>
              </a:tr>
              <a:tr h="4084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137160" marR="137160" marT="101160" marB="101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0372900"/>
                  </a:ext>
                </a:extLst>
              </a:tr>
              <a:tr h="4084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137160" marR="137160" marT="101160" marB="101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42491399"/>
                  </a:ext>
                </a:extLst>
              </a:tr>
            </a:tbl>
          </a:graphicData>
        </a:graphic>
      </p:graphicFrame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C1A7178B-64BD-518A-A9F7-6598E731D98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477610799"/>
              </p:ext>
            </p:extLst>
          </p:nvPr>
        </p:nvGraphicFramePr>
        <p:xfrm>
          <a:off x="5276008" y="1918763"/>
          <a:ext cx="2788051" cy="153719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788051">
                  <a:extLst>
                    <a:ext uri="{9D8B030D-6E8A-4147-A177-3AD203B41FA5}">
                      <a16:colId xmlns:a16="http://schemas.microsoft.com/office/drawing/2014/main" val="912283273"/>
                    </a:ext>
                  </a:extLst>
                </a:gridCol>
              </a:tblGrid>
              <a:tr h="290150">
                <a:tc>
                  <a:txBody>
                    <a:bodyPr/>
                    <a:lstStyle/>
                    <a:p>
                      <a:r>
                        <a:rPr lang="es-ES" sz="1600" b="1" i="0" dirty="0">
                          <a:solidFill>
                            <a:srgbClr val="63BB51"/>
                          </a:solidFill>
                          <a:latin typeface="DIN" panose="02000504040000020003" pitchFamily="2" charset="0"/>
                        </a:rPr>
                        <a:t>Text</a:t>
                      </a:r>
                    </a:p>
                  </a:txBody>
                  <a:tcPr marL="137160" marR="13716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9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4908306"/>
                  </a:ext>
                </a:extLst>
              </a:tr>
              <a:tr h="4084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137160" marR="137160" marT="101160" marB="101160" anchor="ctr">
                    <a:lnT w="12700" cap="flat" cmpd="sng" algn="ctr">
                      <a:solidFill>
                        <a:srgbClr val="009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6702661"/>
                  </a:ext>
                </a:extLst>
              </a:tr>
              <a:tr h="4084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137160" marR="137160" marT="101160" marB="101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0372900"/>
                  </a:ext>
                </a:extLst>
              </a:tr>
              <a:tr h="4084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137160" marR="137160" marT="101160" marB="101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42491399"/>
                  </a:ext>
                </a:extLst>
              </a:tr>
            </a:tbl>
          </a:graphicData>
        </a:graphic>
      </p:graphicFrame>
      <p:sp>
        <p:nvSpPr>
          <p:cNvPr id="14" name="Google Shape;101;p12">
            <a:extLst>
              <a:ext uri="{FF2B5EF4-FFF2-40B4-BE49-F238E27FC236}">
                <a16:creationId xmlns:a16="http://schemas.microsoft.com/office/drawing/2014/main" id="{BB1F2B9D-2BA1-6F6E-1FE8-2BD10C4DD771}"/>
              </a:ext>
            </a:extLst>
          </p:cNvPr>
          <p:cNvSpPr txBox="1">
            <a:spLocks/>
          </p:cNvSpPr>
          <p:nvPr userDrawn="1"/>
        </p:nvSpPr>
        <p:spPr>
          <a:xfrm>
            <a:off x="8553450" y="4711851"/>
            <a:ext cx="490538" cy="37926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fld id="{F341F745-A962-2448-A310-4B8637482EFF}" type="slidenum">
              <a:rPr lang="es-ES" sz="1600" smtClean="0">
                <a:solidFill>
                  <a:srgbClr val="2E4D55"/>
                </a:solidFill>
                <a:latin typeface="DIN Alternate" panose="020B0500000000000000" pitchFamily="34" charset="77"/>
              </a:rPr>
              <a:t>‹#›</a:t>
            </a:fld>
            <a:endParaRPr lang="es-ES" sz="1600" dirty="0">
              <a:solidFill>
                <a:srgbClr val="2E4D55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497658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1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799" indent="0" algn="ctr">
              <a:buNone/>
              <a:defRPr sz="1350"/>
            </a:lvl3pPr>
            <a:lvl4pPr marL="1028699" indent="0" algn="ctr">
              <a:buNone/>
              <a:defRPr sz="1200"/>
            </a:lvl4pPr>
            <a:lvl5pPr marL="1371599" indent="0" algn="ctr">
              <a:buNone/>
              <a:defRPr sz="1200"/>
            </a:lvl5pPr>
            <a:lvl6pPr marL="1714498" indent="0" algn="ctr">
              <a:buNone/>
              <a:defRPr sz="1200"/>
            </a:lvl6pPr>
            <a:lvl7pPr marL="2057398" indent="0" algn="ctr">
              <a:buNone/>
              <a:defRPr sz="1200"/>
            </a:lvl7pPr>
            <a:lvl8pPr marL="2400298" indent="0" algn="ctr">
              <a:buNone/>
              <a:defRPr sz="1200"/>
            </a:lvl8pPr>
            <a:lvl9pPr marL="2743197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647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287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9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9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9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5703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4090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799" indent="0">
              <a:buNone/>
              <a:defRPr sz="1350" b="1"/>
            </a:lvl3pPr>
            <a:lvl4pPr marL="1028699" indent="0">
              <a:buNone/>
              <a:defRPr sz="1200" b="1"/>
            </a:lvl4pPr>
            <a:lvl5pPr marL="1371599" indent="0">
              <a:buNone/>
              <a:defRPr sz="1200" b="1"/>
            </a:lvl5pPr>
            <a:lvl6pPr marL="1714498" indent="0">
              <a:buNone/>
              <a:defRPr sz="1200" b="1"/>
            </a:lvl6pPr>
            <a:lvl7pPr marL="2057398" indent="0">
              <a:buNone/>
              <a:defRPr sz="1200" b="1"/>
            </a:lvl7pPr>
            <a:lvl8pPr marL="2400298" indent="0">
              <a:buNone/>
              <a:defRPr sz="1200" b="1"/>
            </a:lvl8pPr>
            <a:lvl9pPr marL="2743197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799" indent="0">
              <a:buNone/>
              <a:defRPr sz="1350" b="1"/>
            </a:lvl3pPr>
            <a:lvl4pPr marL="1028699" indent="0">
              <a:buNone/>
              <a:defRPr sz="1200" b="1"/>
            </a:lvl4pPr>
            <a:lvl5pPr marL="1371599" indent="0">
              <a:buNone/>
              <a:defRPr sz="1200" b="1"/>
            </a:lvl5pPr>
            <a:lvl6pPr marL="1714498" indent="0">
              <a:buNone/>
              <a:defRPr sz="1200" b="1"/>
            </a:lvl6pPr>
            <a:lvl7pPr marL="2057398" indent="0">
              <a:buNone/>
              <a:defRPr sz="1200" b="1"/>
            </a:lvl7pPr>
            <a:lvl8pPr marL="2400298" indent="0">
              <a:buNone/>
              <a:defRPr sz="1200" b="1"/>
            </a:lvl8pPr>
            <a:lvl9pPr marL="2743197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1505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7595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3256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799" indent="0">
              <a:buNone/>
              <a:defRPr sz="900"/>
            </a:lvl3pPr>
            <a:lvl4pPr marL="1028699" indent="0">
              <a:buNone/>
              <a:defRPr sz="750"/>
            </a:lvl4pPr>
            <a:lvl5pPr marL="1371599" indent="0">
              <a:buNone/>
              <a:defRPr sz="750"/>
            </a:lvl5pPr>
            <a:lvl6pPr marL="1714498" indent="0">
              <a:buNone/>
              <a:defRPr sz="750"/>
            </a:lvl6pPr>
            <a:lvl7pPr marL="2057398" indent="0">
              <a:buNone/>
              <a:defRPr sz="750"/>
            </a:lvl7pPr>
            <a:lvl8pPr marL="2400298" indent="0">
              <a:buNone/>
              <a:defRPr sz="750"/>
            </a:lvl8pPr>
            <a:lvl9pPr marL="2743197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0478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799" indent="0">
              <a:buNone/>
              <a:defRPr sz="1800"/>
            </a:lvl3pPr>
            <a:lvl4pPr marL="1028699" indent="0">
              <a:buNone/>
              <a:defRPr sz="1500"/>
            </a:lvl4pPr>
            <a:lvl5pPr marL="1371599" indent="0">
              <a:buNone/>
              <a:defRPr sz="1500"/>
            </a:lvl5pPr>
            <a:lvl6pPr marL="1714498" indent="0">
              <a:buNone/>
              <a:defRPr sz="1500"/>
            </a:lvl6pPr>
            <a:lvl7pPr marL="2057398" indent="0">
              <a:buNone/>
              <a:defRPr sz="1500"/>
            </a:lvl7pPr>
            <a:lvl8pPr marL="2400298" indent="0">
              <a:buNone/>
              <a:defRPr sz="1500"/>
            </a:lvl8pPr>
            <a:lvl9pPr marL="2743197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799" indent="0">
              <a:buNone/>
              <a:defRPr sz="900"/>
            </a:lvl3pPr>
            <a:lvl4pPr marL="1028699" indent="0">
              <a:buNone/>
              <a:defRPr sz="750"/>
            </a:lvl4pPr>
            <a:lvl5pPr marL="1371599" indent="0">
              <a:buNone/>
              <a:defRPr sz="750"/>
            </a:lvl5pPr>
            <a:lvl6pPr marL="1714498" indent="0">
              <a:buNone/>
              <a:defRPr sz="750"/>
            </a:lvl6pPr>
            <a:lvl7pPr marL="2057398" indent="0">
              <a:buNone/>
              <a:defRPr sz="750"/>
            </a:lvl7pPr>
            <a:lvl8pPr marL="2400298" indent="0">
              <a:buNone/>
              <a:defRPr sz="750"/>
            </a:lvl8pPr>
            <a:lvl9pPr marL="2743197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4445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0505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691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47848" y="4767263"/>
            <a:ext cx="432652" cy="256912"/>
          </a:xfrm>
          <a:prstGeom prst="rect">
            <a:avLst/>
          </a:prstGeom>
        </p:spPr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6188622F-44ED-5AE9-321A-96FC309EC2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3232" y="1286318"/>
            <a:ext cx="4594225" cy="1791419"/>
          </a:xfrm>
          <a:prstGeom prst="rect">
            <a:avLst/>
          </a:prstGeom>
        </p:spPr>
        <p:txBody>
          <a:bodyPr/>
          <a:lstStyle>
            <a:lvl1pPr>
              <a:defRPr sz="1200" kern="120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</a:defRPr>
            </a:lvl1pPr>
          </a:lstStyle>
          <a:p>
            <a:pPr lvl="0"/>
            <a:r>
              <a:t>Кликнете, за да редактирате текст </a:t>
            </a:r>
          </a:p>
          <a:p>
            <a:pPr lvl="0"/>
            <a:r>
              <a:t>Второ ниво</a:t>
            </a:r>
          </a:p>
          <a:p>
            <a:pPr lvl="2"/>
            <a:r>
              <a:t>Трето ниво</a:t>
            </a:r>
          </a:p>
          <a:p>
            <a:pPr lvl="3"/>
            <a:r>
              <a:t>Четвърто ниво</a:t>
            </a:r>
          </a:p>
          <a:p>
            <a:pPr lvl="4"/>
            <a:r>
              <a:t>Пето ниво</a:t>
            </a:r>
          </a:p>
        </p:txBody>
      </p:sp>
      <p:sp>
        <p:nvSpPr>
          <p:cNvPr id="4" name="Title Placeholder 5">
            <a:extLst>
              <a:ext uri="{FF2B5EF4-FFF2-40B4-BE49-F238E27FC236}">
                <a16:creationId xmlns:a16="http://schemas.microsoft.com/office/drawing/2014/main" id="{CAA2ADF4-4C47-016B-AF1B-516CEE459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957" y="156147"/>
            <a:ext cx="7886700" cy="993775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Кликнете, за да редактирате заглавието</a:t>
            </a:r>
          </a:p>
        </p:txBody>
      </p:sp>
    </p:spTree>
    <p:extLst>
      <p:ext uri="{BB962C8B-B14F-4D97-AF65-F5344CB8AC3E}">
        <p14:creationId xmlns:p14="http://schemas.microsoft.com/office/powerpoint/2010/main" val="2965780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emf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DB230F5-9743-AF56-C0E0-91F2EF61E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7847" y="4767263"/>
            <a:ext cx="432652" cy="256912"/>
          </a:xfrm>
          <a:prstGeom prst="rect">
            <a:avLst/>
          </a:prstGeo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16" name="Rectángulo 6">
            <a:extLst>
              <a:ext uri="{FF2B5EF4-FFF2-40B4-BE49-F238E27FC236}">
                <a16:creationId xmlns:a16="http://schemas.microsoft.com/office/drawing/2014/main" id="{151EA6D8-4CD7-2C1A-211B-547AA515AA65}"/>
              </a:ext>
            </a:extLst>
          </p:cNvPr>
          <p:cNvSpPr/>
          <p:nvPr userDrawn="1"/>
        </p:nvSpPr>
        <p:spPr>
          <a:xfrm>
            <a:off x="533812" y="4807242"/>
            <a:ext cx="8014035" cy="216933"/>
          </a:xfrm>
          <a:prstGeom prst="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dondear rectángulo de esquina diagonal 7">
            <a:extLst>
              <a:ext uri="{FF2B5EF4-FFF2-40B4-BE49-F238E27FC236}">
                <a16:creationId xmlns:a16="http://schemas.microsoft.com/office/drawing/2014/main" id="{1F3BED0F-2B50-4724-5F89-A572DBAC96EA}"/>
              </a:ext>
            </a:extLst>
          </p:cNvPr>
          <p:cNvSpPr/>
          <p:nvPr userDrawn="1"/>
        </p:nvSpPr>
        <p:spPr>
          <a:xfrm>
            <a:off x="163502" y="169559"/>
            <a:ext cx="8792773" cy="781176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8" name="Imagen 8">
            <a:extLst>
              <a:ext uri="{FF2B5EF4-FFF2-40B4-BE49-F238E27FC236}">
                <a16:creationId xmlns:a16="http://schemas.microsoft.com/office/drawing/2014/main" id="{49D7A5EB-9EB1-459A-64EF-1201828CAF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98916" y="284614"/>
            <a:ext cx="571357" cy="529887"/>
          </a:xfrm>
          <a:prstGeom prst="rect">
            <a:avLst/>
          </a:prstGeom>
        </p:spPr>
      </p:pic>
      <p:pic>
        <p:nvPicPr>
          <p:cNvPr id="19" name="Imagen 9">
            <a:extLst>
              <a:ext uri="{FF2B5EF4-FFF2-40B4-BE49-F238E27FC236}">
                <a16:creationId xmlns:a16="http://schemas.microsoft.com/office/drawing/2014/main" id="{691FB231-AB26-B302-5250-467FF8DC735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57425" y="467260"/>
            <a:ext cx="1169689" cy="185774"/>
          </a:xfrm>
          <a:prstGeom prst="rect">
            <a:avLst/>
          </a:prstGeom>
        </p:spPr>
      </p:pic>
      <p:pic>
        <p:nvPicPr>
          <p:cNvPr id="20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DA5FB02D-0100-C9B1-981F-BC43242329A6}"/>
              </a:ext>
            </a:extLst>
          </p:cNvPr>
          <p:cNvPicPr/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3501" y="4807242"/>
            <a:ext cx="325136" cy="216933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7" name="Cheurón 33">
            <a:extLst>
              <a:ext uri="{FF2B5EF4-FFF2-40B4-BE49-F238E27FC236}">
                <a16:creationId xmlns:a16="http://schemas.microsoft.com/office/drawing/2014/main" id="{4685CF93-98F5-72AF-C984-6191EDEE1361}"/>
              </a:ext>
            </a:extLst>
          </p:cNvPr>
          <p:cNvSpPr/>
          <p:nvPr userDrawn="1"/>
        </p:nvSpPr>
        <p:spPr>
          <a:xfrm>
            <a:off x="533812" y="1772754"/>
            <a:ext cx="1312915" cy="2270732"/>
          </a:xfrm>
          <a:prstGeom prst="chevron">
            <a:avLst/>
          </a:prstGeom>
          <a:solidFill>
            <a:srgbClr val="00A398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Google Shape;101;p12">
            <a:extLst>
              <a:ext uri="{FF2B5EF4-FFF2-40B4-BE49-F238E27FC236}">
                <a16:creationId xmlns:a16="http://schemas.microsoft.com/office/drawing/2014/main" id="{7AE994E0-A71A-85A4-E17D-6A4AE8384EAB}"/>
              </a:ext>
            </a:extLst>
          </p:cNvPr>
          <p:cNvSpPr txBox="1">
            <a:spLocks/>
          </p:cNvSpPr>
          <p:nvPr userDrawn="1"/>
        </p:nvSpPr>
        <p:spPr>
          <a:xfrm>
            <a:off x="301472" y="296896"/>
            <a:ext cx="6395545" cy="6114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GB" sz="3200" b="1">
                <a:solidFill>
                  <a:srgbClr val="63BB51"/>
                </a:solidFill>
                <a:latin typeface="DIN Black" panose="02000504040000020003" pitchFamily="2" charset="0"/>
              </a:rPr>
              <a:t>Titles 01</a:t>
            </a:r>
            <a:endParaRPr lang="en-GB" sz="3200" dirty="0">
              <a:solidFill>
                <a:srgbClr val="63BB51"/>
              </a:solidFill>
              <a:latin typeface="DIN Alternate" panose="020B0500000000000000" pitchFamily="34" charset="77"/>
            </a:endParaRPr>
          </a:p>
        </p:txBody>
      </p:sp>
      <p:sp>
        <p:nvSpPr>
          <p:cNvPr id="9" name="Google Shape;101;p12">
            <a:extLst>
              <a:ext uri="{FF2B5EF4-FFF2-40B4-BE49-F238E27FC236}">
                <a16:creationId xmlns:a16="http://schemas.microsoft.com/office/drawing/2014/main" id="{10A49BFA-8496-D245-7932-4911559526F6}"/>
              </a:ext>
            </a:extLst>
          </p:cNvPr>
          <p:cNvSpPr txBox="1">
            <a:spLocks/>
          </p:cNvSpPr>
          <p:nvPr userDrawn="1"/>
        </p:nvSpPr>
        <p:spPr>
          <a:xfrm>
            <a:off x="1981515" y="1097131"/>
            <a:ext cx="1617182" cy="42722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sz="2000" b="1" dirty="0" err="1">
                <a:solidFill>
                  <a:srgbClr val="009656"/>
                </a:solidFill>
                <a:latin typeface="DIN" panose="02000504040000020003" pitchFamily="2" charset="0"/>
              </a:rPr>
              <a:t>Titles</a:t>
            </a:r>
            <a:r>
              <a:rPr lang="es-ES" sz="2000" b="1" dirty="0">
                <a:solidFill>
                  <a:srgbClr val="009656"/>
                </a:solidFill>
                <a:latin typeface="DIN" panose="02000504040000020003" pitchFamily="2" charset="0"/>
              </a:rPr>
              <a:t> 02</a:t>
            </a:r>
          </a:p>
        </p:txBody>
      </p:sp>
      <p:sp>
        <p:nvSpPr>
          <p:cNvPr id="10" name="CuadroTexto 24">
            <a:extLst>
              <a:ext uri="{FF2B5EF4-FFF2-40B4-BE49-F238E27FC236}">
                <a16:creationId xmlns:a16="http://schemas.microsoft.com/office/drawing/2014/main" id="{B747FE3E-4E1D-D087-FF62-F8F1ACCD4289}"/>
              </a:ext>
            </a:extLst>
          </p:cNvPr>
          <p:cNvSpPr txBox="1"/>
          <p:nvPr userDrawn="1"/>
        </p:nvSpPr>
        <p:spPr>
          <a:xfrm>
            <a:off x="1981514" y="1555549"/>
            <a:ext cx="31685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Text 01</a:t>
            </a:r>
          </a:p>
          <a:p>
            <a:pPr lvl="0"/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Lorem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ipsum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dolor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sit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amet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,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consectetur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adipiscing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elit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, sed do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eiusmod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tempor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incididunt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ut labore et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dolore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magna </a:t>
            </a:r>
          </a:p>
        </p:txBody>
      </p:sp>
      <p:sp>
        <p:nvSpPr>
          <p:cNvPr id="11" name="CuadroTexto 19">
            <a:extLst>
              <a:ext uri="{FF2B5EF4-FFF2-40B4-BE49-F238E27FC236}">
                <a16:creationId xmlns:a16="http://schemas.microsoft.com/office/drawing/2014/main" id="{75069DAF-5E08-83D5-00B3-99E48731E640}"/>
              </a:ext>
            </a:extLst>
          </p:cNvPr>
          <p:cNvSpPr txBox="1"/>
          <p:nvPr userDrawn="1"/>
        </p:nvSpPr>
        <p:spPr>
          <a:xfrm>
            <a:off x="1981515" y="2946671"/>
            <a:ext cx="29558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Text 02</a:t>
            </a:r>
          </a:p>
          <a:p>
            <a:pPr lvl="0"/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Lorem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ipsum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dolor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sit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amet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,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consectetur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adipiscing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elit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, sed do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eiusmod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tempor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incididunt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ut labore et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dolore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magna </a:t>
            </a:r>
          </a:p>
        </p:txBody>
      </p:sp>
      <p:sp>
        <p:nvSpPr>
          <p:cNvPr id="12" name="CuadroTexto 20">
            <a:extLst>
              <a:ext uri="{FF2B5EF4-FFF2-40B4-BE49-F238E27FC236}">
                <a16:creationId xmlns:a16="http://schemas.microsoft.com/office/drawing/2014/main" id="{818B44F9-5901-E83D-C0B6-8CEC0A32EBDA}"/>
              </a:ext>
            </a:extLst>
          </p:cNvPr>
          <p:cNvSpPr txBox="1"/>
          <p:nvPr userDrawn="1"/>
        </p:nvSpPr>
        <p:spPr>
          <a:xfrm>
            <a:off x="1981515" y="3910456"/>
            <a:ext cx="29558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Text 02 </a:t>
            </a:r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bold</a:t>
            </a:r>
            <a:endParaRPr lang="es-ES" sz="1200" b="1" dirty="0">
              <a:solidFill>
                <a:srgbClr val="004C5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  <a:p>
            <a:pPr lvl="0"/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Lorem</a:t>
            </a: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ipsum</a:t>
            </a: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</a:p>
          <a:p>
            <a:pPr lvl="0"/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incididunt</a:t>
            </a: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ut labore et </a:t>
            </a:r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dolore</a:t>
            </a: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magna </a:t>
            </a:r>
          </a:p>
        </p:txBody>
      </p:sp>
      <p:sp>
        <p:nvSpPr>
          <p:cNvPr id="13" name="CuadroTexto 15">
            <a:extLst>
              <a:ext uri="{FF2B5EF4-FFF2-40B4-BE49-F238E27FC236}">
                <a16:creationId xmlns:a16="http://schemas.microsoft.com/office/drawing/2014/main" id="{2D4583FC-D9B3-1F24-E173-E0E34C30F91E}"/>
              </a:ext>
            </a:extLst>
          </p:cNvPr>
          <p:cNvSpPr txBox="1"/>
          <p:nvPr userDrawn="1"/>
        </p:nvSpPr>
        <p:spPr>
          <a:xfrm>
            <a:off x="5341187" y="1555549"/>
            <a:ext cx="4733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009656"/>
              </a:buClr>
              <a:buSzPct val="14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E4D55"/>
                </a:solidFill>
                <a:latin typeface="DIN" panose="02000504040000020003" pitchFamily="2" charset="0"/>
              </a:rPr>
              <a:t>Text </a:t>
            </a:r>
            <a:endParaRPr lang="en-US" sz="1600" u="none" strike="noStrike" baseline="0" dirty="0">
              <a:solidFill>
                <a:srgbClr val="2E4D55"/>
              </a:solidFill>
              <a:latin typeface="DIN" panose="02000504040000020003" pitchFamily="2" charset="0"/>
            </a:endParaRPr>
          </a:p>
          <a:p>
            <a:pPr marL="285750" indent="-285750" algn="just">
              <a:buClr>
                <a:srgbClr val="009656"/>
              </a:buClr>
              <a:buSzPct val="14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E4D55"/>
                </a:solidFill>
                <a:latin typeface="DIN" panose="02000504040000020003" pitchFamily="2" charset="0"/>
              </a:rPr>
              <a:t>Text </a:t>
            </a:r>
            <a:endParaRPr lang="en-US" sz="1600" u="none" strike="noStrike" baseline="0" dirty="0">
              <a:solidFill>
                <a:srgbClr val="2E4D55"/>
              </a:solidFill>
              <a:latin typeface="DIN" panose="02000504040000020003" pitchFamily="2" charset="0"/>
            </a:endParaRPr>
          </a:p>
        </p:txBody>
      </p:sp>
      <p:sp>
        <p:nvSpPr>
          <p:cNvPr id="14" name="Google Shape;101;p12">
            <a:extLst>
              <a:ext uri="{FF2B5EF4-FFF2-40B4-BE49-F238E27FC236}">
                <a16:creationId xmlns:a16="http://schemas.microsoft.com/office/drawing/2014/main" id="{630AD529-53D4-137B-350D-2C66AF7A1D57}"/>
              </a:ext>
            </a:extLst>
          </p:cNvPr>
          <p:cNvSpPr txBox="1">
            <a:spLocks/>
          </p:cNvSpPr>
          <p:nvPr userDrawn="1"/>
        </p:nvSpPr>
        <p:spPr>
          <a:xfrm>
            <a:off x="8553450" y="4711851"/>
            <a:ext cx="490538" cy="37926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fld id="{F341F745-A962-2448-A310-4B8637482EFF}" type="slidenum">
              <a:rPr lang="es-ES" sz="1600" smtClean="0">
                <a:solidFill>
                  <a:srgbClr val="2E4D55"/>
                </a:solidFill>
                <a:latin typeface="DIN Alternate" panose="020B0500000000000000" pitchFamily="34" charset="77"/>
              </a:rPr>
              <a:t>‹#›</a:t>
            </a:fld>
            <a:endParaRPr lang="es-ES" sz="1600" dirty="0">
              <a:solidFill>
                <a:srgbClr val="2E4D55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67063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DB230F5-9743-AF56-C0E0-91F2EF61E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7847" y="4767263"/>
            <a:ext cx="432652" cy="256912"/>
          </a:xfrm>
          <a:prstGeom prst="rect">
            <a:avLst/>
          </a:prstGeo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16" name="Rectángulo 6">
            <a:extLst>
              <a:ext uri="{FF2B5EF4-FFF2-40B4-BE49-F238E27FC236}">
                <a16:creationId xmlns:a16="http://schemas.microsoft.com/office/drawing/2014/main" id="{151EA6D8-4CD7-2C1A-211B-547AA515AA65}"/>
              </a:ext>
            </a:extLst>
          </p:cNvPr>
          <p:cNvSpPr/>
          <p:nvPr userDrawn="1"/>
        </p:nvSpPr>
        <p:spPr>
          <a:xfrm>
            <a:off x="533812" y="4807242"/>
            <a:ext cx="8014035" cy="216933"/>
          </a:xfrm>
          <a:prstGeom prst="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dondear rectángulo de esquina diagonal 7">
            <a:extLst>
              <a:ext uri="{FF2B5EF4-FFF2-40B4-BE49-F238E27FC236}">
                <a16:creationId xmlns:a16="http://schemas.microsoft.com/office/drawing/2014/main" id="{1F3BED0F-2B50-4724-5F89-A572DBAC96EA}"/>
              </a:ext>
            </a:extLst>
          </p:cNvPr>
          <p:cNvSpPr/>
          <p:nvPr userDrawn="1"/>
        </p:nvSpPr>
        <p:spPr>
          <a:xfrm>
            <a:off x="163502" y="169559"/>
            <a:ext cx="8792773" cy="781176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8" name="Imagen 8">
            <a:extLst>
              <a:ext uri="{FF2B5EF4-FFF2-40B4-BE49-F238E27FC236}">
                <a16:creationId xmlns:a16="http://schemas.microsoft.com/office/drawing/2014/main" id="{49D7A5EB-9EB1-459A-64EF-1201828CAF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98916" y="284614"/>
            <a:ext cx="571357" cy="529887"/>
          </a:xfrm>
          <a:prstGeom prst="rect">
            <a:avLst/>
          </a:prstGeom>
        </p:spPr>
      </p:pic>
      <p:pic>
        <p:nvPicPr>
          <p:cNvPr id="19" name="Imagen 9">
            <a:extLst>
              <a:ext uri="{FF2B5EF4-FFF2-40B4-BE49-F238E27FC236}">
                <a16:creationId xmlns:a16="http://schemas.microsoft.com/office/drawing/2014/main" id="{691FB231-AB26-B302-5250-467FF8DC735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57425" y="467260"/>
            <a:ext cx="1169689" cy="185774"/>
          </a:xfrm>
          <a:prstGeom prst="rect">
            <a:avLst/>
          </a:prstGeom>
        </p:spPr>
      </p:pic>
      <p:pic>
        <p:nvPicPr>
          <p:cNvPr id="20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DA5FB02D-0100-C9B1-981F-BC43242329A6}"/>
              </a:ext>
            </a:extLst>
          </p:cNvPr>
          <p:cNvPicPr/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3501" y="4807242"/>
            <a:ext cx="325136" cy="216933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21" name="CuadroTexto 11">
            <a:extLst>
              <a:ext uri="{FF2B5EF4-FFF2-40B4-BE49-F238E27FC236}">
                <a16:creationId xmlns:a16="http://schemas.microsoft.com/office/drawing/2014/main" id="{16823885-7F43-1023-3983-2336D91BA040}"/>
              </a:ext>
            </a:extLst>
          </p:cNvPr>
          <p:cNvSpPr txBox="1"/>
          <p:nvPr userDrawn="1"/>
        </p:nvSpPr>
        <p:spPr>
          <a:xfrm>
            <a:off x="533812" y="4815680"/>
            <a:ext cx="721528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700" b="1" u="none" strike="noStrike" cap="none" normalizeH="0" baseline="0" dirty="0">
                <a:ln>
                  <a:noFill/>
                </a:ln>
                <a:solidFill>
                  <a:srgbClr val="63BC51"/>
                </a:solidFill>
                <a:effectLst/>
                <a:latin typeface="DIN Condensed" panose="02000504040000020003" pitchFamily="2" charset="0"/>
                <a:ea typeface="Calibri" panose="020F0502020204030204" pitchFamily="34" charset="0"/>
                <a:cs typeface="Open Sans" panose="020B0606030504020204" pitchFamily="34" charset="0"/>
              </a:rPr>
              <a:t>This project has received funding from the European Union’s Horizon Europe research and innovation programme under grant agreement No. 101060280 </a:t>
            </a:r>
            <a:endParaRPr kumimoji="0" lang="en-GB" altLang="en-US" sz="700" b="1" u="none" strike="noStrike" cap="none" normalizeH="0" baseline="0" dirty="0">
              <a:ln>
                <a:noFill/>
              </a:ln>
              <a:solidFill>
                <a:srgbClr val="63BC51"/>
              </a:solidFill>
              <a:effectLst/>
              <a:latin typeface="DIN Condensed" panose="02000504040000020003" pitchFamily="2" charset="0"/>
            </a:endParaRPr>
          </a:p>
        </p:txBody>
      </p:sp>
      <p:sp>
        <p:nvSpPr>
          <p:cNvPr id="7" name="Cheurón 33">
            <a:extLst>
              <a:ext uri="{FF2B5EF4-FFF2-40B4-BE49-F238E27FC236}">
                <a16:creationId xmlns:a16="http://schemas.microsoft.com/office/drawing/2014/main" id="{4685CF93-98F5-72AF-C984-6191EDEE1361}"/>
              </a:ext>
            </a:extLst>
          </p:cNvPr>
          <p:cNvSpPr/>
          <p:nvPr userDrawn="1"/>
        </p:nvSpPr>
        <p:spPr>
          <a:xfrm>
            <a:off x="533812" y="1772754"/>
            <a:ext cx="1312915" cy="2270732"/>
          </a:xfrm>
          <a:prstGeom prst="chevron">
            <a:avLst/>
          </a:prstGeom>
          <a:solidFill>
            <a:srgbClr val="00A398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Google Shape;101;p12">
            <a:extLst>
              <a:ext uri="{FF2B5EF4-FFF2-40B4-BE49-F238E27FC236}">
                <a16:creationId xmlns:a16="http://schemas.microsoft.com/office/drawing/2014/main" id="{7AE994E0-A71A-85A4-E17D-6A4AE8384EAB}"/>
              </a:ext>
            </a:extLst>
          </p:cNvPr>
          <p:cNvSpPr txBox="1">
            <a:spLocks/>
          </p:cNvSpPr>
          <p:nvPr userDrawn="1"/>
        </p:nvSpPr>
        <p:spPr>
          <a:xfrm>
            <a:off x="301472" y="296896"/>
            <a:ext cx="6395545" cy="6114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GB" sz="3200" b="1">
                <a:solidFill>
                  <a:srgbClr val="63BB51"/>
                </a:solidFill>
                <a:latin typeface="DIN Black" panose="02000504040000020003" pitchFamily="2" charset="0"/>
              </a:rPr>
              <a:t>Titles 01</a:t>
            </a:r>
            <a:endParaRPr lang="en-GB" sz="3200" dirty="0">
              <a:solidFill>
                <a:srgbClr val="63BB51"/>
              </a:solidFill>
              <a:latin typeface="DIN Alternate" panose="020B0500000000000000" pitchFamily="34" charset="77"/>
            </a:endParaRPr>
          </a:p>
        </p:txBody>
      </p:sp>
      <p:sp>
        <p:nvSpPr>
          <p:cNvPr id="9" name="Google Shape;101;p12">
            <a:extLst>
              <a:ext uri="{FF2B5EF4-FFF2-40B4-BE49-F238E27FC236}">
                <a16:creationId xmlns:a16="http://schemas.microsoft.com/office/drawing/2014/main" id="{10A49BFA-8496-D245-7932-4911559526F6}"/>
              </a:ext>
            </a:extLst>
          </p:cNvPr>
          <p:cNvSpPr txBox="1">
            <a:spLocks/>
          </p:cNvSpPr>
          <p:nvPr userDrawn="1"/>
        </p:nvSpPr>
        <p:spPr>
          <a:xfrm>
            <a:off x="1981515" y="1097131"/>
            <a:ext cx="1617182" cy="42722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sz="2000" b="1" dirty="0" err="1">
                <a:solidFill>
                  <a:srgbClr val="009656"/>
                </a:solidFill>
                <a:latin typeface="DIN" panose="02000504040000020003" pitchFamily="2" charset="0"/>
              </a:rPr>
              <a:t>Titles</a:t>
            </a:r>
            <a:r>
              <a:rPr lang="es-ES" sz="2000" b="1" dirty="0">
                <a:solidFill>
                  <a:srgbClr val="009656"/>
                </a:solidFill>
                <a:latin typeface="DIN" panose="02000504040000020003" pitchFamily="2" charset="0"/>
              </a:rPr>
              <a:t> 02</a:t>
            </a:r>
          </a:p>
        </p:txBody>
      </p:sp>
      <p:sp>
        <p:nvSpPr>
          <p:cNvPr id="10" name="CuadroTexto 24">
            <a:extLst>
              <a:ext uri="{FF2B5EF4-FFF2-40B4-BE49-F238E27FC236}">
                <a16:creationId xmlns:a16="http://schemas.microsoft.com/office/drawing/2014/main" id="{B747FE3E-4E1D-D087-FF62-F8F1ACCD4289}"/>
              </a:ext>
            </a:extLst>
          </p:cNvPr>
          <p:cNvSpPr txBox="1"/>
          <p:nvPr userDrawn="1"/>
        </p:nvSpPr>
        <p:spPr>
          <a:xfrm>
            <a:off x="1981514" y="1555549"/>
            <a:ext cx="31685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Text 01</a:t>
            </a:r>
          </a:p>
          <a:p>
            <a:pPr lvl="0"/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Lorem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ipsum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dolor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sit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amet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,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consectetur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adipiscing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elit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, sed do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eiusmod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tempor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incididunt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ut labore et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dolore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magna </a:t>
            </a:r>
          </a:p>
        </p:txBody>
      </p:sp>
      <p:sp>
        <p:nvSpPr>
          <p:cNvPr id="11" name="CuadroTexto 19">
            <a:extLst>
              <a:ext uri="{FF2B5EF4-FFF2-40B4-BE49-F238E27FC236}">
                <a16:creationId xmlns:a16="http://schemas.microsoft.com/office/drawing/2014/main" id="{75069DAF-5E08-83D5-00B3-99E48731E640}"/>
              </a:ext>
            </a:extLst>
          </p:cNvPr>
          <p:cNvSpPr txBox="1"/>
          <p:nvPr userDrawn="1"/>
        </p:nvSpPr>
        <p:spPr>
          <a:xfrm>
            <a:off x="1981515" y="2946671"/>
            <a:ext cx="29558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Text 02</a:t>
            </a:r>
          </a:p>
          <a:p>
            <a:pPr lvl="0"/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Lorem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ipsum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dolor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sit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amet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,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consectetur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adipiscing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elit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, sed do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eiusmod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tempor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incididunt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ut labore et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dolore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magna </a:t>
            </a:r>
          </a:p>
        </p:txBody>
      </p:sp>
      <p:sp>
        <p:nvSpPr>
          <p:cNvPr id="12" name="CuadroTexto 20">
            <a:extLst>
              <a:ext uri="{FF2B5EF4-FFF2-40B4-BE49-F238E27FC236}">
                <a16:creationId xmlns:a16="http://schemas.microsoft.com/office/drawing/2014/main" id="{818B44F9-5901-E83D-C0B6-8CEC0A32EBDA}"/>
              </a:ext>
            </a:extLst>
          </p:cNvPr>
          <p:cNvSpPr txBox="1"/>
          <p:nvPr userDrawn="1"/>
        </p:nvSpPr>
        <p:spPr>
          <a:xfrm>
            <a:off x="1981515" y="3910456"/>
            <a:ext cx="29558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Text 02 </a:t>
            </a:r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bold</a:t>
            </a:r>
            <a:endParaRPr lang="es-ES" sz="1200" b="1" dirty="0">
              <a:solidFill>
                <a:srgbClr val="004C5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  <a:p>
            <a:pPr lvl="0"/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Lorem</a:t>
            </a: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ipsum</a:t>
            </a: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</a:p>
          <a:p>
            <a:pPr lvl="0"/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incididunt</a:t>
            </a: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ut labore et </a:t>
            </a:r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dolore</a:t>
            </a: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magna </a:t>
            </a:r>
          </a:p>
        </p:txBody>
      </p:sp>
      <p:sp>
        <p:nvSpPr>
          <p:cNvPr id="13" name="CuadroTexto 15">
            <a:extLst>
              <a:ext uri="{FF2B5EF4-FFF2-40B4-BE49-F238E27FC236}">
                <a16:creationId xmlns:a16="http://schemas.microsoft.com/office/drawing/2014/main" id="{2D4583FC-D9B3-1F24-E173-E0E34C30F91E}"/>
              </a:ext>
            </a:extLst>
          </p:cNvPr>
          <p:cNvSpPr txBox="1"/>
          <p:nvPr userDrawn="1"/>
        </p:nvSpPr>
        <p:spPr>
          <a:xfrm>
            <a:off x="5341187" y="1555549"/>
            <a:ext cx="4733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009656"/>
              </a:buClr>
              <a:buSzPct val="14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E4D55"/>
                </a:solidFill>
                <a:latin typeface="DIN" panose="02000504040000020003" pitchFamily="2" charset="0"/>
              </a:rPr>
              <a:t>Text </a:t>
            </a:r>
            <a:endParaRPr lang="en-US" sz="1600" u="none" strike="noStrike" baseline="0" dirty="0">
              <a:solidFill>
                <a:srgbClr val="2E4D55"/>
              </a:solidFill>
              <a:latin typeface="DIN" panose="02000504040000020003" pitchFamily="2" charset="0"/>
            </a:endParaRPr>
          </a:p>
          <a:p>
            <a:pPr marL="285750" indent="-285750" algn="just">
              <a:buClr>
                <a:srgbClr val="009656"/>
              </a:buClr>
              <a:buSzPct val="14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E4D55"/>
                </a:solidFill>
                <a:latin typeface="DIN" panose="02000504040000020003" pitchFamily="2" charset="0"/>
              </a:rPr>
              <a:t>Text </a:t>
            </a:r>
            <a:endParaRPr lang="en-US" sz="1600" u="none" strike="noStrike" baseline="0" dirty="0">
              <a:solidFill>
                <a:srgbClr val="2E4D55"/>
              </a:solidFill>
              <a:latin typeface="DIN" panose="02000504040000020003" pitchFamily="2" charset="0"/>
            </a:endParaRPr>
          </a:p>
        </p:txBody>
      </p:sp>
      <p:sp>
        <p:nvSpPr>
          <p:cNvPr id="14" name="Google Shape;101;p12">
            <a:extLst>
              <a:ext uri="{FF2B5EF4-FFF2-40B4-BE49-F238E27FC236}">
                <a16:creationId xmlns:a16="http://schemas.microsoft.com/office/drawing/2014/main" id="{630AD529-53D4-137B-350D-2C66AF7A1D57}"/>
              </a:ext>
            </a:extLst>
          </p:cNvPr>
          <p:cNvSpPr txBox="1">
            <a:spLocks/>
          </p:cNvSpPr>
          <p:nvPr userDrawn="1"/>
        </p:nvSpPr>
        <p:spPr>
          <a:xfrm>
            <a:off x="8553450" y="4711851"/>
            <a:ext cx="490538" cy="37926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fld id="{F341F745-A962-2448-A310-4B8637482EFF}" type="slidenum">
              <a:rPr lang="es-ES" sz="1600" smtClean="0">
                <a:solidFill>
                  <a:srgbClr val="2E4D55"/>
                </a:solidFill>
                <a:latin typeface="DIN Alternate" panose="020B0500000000000000" pitchFamily="34" charset="77"/>
              </a:rPr>
              <a:t>‹#›</a:t>
            </a:fld>
            <a:endParaRPr lang="es-ES" sz="1600" dirty="0">
              <a:solidFill>
                <a:srgbClr val="2E4D55"/>
              </a:solidFill>
              <a:latin typeface="DIN Alternate" panose="020B0500000000000000" pitchFamily="34" charset="77"/>
            </a:endParaRPr>
          </a:p>
        </p:txBody>
      </p:sp>
      <p:sp>
        <p:nvSpPr>
          <p:cNvPr id="22" name="Redondear rectángulo de esquina diagonal 1">
            <a:extLst>
              <a:ext uri="{FF2B5EF4-FFF2-40B4-BE49-F238E27FC236}">
                <a16:creationId xmlns:a16="http://schemas.microsoft.com/office/drawing/2014/main" id="{FC67E51F-BABA-8898-1AF5-B771F237C60D}"/>
              </a:ext>
            </a:extLst>
          </p:cNvPr>
          <p:cNvSpPr/>
          <p:nvPr userDrawn="1"/>
        </p:nvSpPr>
        <p:spPr>
          <a:xfrm>
            <a:off x="163502" y="169558"/>
            <a:ext cx="8786807" cy="4830363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" name="Google Shape;101;p12">
            <a:extLst>
              <a:ext uri="{FF2B5EF4-FFF2-40B4-BE49-F238E27FC236}">
                <a16:creationId xmlns:a16="http://schemas.microsoft.com/office/drawing/2014/main" id="{673005A2-131D-829B-EE97-8B25E87C2920}"/>
              </a:ext>
            </a:extLst>
          </p:cNvPr>
          <p:cNvSpPr txBox="1">
            <a:spLocks/>
          </p:cNvSpPr>
          <p:nvPr userDrawn="1"/>
        </p:nvSpPr>
        <p:spPr>
          <a:xfrm>
            <a:off x="4481910" y="2591526"/>
            <a:ext cx="4017955" cy="14594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GB" sz="3200" b="1">
                <a:solidFill>
                  <a:srgbClr val="63BB51"/>
                </a:solidFill>
                <a:latin typeface="DIN Black" panose="02000504040000020003" pitchFamily="2" charset="0"/>
              </a:rPr>
              <a:t>Divider slide</a:t>
            </a:r>
          </a:p>
        </p:txBody>
      </p:sp>
      <p:sp>
        <p:nvSpPr>
          <p:cNvPr id="24" name="Google Shape;101;p12">
            <a:extLst>
              <a:ext uri="{FF2B5EF4-FFF2-40B4-BE49-F238E27FC236}">
                <a16:creationId xmlns:a16="http://schemas.microsoft.com/office/drawing/2014/main" id="{D67F4570-F7F0-7B73-C560-DD3C0B642251}"/>
              </a:ext>
            </a:extLst>
          </p:cNvPr>
          <p:cNvSpPr txBox="1">
            <a:spLocks/>
          </p:cNvSpPr>
          <p:nvPr userDrawn="1"/>
        </p:nvSpPr>
        <p:spPr>
          <a:xfrm>
            <a:off x="4441372" y="1567263"/>
            <a:ext cx="3657600" cy="11216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GB" sz="8000" b="1" dirty="0">
                <a:solidFill>
                  <a:srgbClr val="F3713E"/>
                </a:solidFill>
                <a:latin typeface="DIN Black" panose="02000504040000020003" pitchFamily="2" charset="0"/>
              </a:rPr>
              <a:t>01</a:t>
            </a:r>
          </a:p>
        </p:txBody>
      </p:sp>
      <p:pic>
        <p:nvPicPr>
          <p:cNvPr id="25" name="Imagen 6">
            <a:extLst>
              <a:ext uri="{FF2B5EF4-FFF2-40B4-BE49-F238E27FC236}">
                <a16:creationId xmlns:a16="http://schemas.microsoft.com/office/drawing/2014/main" id="{8E982A72-B3FC-1EA8-4EAF-2CA6CA9CB2F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67148" y="1240815"/>
            <a:ext cx="2904380" cy="270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625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C2EEFD4-8CD2-B87D-5DE2-63AD7BDB32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7847" y="4767263"/>
            <a:ext cx="432652" cy="256912"/>
          </a:xfrm>
          <a:prstGeom prst="rect">
            <a:avLst/>
          </a:prstGeo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10" name="Rectángulo 6">
            <a:extLst>
              <a:ext uri="{FF2B5EF4-FFF2-40B4-BE49-F238E27FC236}">
                <a16:creationId xmlns:a16="http://schemas.microsoft.com/office/drawing/2014/main" id="{89C3197F-2E04-5833-694A-FA41C3294053}"/>
              </a:ext>
            </a:extLst>
          </p:cNvPr>
          <p:cNvSpPr/>
          <p:nvPr userDrawn="1"/>
        </p:nvSpPr>
        <p:spPr>
          <a:xfrm>
            <a:off x="533812" y="4807242"/>
            <a:ext cx="8014035" cy="216933"/>
          </a:xfrm>
          <a:prstGeom prst="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dondear rectángulo de esquina diagonal 7">
            <a:extLst>
              <a:ext uri="{FF2B5EF4-FFF2-40B4-BE49-F238E27FC236}">
                <a16:creationId xmlns:a16="http://schemas.microsoft.com/office/drawing/2014/main" id="{9AF9295C-2DB1-280D-7FF8-5AA7145E56DA}"/>
              </a:ext>
            </a:extLst>
          </p:cNvPr>
          <p:cNvSpPr/>
          <p:nvPr userDrawn="1"/>
        </p:nvSpPr>
        <p:spPr>
          <a:xfrm>
            <a:off x="163502" y="169559"/>
            <a:ext cx="8792773" cy="781176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8">
            <a:extLst>
              <a:ext uri="{FF2B5EF4-FFF2-40B4-BE49-F238E27FC236}">
                <a16:creationId xmlns:a16="http://schemas.microsoft.com/office/drawing/2014/main" id="{22D46AA7-432A-0E0D-7D7E-48B1C7EBC6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98916" y="284614"/>
            <a:ext cx="571357" cy="529887"/>
          </a:xfrm>
          <a:prstGeom prst="rect">
            <a:avLst/>
          </a:prstGeom>
        </p:spPr>
      </p:pic>
      <p:pic>
        <p:nvPicPr>
          <p:cNvPr id="13" name="Imagen 9">
            <a:extLst>
              <a:ext uri="{FF2B5EF4-FFF2-40B4-BE49-F238E27FC236}">
                <a16:creationId xmlns:a16="http://schemas.microsoft.com/office/drawing/2014/main" id="{8E9235A8-1130-D964-0BF0-3721F2012DA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57425" y="467260"/>
            <a:ext cx="1169689" cy="185774"/>
          </a:xfrm>
          <a:prstGeom prst="rect">
            <a:avLst/>
          </a:prstGeom>
        </p:spPr>
      </p:pic>
      <p:pic>
        <p:nvPicPr>
          <p:cNvPr id="14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59ADD9DB-D4AA-5640-A0BC-0089141E5B88}"/>
              </a:ext>
            </a:extLst>
          </p:cNvPr>
          <p:cNvPicPr/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3501" y="4807242"/>
            <a:ext cx="325136" cy="216933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2" name="Google Shape;101;p12">
            <a:extLst>
              <a:ext uri="{FF2B5EF4-FFF2-40B4-BE49-F238E27FC236}">
                <a16:creationId xmlns:a16="http://schemas.microsoft.com/office/drawing/2014/main" id="{B0879333-D808-5D23-1E25-61079382A424}"/>
              </a:ext>
            </a:extLst>
          </p:cNvPr>
          <p:cNvSpPr txBox="1">
            <a:spLocks/>
          </p:cNvSpPr>
          <p:nvPr userDrawn="1"/>
        </p:nvSpPr>
        <p:spPr>
          <a:xfrm>
            <a:off x="301472" y="296896"/>
            <a:ext cx="6395545" cy="6114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GB" sz="3200" b="1">
                <a:solidFill>
                  <a:srgbClr val="63BB51"/>
                </a:solidFill>
                <a:latin typeface="DIN Black" panose="02000504040000020003" pitchFamily="2" charset="0"/>
              </a:rPr>
              <a:t>Titles 01</a:t>
            </a:r>
            <a:endParaRPr lang="en-GB" sz="3200" dirty="0">
              <a:solidFill>
                <a:srgbClr val="63BB51"/>
              </a:solidFill>
              <a:latin typeface="DIN Alternate" panose="020B0500000000000000" pitchFamily="34" charset="77"/>
            </a:endParaRPr>
          </a:p>
        </p:txBody>
      </p:sp>
      <p:sp>
        <p:nvSpPr>
          <p:cNvPr id="3" name="Google Shape;359;p37">
            <a:extLst>
              <a:ext uri="{FF2B5EF4-FFF2-40B4-BE49-F238E27FC236}">
                <a16:creationId xmlns:a16="http://schemas.microsoft.com/office/drawing/2014/main" id="{C9928BA4-9506-E3FC-9AFB-572922FDF423}"/>
              </a:ext>
            </a:extLst>
          </p:cNvPr>
          <p:cNvSpPr/>
          <p:nvPr userDrawn="1"/>
        </p:nvSpPr>
        <p:spPr>
          <a:xfrm>
            <a:off x="7350947" y="2626793"/>
            <a:ext cx="1131435" cy="519009"/>
          </a:xfrm>
          <a:prstGeom prst="homePlate">
            <a:avLst>
              <a:gd name="adj" fmla="val 32030"/>
            </a:avLst>
          </a:prstGeom>
          <a:solidFill>
            <a:srgbClr val="F3713E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Sep ´25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4" name="Google Shape;360;p37">
            <a:extLst>
              <a:ext uri="{FF2B5EF4-FFF2-40B4-BE49-F238E27FC236}">
                <a16:creationId xmlns:a16="http://schemas.microsoft.com/office/drawing/2014/main" id="{0CB02F40-CD6F-10B4-CCEA-CBDA1BC5999D}"/>
              </a:ext>
            </a:extLst>
          </p:cNvPr>
          <p:cNvSpPr/>
          <p:nvPr userDrawn="1"/>
        </p:nvSpPr>
        <p:spPr>
          <a:xfrm>
            <a:off x="6266015" y="2626793"/>
            <a:ext cx="1291148" cy="519009"/>
          </a:xfrm>
          <a:prstGeom prst="homePlate">
            <a:avLst>
              <a:gd name="adj" fmla="val 32030"/>
            </a:avLst>
          </a:prstGeom>
          <a:solidFill>
            <a:srgbClr val="F3713E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      Jun ´25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5" name="Google Shape;362;p37">
            <a:extLst>
              <a:ext uri="{FF2B5EF4-FFF2-40B4-BE49-F238E27FC236}">
                <a16:creationId xmlns:a16="http://schemas.microsoft.com/office/drawing/2014/main" id="{DA07D364-AF24-06E0-13A8-0CA46B3597A6}"/>
              </a:ext>
            </a:extLst>
          </p:cNvPr>
          <p:cNvSpPr/>
          <p:nvPr userDrawn="1"/>
        </p:nvSpPr>
        <p:spPr>
          <a:xfrm>
            <a:off x="5468785" y="2626794"/>
            <a:ext cx="1216259" cy="519008"/>
          </a:xfrm>
          <a:prstGeom prst="homePlate">
            <a:avLst>
              <a:gd name="adj" fmla="val 32030"/>
            </a:avLst>
          </a:prstGeom>
          <a:solidFill>
            <a:srgbClr val="63BC5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Jan ´25    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6" name="Google Shape;363;p37">
            <a:extLst>
              <a:ext uri="{FF2B5EF4-FFF2-40B4-BE49-F238E27FC236}">
                <a16:creationId xmlns:a16="http://schemas.microsoft.com/office/drawing/2014/main" id="{16B0C013-CEA3-CB17-A05B-6FE22AF9BD16}"/>
              </a:ext>
            </a:extLst>
          </p:cNvPr>
          <p:cNvSpPr/>
          <p:nvPr userDrawn="1"/>
        </p:nvSpPr>
        <p:spPr>
          <a:xfrm>
            <a:off x="4550372" y="2621242"/>
            <a:ext cx="1128571" cy="527741"/>
          </a:xfrm>
          <a:prstGeom prst="homePlate">
            <a:avLst>
              <a:gd name="adj" fmla="val 32030"/>
            </a:avLst>
          </a:prstGeom>
          <a:solidFill>
            <a:srgbClr val="63BC5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Sep ´24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7" name="Google Shape;365;p37">
            <a:extLst>
              <a:ext uri="{FF2B5EF4-FFF2-40B4-BE49-F238E27FC236}">
                <a16:creationId xmlns:a16="http://schemas.microsoft.com/office/drawing/2014/main" id="{DAF6A20D-C1D2-1C49-E8F3-B18069582915}"/>
              </a:ext>
            </a:extLst>
          </p:cNvPr>
          <p:cNvSpPr/>
          <p:nvPr userDrawn="1"/>
        </p:nvSpPr>
        <p:spPr>
          <a:xfrm>
            <a:off x="3732227" y="2618406"/>
            <a:ext cx="1041846" cy="532949"/>
          </a:xfrm>
          <a:prstGeom prst="homePlate">
            <a:avLst>
              <a:gd name="adj" fmla="val 32030"/>
            </a:avLst>
          </a:prstGeom>
          <a:solidFill>
            <a:srgbClr val="00A398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Mar ´24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8" name="Google Shape;366;p37">
            <a:extLst>
              <a:ext uri="{FF2B5EF4-FFF2-40B4-BE49-F238E27FC236}">
                <a16:creationId xmlns:a16="http://schemas.microsoft.com/office/drawing/2014/main" id="{2F46EB09-404B-B250-E03F-02BDFDAEAE08}"/>
              </a:ext>
            </a:extLst>
          </p:cNvPr>
          <p:cNvSpPr/>
          <p:nvPr userDrawn="1"/>
        </p:nvSpPr>
        <p:spPr>
          <a:xfrm>
            <a:off x="2952876" y="2618407"/>
            <a:ext cx="983782" cy="533400"/>
          </a:xfrm>
          <a:prstGeom prst="homePlate">
            <a:avLst>
              <a:gd name="adj" fmla="val 32030"/>
            </a:avLst>
          </a:prstGeom>
          <a:solidFill>
            <a:srgbClr val="00A398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Sep ´23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16" name="Google Shape;369;p37">
            <a:extLst>
              <a:ext uri="{FF2B5EF4-FFF2-40B4-BE49-F238E27FC236}">
                <a16:creationId xmlns:a16="http://schemas.microsoft.com/office/drawing/2014/main" id="{54660F57-4D0E-F8AE-87BA-3B461EDF1EDC}"/>
              </a:ext>
            </a:extLst>
          </p:cNvPr>
          <p:cNvSpPr/>
          <p:nvPr userDrawn="1"/>
        </p:nvSpPr>
        <p:spPr>
          <a:xfrm>
            <a:off x="2103405" y="2618407"/>
            <a:ext cx="1041848" cy="533400"/>
          </a:xfrm>
          <a:prstGeom prst="homePlate">
            <a:avLst>
              <a:gd name="adj" fmla="val 32030"/>
            </a:avLst>
          </a:prstGeom>
          <a:solidFill>
            <a:srgbClr val="009656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May ´23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17" name="Google Shape;370;p37">
            <a:extLst>
              <a:ext uri="{FF2B5EF4-FFF2-40B4-BE49-F238E27FC236}">
                <a16:creationId xmlns:a16="http://schemas.microsoft.com/office/drawing/2014/main" id="{D7A5D0B4-8772-8763-6633-37FDA74365CD}"/>
              </a:ext>
            </a:extLst>
          </p:cNvPr>
          <p:cNvSpPr/>
          <p:nvPr userDrawn="1"/>
        </p:nvSpPr>
        <p:spPr>
          <a:xfrm>
            <a:off x="1171237" y="2615165"/>
            <a:ext cx="1115872" cy="536642"/>
          </a:xfrm>
          <a:prstGeom prst="homePlate">
            <a:avLst>
              <a:gd name="adj" fmla="val 32030"/>
            </a:avLst>
          </a:prstGeom>
          <a:solidFill>
            <a:srgbClr val="009656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Sep ´22   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18" name="Google Shape;371;p37">
            <a:extLst>
              <a:ext uri="{FF2B5EF4-FFF2-40B4-BE49-F238E27FC236}">
                <a16:creationId xmlns:a16="http://schemas.microsoft.com/office/drawing/2014/main" id="{9FA8DDBE-5454-36A7-ED47-7AC1547AFCD8}"/>
              </a:ext>
            </a:extLst>
          </p:cNvPr>
          <p:cNvSpPr/>
          <p:nvPr userDrawn="1"/>
        </p:nvSpPr>
        <p:spPr>
          <a:xfrm>
            <a:off x="529477" y="2618407"/>
            <a:ext cx="822899" cy="533400"/>
          </a:xfrm>
          <a:prstGeom prst="homePlate">
            <a:avLst>
              <a:gd name="adj" fmla="val 32030"/>
            </a:avLst>
          </a:prstGeom>
          <a:solidFill>
            <a:schemeClr val="l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  <p:cxnSp>
        <p:nvCxnSpPr>
          <p:cNvPr id="19" name="Google Shape;372;p37">
            <a:extLst>
              <a:ext uri="{FF2B5EF4-FFF2-40B4-BE49-F238E27FC236}">
                <a16:creationId xmlns:a16="http://schemas.microsoft.com/office/drawing/2014/main" id="{7E520679-3A20-39FC-B6BD-E7410CD11E34}"/>
              </a:ext>
            </a:extLst>
          </p:cNvPr>
          <p:cNvCxnSpPr/>
          <p:nvPr userDrawn="1"/>
        </p:nvCxnSpPr>
        <p:spPr>
          <a:xfrm rot="10800000">
            <a:off x="1645349" y="2178346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0" name="Google Shape;373;p37">
            <a:extLst>
              <a:ext uri="{FF2B5EF4-FFF2-40B4-BE49-F238E27FC236}">
                <a16:creationId xmlns:a16="http://schemas.microsoft.com/office/drawing/2014/main" id="{622B534A-3622-8A6A-1093-F26682DA474F}"/>
              </a:ext>
            </a:extLst>
          </p:cNvPr>
          <p:cNvSpPr txBox="1"/>
          <p:nvPr userDrawn="1"/>
        </p:nvSpPr>
        <p:spPr>
          <a:xfrm>
            <a:off x="1629544" y="1581697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dirty="0">
                <a:solidFill>
                  <a:schemeClr val="tx1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Project launched </a:t>
            </a:r>
            <a:endParaRPr sz="900" b="1" dirty="0">
              <a:solidFill>
                <a:schemeClr val="tx1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cxnSp>
        <p:nvCxnSpPr>
          <p:cNvPr id="21" name="Google Shape;376;p37">
            <a:extLst>
              <a:ext uri="{FF2B5EF4-FFF2-40B4-BE49-F238E27FC236}">
                <a16:creationId xmlns:a16="http://schemas.microsoft.com/office/drawing/2014/main" id="{36BC5260-A05B-48DC-2D9F-857EC792D040}"/>
              </a:ext>
            </a:extLst>
          </p:cNvPr>
          <p:cNvCxnSpPr>
            <a:cxnSpLocks/>
          </p:cNvCxnSpPr>
          <p:nvPr userDrawn="1"/>
        </p:nvCxnSpPr>
        <p:spPr>
          <a:xfrm flipV="1">
            <a:off x="3390212" y="2260600"/>
            <a:ext cx="0" cy="416346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2" name="Google Shape;377;p37">
            <a:extLst>
              <a:ext uri="{FF2B5EF4-FFF2-40B4-BE49-F238E27FC236}">
                <a16:creationId xmlns:a16="http://schemas.microsoft.com/office/drawing/2014/main" id="{742C2F45-005F-E45E-C73F-C50FEB139A5D}"/>
              </a:ext>
            </a:extLst>
          </p:cNvPr>
          <p:cNvSpPr txBox="1"/>
          <p:nvPr userDrawn="1"/>
        </p:nvSpPr>
        <p:spPr>
          <a:xfrm>
            <a:off x="2901376" y="161784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National Bioeconomy H</a:t>
            </a: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u</a:t>
            </a: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bs (NBHs) established. Conclusion of workshops series 1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sp>
        <p:nvSpPr>
          <p:cNvPr id="23" name="Google Shape;379;p37">
            <a:extLst>
              <a:ext uri="{FF2B5EF4-FFF2-40B4-BE49-F238E27FC236}">
                <a16:creationId xmlns:a16="http://schemas.microsoft.com/office/drawing/2014/main" id="{B8DC440E-FBD2-471F-FA8E-17B319DF76A9}"/>
              </a:ext>
            </a:extLst>
          </p:cNvPr>
          <p:cNvSpPr txBox="1"/>
          <p:nvPr userDrawn="1"/>
        </p:nvSpPr>
        <p:spPr>
          <a:xfrm>
            <a:off x="4550372" y="161784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CEE2ACT hands-on training completed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(workshop series 2)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</a:t>
            </a: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y NBHs members  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sp>
        <p:nvSpPr>
          <p:cNvPr id="24" name="Google Shape;381;p37">
            <a:extLst>
              <a:ext uri="{FF2B5EF4-FFF2-40B4-BE49-F238E27FC236}">
                <a16:creationId xmlns:a16="http://schemas.microsoft.com/office/drawing/2014/main" id="{B8C56971-65B1-74BB-795C-EFDF52FA61AD}"/>
              </a:ext>
            </a:extLst>
          </p:cNvPr>
          <p:cNvSpPr txBox="1"/>
          <p:nvPr userDrawn="1"/>
        </p:nvSpPr>
        <p:spPr>
          <a:xfrm>
            <a:off x="6618741" y="1590109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Finalizing drafts of CEE2ACT </a:t>
            </a:r>
            <a:r>
              <a:rPr lang="en-US" sz="900" dirty="0" err="1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MoUs</a:t>
            </a:r>
            <a:endParaRPr lang="en-US"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cxnSp>
        <p:nvCxnSpPr>
          <p:cNvPr id="25" name="Google Shape;384;p37">
            <a:extLst>
              <a:ext uri="{FF2B5EF4-FFF2-40B4-BE49-F238E27FC236}">
                <a16:creationId xmlns:a16="http://schemas.microsoft.com/office/drawing/2014/main" id="{AAEB631A-7493-DCCB-91B1-4095D6AC73F6}"/>
              </a:ext>
            </a:extLst>
          </p:cNvPr>
          <p:cNvCxnSpPr/>
          <p:nvPr userDrawn="1"/>
        </p:nvCxnSpPr>
        <p:spPr>
          <a:xfrm rot="10800000">
            <a:off x="2602304" y="3050003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6" name="Google Shape;385;p37">
            <a:extLst>
              <a:ext uri="{FF2B5EF4-FFF2-40B4-BE49-F238E27FC236}">
                <a16:creationId xmlns:a16="http://schemas.microsoft.com/office/drawing/2014/main" id="{D35A31DE-B5FD-AAED-2985-CBA726208C66}"/>
              </a:ext>
            </a:extLst>
          </p:cNvPr>
          <p:cNvSpPr txBox="1"/>
          <p:nvPr userDrawn="1"/>
        </p:nvSpPr>
        <p:spPr>
          <a:xfrm>
            <a:off x="2139477" y="360591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Baseline assessment repots 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cxnSp>
        <p:nvCxnSpPr>
          <p:cNvPr id="27" name="Google Shape;388;p37">
            <a:extLst>
              <a:ext uri="{FF2B5EF4-FFF2-40B4-BE49-F238E27FC236}">
                <a16:creationId xmlns:a16="http://schemas.microsoft.com/office/drawing/2014/main" id="{65C8EB61-2DC5-A8AF-EEAE-C6EAC6A7AC4B}"/>
              </a:ext>
            </a:extLst>
          </p:cNvPr>
          <p:cNvCxnSpPr/>
          <p:nvPr userDrawn="1"/>
        </p:nvCxnSpPr>
        <p:spPr>
          <a:xfrm rot="10800000">
            <a:off x="4244237" y="30199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8" name="Google Shape;389;p37">
            <a:extLst>
              <a:ext uri="{FF2B5EF4-FFF2-40B4-BE49-F238E27FC236}">
                <a16:creationId xmlns:a16="http://schemas.microsoft.com/office/drawing/2014/main" id="{F54F256F-C896-6D56-0A75-71F05580147F}"/>
              </a:ext>
            </a:extLst>
          </p:cNvPr>
          <p:cNvSpPr txBox="1"/>
          <p:nvPr userDrawn="1"/>
        </p:nvSpPr>
        <p:spPr>
          <a:xfrm>
            <a:off x="3682826" y="360591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E-solutions running 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sp>
        <p:nvSpPr>
          <p:cNvPr id="29" name="Google Shape;391;p37">
            <a:extLst>
              <a:ext uri="{FF2B5EF4-FFF2-40B4-BE49-F238E27FC236}">
                <a16:creationId xmlns:a16="http://schemas.microsoft.com/office/drawing/2014/main" id="{026A2ADE-A5DC-FC51-E296-87D31CD41146}"/>
              </a:ext>
            </a:extLst>
          </p:cNvPr>
          <p:cNvSpPr txBox="1"/>
          <p:nvPr userDrawn="1"/>
        </p:nvSpPr>
        <p:spPr>
          <a:xfrm>
            <a:off x="5447516" y="3605910"/>
            <a:ext cx="1374267" cy="527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L</a:t>
            </a: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aunch of the co-creation workshops (series 3) for NBHs members   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cxnSp>
        <p:nvCxnSpPr>
          <p:cNvPr id="30" name="Google Shape;392;p37">
            <a:extLst>
              <a:ext uri="{FF2B5EF4-FFF2-40B4-BE49-F238E27FC236}">
                <a16:creationId xmlns:a16="http://schemas.microsoft.com/office/drawing/2014/main" id="{47275810-5EDC-F467-738E-FF96B6845359}"/>
              </a:ext>
            </a:extLst>
          </p:cNvPr>
          <p:cNvCxnSpPr/>
          <p:nvPr userDrawn="1"/>
        </p:nvCxnSpPr>
        <p:spPr>
          <a:xfrm rot="10800000">
            <a:off x="6890253" y="2206067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1" name="Google Shape;381;p37">
            <a:extLst>
              <a:ext uri="{FF2B5EF4-FFF2-40B4-BE49-F238E27FC236}">
                <a16:creationId xmlns:a16="http://schemas.microsoft.com/office/drawing/2014/main" id="{C2F91C4E-676F-8CE2-227E-B4A4606EC22D}"/>
              </a:ext>
            </a:extLst>
          </p:cNvPr>
          <p:cNvSpPr txBox="1"/>
          <p:nvPr userDrawn="1"/>
        </p:nvSpPr>
        <p:spPr>
          <a:xfrm>
            <a:off x="7046105" y="3746239"/>
            <a:ext cx="129749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171450" marR="0" lvl="0" indent="-171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4D55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CEE2ACT MoU signed </a:t>
            </a:r>
          </a:p>
          <a:p>
            <a:pPr marL="171450" marR="0" lvl="0" indent="-171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4D55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Roadmap for the bioeconomy strategy in CEE2ACT target countries   </a:t>
            </a:r>
          </a:p>
        </p:txBody>
      </p:sp>
      <p:cxnSp>
        <p:nvCxnSpPr>
          <p:cNvPr id="32" name="Google Shape;376;p37">
            <a:extLst>
              <a:ext uri="{FF2B5EF4-FFF2-40B4-BE49-F238E27FC236}">
                <a16:creationId xmlns:a16="http://schemas.microsoft.com/office/drawing/2014/main" id="{D167CF61-89AB-2540-05D7-A739AA54E117}"/>
              </a:ext>
            </a:extLst>
          </p:cNvPr>
          <p:cNvCxnSpPr>
            <a:cxnSpLocks/>
          </p:cNvCxnSpPr>
          <p:nvPr userDrawn="1"/>
        </p:nvCxnSpPr>
        <p:spPr>
          <a:xfrm flipV="1">
            <a:off x="4961823" y="2281931"/>
            <a:ext cx="0" cy="416346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pic>
        <p:nvPicPr>
          <p:cNvPr id="33" name="Imagen 65">
            <a:extLst>
              <a:ext uri="{FF2B5EF4-FFF2-40B4-BE49-F238E27FC236}">
                <a16:creationId xmlns:a16="http://schemas.microsoft.com/office/drawing/2014/main" id="{1E5D6715-3907-04A0-3818-48AB19AEBE7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07212" y="1282670"/>
            <a:ext cx="691934" cy="641713"/>
          </a:xfrm>
          <a:prstGeom prst="rect">
            <a:avLst/>
          </a:prstGeom>
        </p:spPr>
      </p:pic>
      <p:cxnSp>
        <p:nvCxnSpPr>
          <p:cNvPr id="34" name="Google Shape;388;p37">
            <a:extLst>
              <a:ext uri="{FF2B5EF4-FFF2-40B4-BE49-F238E27FC236}">
                <a16:creationId xmlns:a16="http://schemas.microsoft.com/office/drawing/2014/main" id="{4B7E876F-D709-629A-5024-D186CFE7BB0A}"/>
              </a:ext>
            </a:extLst>
          </p:cNvPr>
          <p:cNvCxnSpPr/>
          <p:nvPr userDrawn="1"/>
        </p:nvCxnSpPr>
        <p:spPr>
          <a:xfrm rot="10800000">
            <a:off x="5943377" y="30199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35" name="Google Shape;388;p37">
            <a:extLst>
              <a:ext uri="{FF2B5EF4-FFF2-40B4-BE49-F238E27FC236}">
                <a16:creationId xmlns:a16="http://schemas.microsoft.com/office/drawing/2014/main" id="{D953856E-B11D-4B0A-67D9-09C6D81DC669}"/>
              </a:ext>
            </a:extLst>
          </p:cNvPr>
          <p:cNvCxnSpPr/>
          <p:nvPr userDrawn="1"/>
        </p:nvCxnSpPr>
        <p:spPr>
          <a:xfrm rot="10800000">
            <a:off x="7694855" y="30199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6" name="Google Shape;101;p12">
            <a:extLst>
              <a:ext uri="{FF2B5EF4-FFF2-40B4-BE49-F238E27FC236}">
                <a16:creationId xmlns:a16="http://schemas.microsoft.com/office/drawing/2014/main" id="{9FF52F53-8982-66E4-78EA-7572918E3954}"/>
              </a:ext>
            </a:extLst>
          </p:cNvPr>
          <p:cNvSpPr txBox="1">
            <a:spLocks/>
          </p:cNvSpPr>
          <p:nvPr userDrawn="1"/>
        </p:nvSpPr>
        <p:spPr>
          <a:xfrm>
            <a:off x="8553450" y="4711851"/>
            <a:ext cx="490538" cy="37926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fld id="{F341F745-A962-2448-A310-4B8637482EFF}" type="slidenum">
              <a:rPr lang="es-ES" sz="1600" smtClean="0">
                <a:solidFill>
                  <a:srgbClr val="2E4D55"/>
                </a:solidFill>
                <a:latin typeface="DIN Alternate" panose="020B0500000000000000" pitchFamily="34" charset="77"/>
              </a:rPr>
              <a:t>‹#›</a:t>
            </a:fld>
            <a:endParaRPr lang="es-ES" sz="1600" dirty="0">
              <a:solidFill>
                <a:srgbClr val="2E4D55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18555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7" name="Redondear rectángulo de esquina diagonal 7">
            <a:extLst>
              <a:ext uri="{FF2B5EF4-FFF2-40B4-BE49-F238E27FC236}">
                <a16:creationId xmlns:a16="http://schemas.microsoft.com/office/drawing/2014/main" id="{9AF9295C-2DB1-280D-7FF8-5AA7145E56DA}"/>
              </a:ext>
            </a:extLst>
          </p:cNvPr>
          <p:cNvSpPr/>
          <p:nvPr userDrawn="1"/>
        </p:nvSpPr>
        <p:spPr>
          <a:xfrm>
            <a:off x="163502" y="169559"/>
            <a:ext cx="8792773" cy="781176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8">
            <a:extLst>
              <a:ext uri="{FF2B5EF4-FFF2-40B4-BE49-F238E27FC236}">
                <a16:creationId xmlns:a16="http://schemas.microsoft.com/office/drawing/2014/main" id="{22D46AA7-432A-0E0D-7D7E-48B1C7EBC6A4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6898916" y="284614"/>
            <a:ext cx="571357" cy="529887"/>
          </a:xfrm>
          <a:prstGeom prst="rect">
            <a:avLst/>
          </a:prstGeom>
        </p:spPr>
      </p:pic>
      <p:pic>
        <p:nvPicPr>
          <p:cNvPr id="9" name="Imagen 9">
            <a:extLst>
              <a:ext uri="{FF2B5EF4-FFF2-40B4-BE49-F238E27FC236}">
                <a16:creationId xmlns:a16="http://schemas.microsoft.com/office/drawing/2014/main" id="{8E9235A8-1130-D964-0BF0-3721F2012DAD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557425" y="467260"/>
            <a:ext cx="1169689" cy="185774"/>
          </a:xfrm>
          <a:prstGeom prst="rect">
            <a:avLst/>
          </a:prstGeom>
        </p:spPr>
      </p:pic>
      <p:sp>
        <p:nvSpPr>
          <p:cNvPr id="10" name="Rectángulo 6">
            <a:extLst>
              <a:ext uri="{FF2B5EF4-FFF2-40B4-BE49-F238E27FC236}">
                <a16:creationId xmlns:a16="http://schemas.microsoft.com/office/drawing/2014/main" id="{52DF821C-1705-5380-7FC3-87ACB41A6FAB}"/>
              </a:ext>
            </a:extLst>
          </p:cNvPr>
          <p:cNvSpPr/>
          <p:nvPr userDrawn="1"/>
        </p:nvSpPr>
        <p:spPr>
          <a:xfrm>
            <a:off x="200560" y="4596951"/>
            <a:ext cx="8347287" cy="427225"/>
          </a:xfrm>
          <a:prstGeom prst="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Picture 10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101BD813-EC2F-1A8A-1FBF-CC797F9CAB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/>
          <a:srcRect r="68755"/>
          <a:stretch/>
        </p:blipFill>
        <p:spPr>
          <a:xfrm>
            <a:off x="6926784" y="4637456"/>
            <a:ext cx="515619" cy="3462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BE5B0C8-C09F-FD9E-B8C1-82AA015DB13D}"/>
              </a:ext>
            </a:extLst>
          </p:cNvPr>
          <p:cNvSpPr txBox="1"/>
          <p:nvPr userDrawn="1"/>
        </p:nvSpPr>
        <p:spPr>
          <a:xfrm>
            <a:off x="7228865" y="4653090"/>
            <a:ext cx="13027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lnSpc>
                <a:spcPts val="900"/>
              </a:lnSpc>
            </a:pPr>
            <a:r>
              <a:rPr lang="bg-BG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Финансирано от </a:t>
            </a:r>
          </a:p>
          <a:p>
            <a:pPr algn="r" defTabSz="685800">
              <a:lnSpc>
                <a:spcPts val="900"/>
              </a:lnSpc>
            </a:pPr>
            <a:r>
              <a:rPr lang="bg-BG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Европейския съюз</a:t>
            </a:r>
          </a:p>
        </p:txBody>
      </p:sp>
    </p:spTree>
    <p:extLst>
      <p:ext uri="{BB962C8B-B14F-4D97-AF65-F5344CB8AC3E}">
        <p14:creationId xmlns:p14="http://schemas.microsoft.com/office/powerpoint/2010/main" val="2409314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672" r:id="rId13"/>
    <p:sldLayoutId id="2147483665" r:id="rId1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Mastertitelformat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Mastertextformat bearbeiten</a:t>
            </a:r>
          </a:p>
          <a:p>
            <a:pPr lvl="1"/>
            <a:r>
              <a:t>Цвайт Ебене</a:t>
            </a:r>
          </a:p>
          <a:p>
            <a:pPr lvl="2"/>
            <a:r>
              <a:t>Дритте Ебене</a:t>
            </a:r>
          </a:p>
          <a:p>
            <a:pPr lvl="3"/>
            <a:r>
              <a:t>Виерте Ебене</a:t>
            </a:r>
          </a:p>
          <a:p>
            <a:pPr lvl="4"/>
            <a:r>
              <a:t>Fünfte Ebene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97599"/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97599"/>
              <a:t>10/5/2023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97599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97599"/>
            <a:fld id="{80208A2D-B7B4-7446-9865-3C23A23C80B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397599"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8B03FD3-2D78-4FB3-40D9-06632D5456AF}"/>
              </a:ext>
            </a:extLst>
          </p:cNvPr>
          <p:cNvSpPr/>
          <p:nvPr userDrawn="1"/>
        </p:nvSpPr>
        <p:spPr>
          <a:xfrm>
            <a:off x="0" y="4733924"/>
            <a:ext cx="9144000" cy="409576"/>
          </a:xfrm>
          <a:prstGeom prst="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7599"/>
            <a:endParaRPr sz="2117">
              <a:solidFill>
                <a:prstClr val="white"/>
              </a:solidFill>
            </a:endParaRPr>
          </a:p>
        </p:txBody>
      </p:sp>
      <p:sp>
        <p:nvSpPr>
          <p:cNvPr id="8" name="Redondear rectángulo de esquina diagonal 7">
            <a:extLst>
              <a:ext uri="{FF2B5EF4-FFF2-40B4-BE49-F238E27FC236}">
                <a16:creationId xmlns:a16="http://schemas.microsoft.com/office/drawing/2014/main" id="{B077CCB9-C2C6-7267-2BD4-D01B3F075497}"/>
              </a:ext>
            </a:extLst>
          </p:cNvPr>
          <p:cNvSpPr/>
          <p:nvPr userDrawn="1"/>
        </p:nvSpPr>
        <p:spPr>
          <a:xfrm>
            <a:off x="0" y="0"/>
            <a:ext cx="9144000" cy="409576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7599"/>
            <a:endParaRPr sz="2117">
              <a:solidFill>
                <a:prstClr val="white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A7C7EAD-8F59-D726-2610-1603382D5543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383995" y="34003"/>
            <a:ext cx="461252" cy="35125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51E2851-5C05-C301-39AA-D48D04379691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888111" y="134784"/>
            <a:ext cx="1101852" cy="149691"/>
          </a:xfrm>
          <a:prstGeom prst="rect">
            <a:avLst/>
          </a:prstGeom>
        </p:spPr>
      </p:pic>
      <p:pic>
        <p:nvPicPr>
          <p:cNvPr id="11" name="Picture 2" descr="Graphical user interface, text, application, email  Description automatically generated">
            <a:extLst>
              <a:ext uri="{FF2B5EF4-FFF2-40B4-BE49-F238E27FC236}">
                <a16:creationId xmlns:a16="http://schemas.microsoft.com/office/drawing/2014/main" id="{AF2BE098-A3ED-AE48-3FBC-A957FEF4249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424415" y="4767264"/>
            <a:ext cx="1640830" cy="28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96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txStyles>
    <p:titleStyle>
      <a:lvl1pPr algn="l" defTabSz="68579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79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49" indent="-171450" algn="l" defTabSz="68579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49" indent="-171450" algn="l" defTabSz="68579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49" indent="-171450" algn="l" defTabSz="68579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48" indent="-171450" algn="l" defTabSz="68579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48" indent="-171450" algn="l" defTabSz="68579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48" indent="-171450" algn="l" defTabSz="68579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48" indent="-171450" algn="l" defTabSz="68579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47" indent="-171450" algn="l" defTabSz="68579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68579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79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99" algn="l" defTabSz="68579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99" algn="l" defTabSz="68579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99" algn="l" defTabSz="68579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98" algn="l" defTabSz="68579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98" algn="l" defTabSz="68579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98" algn="l" defTabSz="68579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97" algn="l" defTabSz="68579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ec.europa.eu/research/bioeconomy/index.cfm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hyperlink" Target="mailto:nestor_d@iag.bg" TargetMode="External"/><Relationship Id="rId7" Type="http://schemas.openxmlformats.org/officeDocument/2006/relationships/image" Target="../media/image4.png"/><Relationship Id="rId2" Type="http://schemas.openxmlformats.org/officeDocument/2006/relationships/hyperlink" Target="mailto:lptrichkov@iag.bg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mailto:dmanova@iag.bg" TargetMode="External"/><Relationship Id="rId5" Type="http://schemas.openxmlformats.org/officeDocument/2006/relationships/hyperlink" Target="mailto:katerina@iag.bg" TargetMode="External"/><Relationship Id="rId10" Type="http://schemas.openxmlformats.org/officeDocument/2006/relationships/image" Target="../media/image36.png"/><Relationship Id="rId4" Type="http://schemas.openxmlformats.org/officeDocument/2006/relationships/hyperlink" Target="mailto:dineva@iag.bg" TargetMode="External"/><Relationship Id="rId9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>
            <a:extLst>
              <a:ext uri="{FF2B5EF4-FFF2-40B4-BE49-F238E27FC236}">
                <a16:creationId xmlns:a16="http://schemas.microsoft.com/office/drawing/2014/main" id="{3EDF0D3A-6302-DA41-A404-45A4E44746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54"/>
          <a:stretch/>
        </p:blipFill>
        <p:spPr>
          <a:xfrm>
            <a:off x="118935" y="763389"/>
            <a:ext cx="8773125" cy="3759863"/>
          </a:xfrm>
          <a:prstGeom prst="rect">
            <a:avLst/>
          </a:prstGeom>
        </p:spPr>
      </p:pic>
      <p:sp>
        <p:nvSpPr>
          <p:cNvPr id="6" name="Google Shape;131;p15">
            <a:extLst>
              <a:ext uri="{FF2B5EF4-FFF2-40B4-BE49-F238E27FC236}">
                <a16:creationId xmlns:a16="http://schemas.microsoft.com/office/drawing/2014/main" id="{D8161DF0-06A3-214E-8179-B94942A8DC15}"/>
              </a:ext>
            </a:extLst>
          </p:cNvPr>
          <p:cNvSpPr txBox="1">
            <a:spLocks/>
          </p:cNvSpPr>
          <p:nvPr/>
        </p:nvSpPr>
        <p:spPr>
          <a:xfrm>
            <a:off x="1952967" y="1096448"/>
            <a:ext cx="6545198" cy="3548810"/>
          </a:xfrm>
          <a:prstGeom prst="rect">
            <a:avLst/>
          </a:prstGeom>
        </p:spPr>
        <p:txBody>
          <a:bodyPr spcFirstLastPara="1" vert="horz" wrap="square" lIns="72803" tIns="72803" rIns="72803" bIns="72803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546116">
              <a:lnSpc>
                <a:spcPct val="100000"/>
              </a:lnSpc>
              <a:spcBef>
                <a:spcPts val="597"/>
              </a:spcBef>
            </a:pPr>
            <a:endParaRPr lang="ru-RU" sz="1911" b="1" dirty="0">
              <a:solidFill>
                <a:prstClr val="white"/>
              </a:solidFill>
              <a:highlight>
                <a:srgbClr val="00A398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546116">
              <a:lnSpc>
                <a:spcPct val="100000"/>
              </a:lnSpc>
              <a:spcBef>
                <a:spcPts val="597"/>
              </a:spcBef>
            </a:pPr>
            <a:endParaRPr lang="ru-RU" sz="1911" b="1" dirty="0">
              <a:solidFill>
                <a:prstClr val="white"/>
              </a:solidFill>
              <a:highlight>
                <a:srgbClr val="00A398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546116">
              <a:lnSpc>
                <a:spcPct val="100000"/>
              </a:lnSpc>
              <a:spcBef>
                <a:spcPts val="597"/>
              </a:spcBef>
            </a:pPr>
            <a:r>
              <a:rPr lang="ru-RU" sz="1911" b="1" dirty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НА БИОИКОНОМИКАТА В БЪЛГАРИЯ, СЪЩЕСТВУВАЩИ СЕКТОРНИ И РЕГИОНАЛНИ ПОЛИТИКИ В ОБЛАСТТА НА БИОИКОНОМИКАТА</a:t>
            </a:r>
          </a:p>
          <a:p>
            <a:pPr algn="r" defTabSz="546116">
              <a:lnSpc>
                <a:spcPct val="100000"/>
              </a:lnSpc>
              <a:spcBef>
                <a:spcPts val="597"/>
              </a:spcBef>
            </a:pPr>
            <a:endParaRPr lang="ru-RU" sz="1911" b="1" dirty="0">
              <a:solidFill>
                <a:prstClr val="white"/>
              </a:solidFill>
              <a:highlight>
                <a:srgbClr val="00A398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546116">
              <a:lnSpc>
                <a:spcPct val="100000"/>
              </a:lnSpc>
              <a:spcBef>
                <a:spcPts val="597"/>
              </a:spcBef>
            </a:pPr>
            <a:endParaRPr lang="ru-RU" sz="1911" b="1" dirty="0">
              <a:solidFill>
                <a:prstClr val="white"/>
              </a:solidFill>
              <a:highlight>
                <a:srgbClr val="00A398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546116">
              <a:lnSpc>
                <a:spcPct val="100000"/>
              </a:lnSpc>
              <a:spcBef>
                <a:spcPts val="597"/>
              </a:spcBef>
            </a:pPr>
            <a:endParaRPr lang="en-US" sz="1911" b="1" dirty="0">
              <a:solidFill>
                <a:srgbClr val="F371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546116">
              <a:lnSpc>
                <a:spcPct val="100000"/>
              </a:lnSpc>
              <a:spcBef>
                <a:spcPts val="597"/>
              </a:spcBef>
            </a:pPr>
            <a:r>
              <a:rPr lang="bg-BG" sz="1911" b="1" dirty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 И ВТОРА СРЕЩА НА РАБОТНАТА ГРУПА НА ЗАИНТЕРЕСОВАНИТЕ СТРАНИ, 12.10.</a:t>
            </a:r>
            <a:r>
              <a:rPr lang="en-US" sz="1911" b="1" dirty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bg-BG" sz="1911" b="1" dirty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g-BG" sz="1115" b="1" dirty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 defTabSz="546116">
              <a:lnSpc>
                <a:spcPts val="2086"/>
              </a:lnSpc>
              <a:spcBef>
                <a:spcPts val="597"/>
              </a:spcBef>
            </a:pPr>
            <a:r>
              <a:rPr lang="bg-BG" sz="1115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ИЗПЪЛНИТЕЛНА АГЕНЦИЯ ПО ГОРИТЕ</a:t>
            </a:r>
            <a:endParaRPr lang="en-US" sz="1115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546116">
              <a:lnSpc>
                <a:spcPts val="2086"/>
              </a:lnSpc>
              <a:spcBef>
                <a:spcPts val="597"/>
              </a:spcBef>
            </a:pPr>
            <a:r>
              <a:rPr lang="en-US" sz="1593" dirty="0">
                <a:solidFill>
                  <a:srgbClr val="63BC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defTabSz="546116">
              <a:spcBef>
                <a:spcPts val="478"/>
              </a:spcBef>
            </a:pPr>
            <a:endParaRPr lang="en-US" sz="1274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6BD9FC03-3E56-2D6F-DEF3-3072B85DBA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8755"/>
          <a:stretch/>
        </p:blipFill>
        <p:spPr>
          <a:xfrm>
            <a:off x="1086471" y="4561163"/>
            <a:ext cx="410597" cy="2756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463B37-651F-AE52-71CB-A7B5ABF7F594}"/>
              </a:ext>
            </a:extLst>
          </p:cNvPr>
          <p:cNvSpPr txBox="1"/>
          <p:nvPr/>
        </p:nvSpPr>
        <p:spPr>
          <a:xfrm>
            <a:off x="1421968" y="4595384"/>
            <a:ext cx="942698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546116">
              <a:lnSpc>
                <a:spcPts val="717"/>
              </a:lnSpc>
            </a:pPr>
            <a:r>
              <a:rPr lang="bg-BG" sz="637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Финансирано от </a:t>
            </a:r>
          </a:p>
          <a:p>
            <a:pPr algn="r" defTabSz="546116">
              <a:lnSpc>
                <a:spcPts val="717"/>
              </a:lnSpc>
            </a:pPr>
            <a:r>
              <a:rPr lang="bg-BG" sz="637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Европейския съюз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04C0-82DD-4EA7-A32F-B27A48BB7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64077"/>
            <a:fld id="{80208A2D-B7B4-7446-9865-3C23A23C80B0}" type="slidenum">
              <a:rPr lang="es-E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364077"/>
              <a:t>1</a:t>
            </a:fld>
            <a:endParaRPr lang="es-E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70756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10613" y="4767263"/>
            <a:ext cx="433387" cy="257175"/>
          </a:xfrm>
        </p:spPr>
        <p:txBody>
          <a:bodyPr/>
          <a:lstStyle/>
          <a:p>
            <a:fld id="{80208A2D-B7B4-7446-9865-3C23A23C80B0}" type="slidenum">
              <a:rPr lang="es-ES" smtClean="0"/>
              <a:t>2</a:t>
            </a:fld>
            <a:endParaRPr lang="es-ES" dirty="0"/>
          </a:p>
        </p:txBody>
      </p:sp>
      <p:sp>
        <p:nvSpPr>
          <p:cNvPr id="3" name="Rectangle 2"/>
          <p:cNvSpPr/>
          <p:nvPr/>
        </p:nvSpPr>
        <p:spPr>
          <a:xfrm>
            <a:off x="56952" y="1153267"/>
            <a:ext cx="9030095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Към днешна дата все още има държави-членки, включително от Централна и Източна Европа, които нямат национални стратегии за биоикономика и планове за действие, каквато е България, въпреки тяхната висока ресурсна база от биомаса и техния биоикономически потенциал.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В изпълнение на усилията на ЕК за развитие на биоикономиката и за разработването на съответните национални стратегии на страните-членки, след прием на проектни предложения по Рамковата програма за научни изследвания и иновации </a:t>
            </a:r>
            <a:r>
              <a:rPr lang="ru-RU" dirty="0" err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Хоризонт</a:t>
            </a:r>
            <a:r>
              <a:rPr lang="ru-RU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Европа (2021-2027 г.),  унгарското дружество „Геонардо технологии за околната среда“ е одобрено за Координатор, който в партньорство с още 16 институции и организации от Европа ще изпълнява проект CEE2ACT “Подпомагане на страните от Централна и Източна Европа при разработване на стратегии и планове за действие за биоикономика”.</a:t>
            </a:r>
            <a:endParaRPr lang="bg-BG" dirty="0">
              <a:latin typeface="Times New Roman" panose="02020603050405020304" pitchFamily="18" charset="0"/>
              <a:ea typeface="MS Mincho"/>
              <a:cs typeface="Times New Roman" panose="02020603050405020304" pitchFamily="18" charset="0"/>
            </a:endParaRPr>
          </a:p>
          <a:p>
            <a:endParaRPr lang="bg-BG" sz="1400" dirty="0"/>
          </a:p>
        </p:txBody>
      </p:sp>
    </p:spTree>
    <p:extLst>
      <p:ext uri="{BB962C8B-B14F-4D97-AF65-F5344CB8AC3E}">
        <p14:creationId xmlns:p14="http://schemas.microsoft.com/office/powerpoint/2010/main" val="607547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10613" y="4767263"/>
            <a:ext cx="433387" cy="257175"/>
          </a:xfrm>
        </p:spPr>
        <p:txBody>
          <a:bodyPr/>
          <a:lstStyle/>
          <a:p>
            <a:fld id="{80208A2D-B7B4-7446-9865-3C23A23C80B0}" type="slidenum">
              <a:rPr lang="es-ES" smtClean="0"/>
              <a:t>3</a:t>
            </a:fld>
            <a:endParaRPr lang="es-ES" dirty="0"/>
          </a:p>
        </p:txBody>
      </p:sp>
      <p:sp>
        <p:nvSpPr>
          <p:cNvPr id="3" name="Rectangle 2"/>
          <p:cNvSpPr/>
          <p:nvPr/>
        </p:nvSpPr>
        <p:spPr>
          <a:xfrm>
            <a:off x="0" y="887837"/>
            <a:ext cx="907542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На ниво Европейски съюз още през 2012 г. е разработена </a:t>
            </a:r>
            <a:r>
              <a:rPr lang="bg-BG" b="1" i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Стратегията „Иновации за устойчив растеж: биоикономика за Европа“</a:t>
            </a:r>
            <a:r>
              <a:rPr lang="bg-BG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, която предвид новите европейски стратегически документи от последните няколко години, бе актуализирана през 2018 г.  </a:t>
            </a:r>
          </a:p>
          <a:p>
            <a:pPr algn="just"/>
            <a:endParaRPr lang="bg-BG" dirty="0">
              <a:latin typeface="Times New Roman" panose="02020603050405020304" pitchFamily="18" charset="0"/>
              <a:ea typeface="MS Mincho"/>
              <a:cs typeface="Times New Roman" panose="02020603050405020304" pitchFamily="18" charset="0"/>
            </a:endParaRPr>
          </a:p>
          <a:p>
            <a:pPr algn="just"/>
            <a:r>
              <a:rPr lang="bg-BG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Целта на актуализираната стратегия на ЕС за </a:t>
            </a:r>
            <a:r>
              <a:rPr lang="bg-BG" dirty="0" err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биоикономиката</a:t>
            </a:r>
            <a:r>
              <a:rPr lang="bg-BG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bg-BG" b="1" i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„Устойчива </a:t>
            </a:r>
            <a:r>
              <a:rPr lang="bg-BG" b="1" i="1" dirty="0" err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биоикономика</a:t>
            </a:r>
            <a:r>
              <a:rPr lang="bg-BG" b="1" i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за Европа: укрепване на връзката между икономиката, обществото и околната среда“ </a:t>
            </a:r>
            <a:r>
              <a:rPr lang="bg-BG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е да очертае глобалните предизвикателства, като изменението на климата, деградацията на земите и екосистемите, наред с увеличаващото се население, които ни принуждават да търсим нови начини на производство и потребление, съобразени с екологичните възможности на нашата планета. </a:t>
            </a:r>
          </a:p>
          <a:p>
            <a:pPr algn="just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8672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63708" y="329243"/>
            <a:ext cx="4940618" cy="47080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lnSpc>
                <a:spcPct val="100000"/>
              </a:lnSpc>
              <a:spcBef>
                <a:spcPts val="71"/>
              </a:spcBef>
            </a:pPr>
            <a:r>
              <a:rPr sz="1800" b="1" spc="-15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Европейска</a:t>
            </a:r>
            <a:r>
              <a:rPr sz="1800" b="1" spc="4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</a:t>
            </a:r>
            <a:r>
              <a:rPr sz="1800" b="1" spc="-1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sz="1800" b="1" spc="-26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3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биоикономика,</a:t>
            </a:r>
            <a:r>
              <a:rPr sz="1800" b="1" spc="1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3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">
              <a:lnSpc>
                <a:spcPct val="100000"/>
              </a:lnSpc>
            </a:pPr>
            <a:r>
              <a:rPr sz="1200" u="sng" spc="-11" dirty="0">
                <a:solidFill>
                  <a:schemeClr val="bg1"/>
                </a:solidFill>
                <a:uFill>
                  <a:solidFill>
                    <a:srgbClr val="FA4917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https://ec.europa.eu/research/bioeconomy/index.cfm</a:t>
            </a:r>
            <a:endParaRPr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79469" y="1205611"/>
            <a:ext cx="3479607" cy="1155925"/>
          </a:xfrm>
          <a:prstGeom prst="rect">
            <a:avLst/>
          </a:prstGeom>
        </p:spPr>
        <p:txBody>
          <a:bodyPr vert="horz" wrap="square" lIns="0" tIns="118586" rIns="0" bIns="0" rtlCol="0">
            <a:spAutoFit/>
          </a:bodyPr>
          <a:lstStyle/>
          <a:p>
            <a:pPr marR="3810">
              <a:spcBef>
                <a:spcPts val="934"/>
              </a:spcBef>
            </a:pPr>
            <a:r>
              <a:rPr sz="1400" b="1" spc="-64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Цели:</a:t>
            </a:r>
            <a:endParaRPr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">
              <a:tabLst>
                <a:tab pos="266224" algn="l"/>
              </a:tabLst>
            </a:pPr>
            <a:r>
              <a:rPr sz="1400" b="1" spc="-10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bg-BG" sz="1400" b="1" spc="-10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Осигуряване на продоволствена сигурност.</a:t>
            </a:r>
            <a:endParaRPr lang="bg-BG" sz="1400" b="1" spc="19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">
              <a:spcBef>
                <a:spcPts val="761"/>
              </a:spcBef>
              <a:tabLst>
                <a:tab pos="266224" algn="l"/>
              </a:tabLst>
            </a:pPr>
            <a:endParaRPr lang="bg-BG" sz="1400" spc="19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">
              <a:spcBef>
                <a:spcPts val="761"/>
              </a:spcBef>
              <a:tabLst>
                <a:tab pos="266224" algn="l"/>
              </a:tabLst>
            </a:pPr>
            <a:endParaRPr lang="bg-BG" sz="1200" spc="19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79469" y="1725623"/>
            <a:ext cx="3680652" cy="340382"/>
          </a:xfrm>
          <a:prstGeom prst="rect">
            <a:avLst/>
          </a:prstGeom>
        </p:spPr>
        <p:txBody>
          <a:bodyPr vert="horz" wrap="square" lIns="0" tIns="103346" rIns="0" bIns="0" rtlCol="0">
            <a:spAutoFit/>
          </a:bodyPr>
          <a:lstStyle/>
          <a:p>
            <a:pPr marL="562451" marR="8573" indent="-553403">
              <a:lnSpc>
                <a:spcPct val="120000"/>
              </a:lnSpc>
              <a:spcBef>
                <a:spcPts val="450"/>
              </a:spcBef>
              <a:tabLst>
                <a:tab pos="266700" algn="l"/>
              </a:tabLst>
            </a:pPr>
            <a:r>
              <a:rPr sz="1400" b="1" spc="-10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bg-BG" sz="1400" b="1" spc="-10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 управление на природните ресурси</a:t>
            </a:r>
            <a:r>
              <a:rPr sz="1400" b="1" spc="1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19308" y="2172850"/>
            <a:ext cx="3370035" cy="2144947"/>
          </a:xfrm>
          <a:prstGeom prst="rect">
            <a:avLst/>
          </a:prstGeom>
        </p:spPr>
        <p:txBody>
          <a:bodyPr vert="horz" wrap="square" lIns="0" tIns="46673" rIns="0" bIns="0" rtlCol="0">
            <a:spAutoFit/>
          </a:bodyPr>
          <a:lstStyle/>
          <a:p>
            <a:pPr marL="495300" indent="-257651">
              <a:spcBef>
                <a:spcPts val="368"/>
              </a:spcBef>
              <a:buFontTx/>
              <a:buAutoNum type="arabicPeriod" startAt="3"/>
              <a:tabLst>
                <a:tab pos="495300" algn="l"/>
                <a:tab pos="495776" algn="l"/>
              </a:tabLst>
            </a:pPr>
            <a:r>
              <a:rPr lang="ru-RU" sz="1400" b="1" spc="19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Намаляване на зависимостта от невъзобновяеми, неустойчиви ресурси.</a:t>
            </a:r>
            <a:endParaRPr lang="bg-BG" sz="1400" b="1" spc="19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5300" indent="-257651">
              <a:spcBef>
                <a:spcPts val="368"/>
              </a:spcBef>
              <a:buFontTx/>
              <a:buAutoNum type="arabicPeriod" startAt="3"/>
              <a:tabLst>
                <a:tab pos="495300" algn="l"/>
                <a:tab pos="495776" algn="l"/>
              </a:tabLst>
            </a:pPr>
            <a:r>
              <a:rPr sz="1400" b="1" spc="19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</a:t>
            </a:r>
            <a:r>
              <a:rPr sz="1400" b="1" spc="-23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авл</a:t>
            </a:r>
            <a:r>
              <a:rPr sz="1400" b="1" spc="-26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400" b="1" spc="-1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</a:t>
            </a:r>
            <a:r>
              <a:rPr sz="1400" b="1" spc="-8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400" b="1" spc="-86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3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400" b="1" spc="-94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34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1400" b="1" spc="3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sz="1400" b="1" spc="-15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апти</a:t>
            </a:r>
            <a:r>
              <a:rPr sz="1400" b="1" spc="-1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400" b="1" spc="34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</a:t>
            </a:r>
            <a:r>
              <a:rPr lang="bg-BG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sz="1400" b="1" spc="-9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98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sz="1400" b="1" spc="19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имат</a:t>
            </a:r>
            <a:r>
              <a:rPr sz="1400" b="1" spc="2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400" b="1" spc="-116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чн</a:t>
            </a:r>
            <a:r>
              <a:rPr sz="1400" b="1" spc="-4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</a:t>
            </a:r>
            <a:r>
              <a:rPr sz="1400" b="1" spc="-38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400" b="1" spc="-86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26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</a:t>
            </a:r>
            <a:r>
              <a:rPr sz="1400" b="1" spc="23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400" b="1" spc="-49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sz="1400" b="1" spc="56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400" b="1" spc="-49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sz="1400" b="1" spc="-113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ия</a:t>
            </a:r>
            <a:r>
              <a:rPr sz="1400" b="1" spc="-11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1400" b="1" spc="-113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5745">
              <a:lnSpc>
                <a:spcPct val="150000"/>
              </a:lnSpc>
              <a:spcBef>
                <a:spcPts val="289"/>
              </a:spcBef>
            </a:pPr>
            <a:r>
              <a:rPr lang="bg-BG" sz="1400" b="1" spc="-11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1400" b="1" spc="-11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400" b="1" spc="-113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Укрепване</a:t>
            </a:r>
            <a:r>
              <a:rPr lang="ru-RU" sz="1400" b="1" spc="-11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b="1" spc="-113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европейската</a:t>
            </a:r>
            <a:r>
              <a:rPr lang="ru-RU" sz="1400" b="1" spc="-11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113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конкурентоспособност</a:t>
            </a:r>
            <a:r>
              <a:rPr lang="ru-RU" sz="1400" b="1" spc="-11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създаване на работни места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A7A389F9-4125-9EA8-CC8B-EA3A28319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06" y="1313644"/>
            <a:ext cx="4096739" cy="274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77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 txBox="1">
            <a:spLocks noGrp="1"/>
          </p:cNvSpPr>
          <p:nvPr>
            <p:ph type="title"/>
          </p:nvPr>
        </p:nvSpPr>
        <p:spPr>
          <a:xfrm>
            <a:off x="199304" y="-98211"/>
            <a:ext cx="6457950" cy="809356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1"/>
              </a:spcBef>
            </a:pPr>
            <a:br>
              <a:rPr lang="bg-BG" sz="1600" b="1" spc="-15" dirty="0">
                <a:solidFill>
                  <a:srgbClr val="252525"/>
                </a:solidFill>
                <a:latin typeface="Tahoma"/>
                <a:cs typeface="Tahoma"/>
              </a:rPr>
            </a:br>
            <a:br>
              <a:rPr lang="bg-BG" sz="1600" b="1" spc="-15" dirty="0">
                <a:solidFill>
                  <a:srgbClr val="252525"/>
                </a:solidFill>
                <a:latin typeface="Tahoma"/>
                <a:cs typeface="Tahoma"/>
              </a:rPr>
            </a:br>
            <a:r>
              <a:rPr lang="bg-BG" sz="1600" b="1" spc="-15" dirty="0">
                <a:solidFill>
                  <a:srgbClr val="252525"/>
                </a:solidFill>
                <a:latin typeface="Tahoma"/>
                <a:cs typeface="Tahoma"/>
              </a:rPr>
              <a:t>     </a:t>
            </a:r>
            <a:r>
              <a:rPr sz="1800" b="1" spc="-15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Европейска</a:t>
            </a:r>
            <a:r>
              <a:rPr sz="1800" b="1" spc="4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</a:t>
            </a:r>
            <a:r>
              <a:rPr sz="1800" b="1" spc="-1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sz="1800" b="1" spc="-26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3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биоикономика,</a:t>
            </a:r>
            <a:r>
              <a:rPr sz="1800" b="1" spc="1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3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563880" y="1183005"/>
            <a:ext cx="8206740" cy="31393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Действия, които водят към устойчива, кръгова биоикономика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да подпомогне постигането на петте цели в контекста на еволюиралите приоритети на политиката, актуализиран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стратегия предлага три основни сфери на действие: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укрепване и разрастване на секторите за продукти на биологична основа, разгръщане на инвестициите и пазарите;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бързо внедряване на местните биоикономики в цяла Европа;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разбиране на екологичните граници на биоикономиката. </a:t>
            </a:r>
          </a:p>
        </p:txBody>
      </p:sp>
    </p:spTree>
    <p:extLst>
      <p:ext uri="{BB962C8B-B14F-4D97-AF65-F5344CB8AC3E}">
        <p14:creationId xmlns:p14="http://schemas.microsoft.com/office/powerpoint/2010/main" val="2355843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1803045" y="3789331"/>
            <a:ext cx="286226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b="1" spc="-169" dirty="0">
                <a:solidFill>
                  <a:srgbClr val="FFFFFF"/>
                </a:solidFill>
                <a:latin typeface="Tahoma"/>
                <a:cs typeface="Tahoma"/>
              </a:rPr>
              <a:t>28%</a:t>
            </a:r>
            <a:endParaRPr sz="105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91133" y="1061163"/>
            <a:ext cx="4452417" cy="682077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lang="bg-BG" sz="1500" b="1" spc="-8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 са следните сектори:</a:t>
            </a:r>
          </a:p>
          <a:p>
            <a:pPr marL="9525">
              <a:spcBef>
                <a:spcPts val="79"/>
              </a:spcBef>
            </a:pPr>
            <a:r>
              <a:rPr lang="bg-BG" sz="1500" b="1" spc="-8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9525">
              <a:spcBef>
                <a:spcPts val="79"/>
              </a:spcBef>
            </a:pPr>
            <a:r>
              <a:rPr lang="bg-BG" sz="1050" b="1" spc="-8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bg-BG" sz="1200" b="1" spc="-8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50" b="1" spc="3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bg-BG" sz="1050" b="1" spc="3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ЕЛСКО СТОПАНСТВО</a:t>
            </a:r>
            <a:endParaRPr sz="105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91133" y="1224677"/>
            <a:ext cx="3296793" cy="725679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926"/>
              </a:spcBef>
            </a:pPr>
            <a:endParaRPr lang="bg-BG" sz="1050" spc="-94" dirty="0">
              <a:solidFill>
                <a:prstClr val="black"/>
              </a:solidFill>
              <a:latin typeface="Verdana"/>
              <a:cs typeface="Verdana"/>
            </a:endParaRPr>
          </a:p>
          <a:p>
            <a:pPr marL="9525">
              <a:spcBef>
                <a:spcPts val="926"/>
              </a:spcBef>
            </a:pPr>
            <a:endParaRPr lang="bg-BG" sz="1050" b="1" spc="-94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">
              <a:spcBef>
                <a:spcPts val="926"/>
              </a:spcBef>
            </a:pPr>
            <a:r>
              <a:rPr lang="bg-BG" sz="1050" b="1" spc="-94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</a:t>
            </a:r>
            <a:r>
              <a:rPr sz="1050" b="1" spc="-94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bg-BG" sz="1050" b="1" spc="-94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РАНИТЕЛНО ВКУСОВА </a:t>
            </a:r>
            <a:r>
              <a:rPr sz="1050" b="1" spc="-94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bg-BG" sz="1050" b="1" spc="-94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РОМИШЛЕНОСТ</a:t>
            </a:r>
            <a:endParaRPr sz="105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91133" y="2043375"/>
            <a:ext cx="2479167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lang="bg-BG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ГОРСКО СТОПАНСТВО</a:t>
            </a:r>
            <a:endParaRPr sz="105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91133" y="2276939"/>
            <a:ext cx="4096893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lang="bg-BG" sz="1050" b="1" spc="-8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 ДЪРВОПРЕРАБОТВАЩА И МЕБЕЛНА ПРОМИШЛЕНОСТ</a:t>
            </a:r>
            <a:endParaRPr sz="105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91133" y="2510503"/>
            <a:ext cx="4896993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bg-BG" sz="1050" b="1" spc="-4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ЦЕЛУЛОЗНО-ХАРТИЕНА И ХИМИЧЕСКА ПРОМИШЛЕНОСТ</a:t>
            </a:r>
            <a:endParaRPr sz="105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91133" y="2752474"/>
            <a:ext cx="2622500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lang="bg-BG" sz="1050" b="1" spc="-4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sz="1050" b="1" spc="-4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bg-BG" sz="1050" b="1" spc="-4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ЕКСТИЛНА ПРОМИШЛЕНОСТ</a:t>
            </a:r>
            <a:endParaRPr sz="105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91133" y="2994068"/>
            <a:ext cx="2954922" cy="335829"/>
          </a:xfrm>
          <a:prstGeom prst="rect">
            <a:avLst/>
          </a:prstGeom>
        </p:spPr>
        <p:txBody>
          <a:bodyPr vert="horz" wrap="square" lIns="0" tIns="6191" rIns="0" bIns="0" rtlCol="0">
            <a:spAutoFit/>
          </a:bodyPr>
          <a:lstStyle/>
          <a:p>
            <a:pPr marL="9525" marR="3810">
              <a:lnSpc>
                <a:spcPct val="102099"/>
              </a:lnSpc>
              <a:spcBef>
                <a:spcPts val="49"/>
              </a:spcBef>
            </a:pPr>
            <a:r>
              <a:rPr lang="bg-BG" sz="1050" b="1" spc="8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sz="1050" b="1" spc="8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bg-BG" sz="1050" b="1" spc="8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ИБАРСТВО И АКВАКУЛТУРИ</a:t>
            </a:r>
          </a:p>
          <a:p>
            <a:pPr marL="9525" marR="3810">
              <a:lnSpc>
                <a:spcPct val="102099"/>
              </a:lnSpc>
              <a:spcBef>
                <a:spcPts val="49"/>
              </a:spcBef>
            </a:pPr>
            <a:r>
              <a:rPr lang="bg-BG" sz="1050" b="1" spc="8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ДРУГИ</a:t>
            </a:r>
            <a:endParaRPr sz="105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1257" y="445475"/>
            <a:ext cx="7086725" cy="207749"/>
          </a:xfrm>
        </p:spPr>
        <p:txBody>
          <a:bodyPr>
            <a:normAutofit fontScale="90000"/>
          </a:bodyPr>
          <a:lstStyle/>
          <a:p>
            <a:r>
              <a:rPr lang="bg-BG" sz="2000" b="1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Основни сектори с принос за </a:t>
            </a:r>
            <a:r>
              <a:rPr lang="bg-BG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биоикономиката</a:t>
            </a: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Десет ключови политически послания за разработването на Стратегия за ...">
            <a:extLst>
              <a:ext uri="{FF2B5EF4-FFF2-40B4-BE49-F238E27FC236}">
                <a16:creationId xmlns:a16="http://schemas.microsoft.com/office/drawing/2014/main" id="{5355E0AC-A1F8-8454-B4D3-F463E5DEB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633" y="3184243"/>
            <a:ext cx="3136006" cy="123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ОСП след 2020: ЕК призовава стратегиите за биоикономика да бъдат ...">
            <a:extLst>
              <a:ext uri="{FF2B5EF4-FFF2-40B4-BE49-F238E27FC236}">
                <a16:creationId xmlns:a16="http://schemas.microsoft.com/office/drawing/2014/main" id="{B3B5614E-8B36-7EC5-916C-6EB2CD43E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460" y="1008105"/>
            <a:ext cx="3143250" cy="198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647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85DAA4C8-C46A-EA7B-EC56-2B7EF4A41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0613" y="4767263"/>
            <a:ext cx="433387" cy="257175"/>
          </a:xfrm>
        </p:spPr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/>
                </a:solidFill>
              </a:rPr>
              <a:pPr/>
              <a:t>7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Rectangle 28">
            <a:extLst>
              <a:ext uri="{FF2B5EF4-FFF2-40B4-BE49-F238E27FC236}">
                <a16:creationId xmlns:a16="http://schemas.microsoft.com/office/drawing/2014/main" id="{468303F2-8B61-73C5-77AE-1E9085E56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512" y="-182142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70" name="Текстово поле 69">
            <a:extLst>
              <a:ext uri="{FF2B5EF4-FFF2-40B4-BE49-F238E27FC236}">
                <a16:creationId xmlns:a16="http://schemas.microsoft.com/office/drawing/2014/main" id="{D10B2028-26C6-E2C5-08B6-DA6257A99629}"/>
              </a:ext>
            </a:extLst>
          </p:cNvPr>
          <p:cNvSpPr txBox="1"/>
          <p:nvPr/>
        </p:nvSpPr>
        <p:spPr>
          <a:xfrm>
            <a:off x="894250" y="327440"/>
            <a:ext cx="5514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Данни за биоикономиката на ниво ЕС, 2020 г.</a:t>
            </a:r>
          </a:p>
        </p:txBody>
      </p:sp>
      <p:sp>
        <p:nvSpPr>
          <p:cNvPr id="71" name="Текстово поле 70">
            <a:extLst>
              <a:ext uri="{FF2B5EF4-FFF2-40B4-BE49-F238E27FC236}">
                <a16:creationId xmlns:a16="http://schemas.microsoft.com/office/drawing/2014/main" id="{A1934581-3160-7610-7D91-037632F4962F}"/>
              </a:ext>
            </a:extLst>
          </p:cNvPr>
          <p:cNvSpPr txBox="1"/>
          <p:nvPr/>
        </p:nvSpPr>
        <p:spPr>
          <a:xfrm>
            <a:off x="1590311" y="4418249"/>
            <a:ext cx="25129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Източник: </a:t>
            </a:r>
            <a:r>
              <a:rPr lang="en-US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JRC SCIENCE FOR POLICY REPORT</a:t>
            </a:r>
            <a:endParaRPr lang="bg-BG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27666A6-9630-57B9-29AF-BE1616CFDF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590635"/>
              </p:ext>
            </p:extLst>
          </p:nvPr>
        </p:nvGraphicFramePr>
        <p:xfrm>
          <a:off x="4862512" y="1056658"/>
          <a:ext cx="4258637" cy="2915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AB4F12DA-34E4-40F8-0E91-0CAABA30E1E7}"/>
              </a:ext>
            </a:extLst>
          </p:cNvPr>
          <p:cNvSpPr txBox="1"/>
          <p:nvPr/>
        </p:nvSpPr>
        <p:spPr>
          <a:xfrm>
            <a:off x="5160292" y="1009934"/>
            <a:ext cx="41905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секторите базирани на биоикономиката, в т.ч. от земеделието, горите, хранително вкусовата промишленост, биогоривата и др. работят около 17,17 милиона работници и генерират 665 милиарда евро добавена стойност в ЕС, след Брекзит през 2019 г. 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B532339-9610-B69F-3FFB-037D448E81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447747"/>
              </p:ext>
            </p:extLst>
          </p:nvPr>
        </p:nvGraphicFramePr>
        <p:xfrm>
          <a:off x="290512" y="1225816"/>
          <a:ext cx="4455378" cy="27425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9716">
                  <a:extLst>
                    <a:ext uri="{9D8B030D-6E8A-4147-A177-3AD203B41FA5}">
                      <a16:colId xmlns:a16="http://schemas.microsoft.com/office/drawing/2014/main" val="2901362836"/>
                    </a:ext>
                  </a:extLst>
                </a:gridCol>
                <a:gridCol w="1078356">
                  <a:extLst>
                    <a:ext uri="{9D8B030D-6E8A-4147-A177-3AD203B41FA5}">
                      <a16:colId xmlns:a16="http://schemas.microsoft.com/office/drawing/2014/main" val="1462090645"/>
                    </a:ext>
                  </a:extLst>
                </a:gridCol>
                <a:gridCol w="1567306">
                  <a:extLst>
                    <a:ext uri="{9D8B030D-6E8A-4147-A177-3AD203B41FA5}">
                      <a16:colId xmlns:a16="http://schemas.microsoft.com/office/drawing/2014/main" val="2018404723"/>
                    </a:ext>
                  </a:extLst>
                </a:gridCol>
              </a:tblGrid>
              <a:tr h="299038">
                <a:tc>
                  <a:txBody>
                    <a:bodyPr/>
                    <a:lstStyle/>
                    <a:p>
                      <a:pPr algn="l" fontAlgn="b"/>
                      <a:r>
                        <a:rPr lang="bg-BG" sz="900" b="1" u="sng" strike="noStrike" dirty="0">
                          <a:effectLst/>
                        </a:rPr>
                        <a:t>Сектор по класификация </a:t>
                      </a:r>
                      <a:r>
                        <a:rPr lang="en-US" sz="900" b="1" u="sng" strike="noStrike" dirty="0">
                          <a:effectLst/>
                        </a:rPr>
                        <a:t>NACE2</a:t>
                      </a:r>
                      <a:endParaRPr lang="en-US" sz="9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900" b="1" u="sng" strike="noStrike" dirty="0">
                          <a:effectLst/>
                        </a:rPr>
                        <a:t>Заети лица, </a:t>
                      </a:r>
                      <a:r>
                        <a:rPr lang="bg-BG" sz="900" b="1" u="sng" strike="noStrike" dirty="0" err="1">
                          <a:effectLst/>
                        </a:rPr>
                        <a:t>млн.хора</a:t>
                      </a:r>
                      <a:endParaRPr lang="bg-BG" sz="9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900" b="1" u="sng" strike="noStrike" dirty="0">
                          <a:effectLst/>
                        </a:rPr>
                        <a:t>Добавена стойност, млрд. евро</a:t>
                      </a:r>
                      <a:endParaRPr lang="bg-BG" sz="9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extLst>
                  <a:ext uri="{0D108BD9-81ED-4DB2-BD59-A6C34878D82A}">
                    <a16:rowId xmlns:a16="http://schemas.microsoft.com/office/drawing/2014/main" val="4121051523"/>
                  </a:ext>
                </a:extLst>
              </a:tr>
              <a:tr h="165214">
                <a:tc>
                  <a:txBody>
                    <a:bodyPr/>
                    <a:lstStyle/>
                    <a:p>
                      <a:pPr algn="l" fontAlgn="b"/>
                      <a:r>
                        <a:rPr lang="bg-BG" sz="900" u="none" strike="noStrike" dirty="0">
                          <a:effectLst/>
                        </a:rPr>
                        <a:t>Земеделие</a:t>
                      </a:r>
                      <a:endParaRPr lang="bg-B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8,70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</a:rPr>
                        <a:t>235,87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extLst>
                  <a:ext uri="{0D108BD9-81ED-4DB2-BD59-A6C34878D82A}">
                    <a16:rowId xmlns:a16="http://schemas.microsoft.com/office/drawing/2014/main" val="2187485908"/>
                  </a:ext>
                </a:extLst>
              </a:tr>
              <a:tr h="165214">
                <a:tc>
                  <a:txBody>
                    <a:bodyPr/>
                    <a:lstStyle/>
                    <a:p>
                      <a:pPr algn="l" fontAlgn="b"/>
                      <a:r>
                        <a:rPr lang="bg-BG" sz="900" u="none" strike="noStrike">
                          <a:effectLst/>
                        </a:rPr>
                        <a:t>Храни, напитки и тютюн</a:t>
                      </a:r>
                      <a:endParaRPr lang="bg-B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4,60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</a:rPr>
                        <a:t>191,23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extLst>
                  <a:ext uri="{0D108BD9-81ED-4DB2-BD59-A6C34878D82A}">
                    <a16:rowId xmlns:a16="http://schemas.microsoft.com/office/drawing/2014/main" val="2812064479"/>
                  </a:ext>
                </a:extLst>
              </a:tr>
              <a:tr h="165214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Изделия от дърво и мебели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1,33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</a:rPr>
                        <a:t>79,30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extLst>
                  <a:ext uri="{0D108BD9-81ED-4DB2-BD59-A6C34878D82A}">
                    <a16:rowId xmlns:a16="http://schemas.microsoft.com/office/drawing/2014/main" val="1496870567"/>
                  </a:ext>
                </a:extLst>
              </a:tr>
              <a:tr h="165214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Текстилни изделия на биологична основа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0,72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</a:rPr>
                        <a:t>50,67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extLst>
                  <a:ext uri="{0D108BD9-81ED-4DB2-BD59-A6C34878D82A}">
                    <a16:rowId xmlns:a16="http://schemas.microsoft.com/office/drawing/2014/main" val="713276037"/>
                  </a:ext>
                </a:extLst>
              </a:tr>
              <a:tr h="165214">
                <a:tc>
                  <a:txBody>
                    <a:bodyPr/>
                    <a:lstStyle/>
                    <a:p>
                      <a:pPr algn="l" fontAlgn="b"/>
                      <a:r>
                        <a:rPr lang="bg-BG" sz="900" u="none" strike="noStrike">
                          <a:effectLst/>
                        </a:rPr>
                        <a:t>Хартия</a:t>
                      </a:r>
                      <a:endParaRPr lang="bg-B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0,62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</a:rPr>
                        <a:t>45,95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extLst>
                  <a:ext uri="{0D108BD9-81ED-4DB2-BD59-A6C34878D82A}">
                    <a16:rowId xmlns:a16="http://schemas.microsoft.com/office/drawing/2014/main" val="348688518"/>
                  </a:ext>
                </a:extLst>
              </a:tr>
              <a:tr h="165214">
                <a:tc>
                  <a:txBody>
                    <a:bodyPr/>
                    <a:lstStyle/>
                    <a:p>
                      <a:pPr algn="l" fontAlgn="b"/>
                      <a:r>
                        <a:rPr lang="bg-BG" sz="900" u="none" strike="noStrike">
                          <a:effectLst/>
                        </a:rPr>
                        <a:t>Горски</a:t>
                      </a:r>
                      <a:endParaRPr lang="bg-B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0,50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</a:rPr>
                        <a:t>24,48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extLst>
                  <a:ext uri="{0D108BD9-81ED-4DB2-BD59-A6C34878D82A}">
                    <a16:rowId xmlns:a16="http://schemas.microsoft.com/office/drawing/2014/main" val="3459110069"/>
                  </a:ext>
                </a:extLst>
              </a:tr>
              <a:tr h="42488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Химикали на биологична основа, фармацевтични продукти, пластмаси и каучук (с изключение на биогорива)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0,47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</a:rPr>
                        <a:t>21,41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extLst>
                  <a:ext uri="{0D108BD9-81ED-4DB2-BD59-A6C34878D82A}">
                    <a16:rowId xmlns:a16="http://schemas.microsoft.com/office/drawing/2014/main" val="3824338988"/>
                  </a:ext>
                </a:extLst>
              </a:tr>
              <a:tr h="165214">
                <a:tc>
                  <a:txBody>
                    <a:bodyPr/>
                    <a:lstStyle/>
                    <a:p>
                      <a:pPr algn="l" fontAlgn="b"/>
                      <a:r>
                        <a:rPr lang="bg-BG" sz="900" u="none" strike="noStrike">
                          <a:effectLst/>
                        </a:rPr>
                        <a:t>Риболов и аквакултури</a:t>
                      </a:r>
                      <a:endParaRPr lang="bg-B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0,16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</a:rPr>
                        <a:t>6,63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extLst>
                  <a:ext uri="{0D108BD9-81ED-4DB2-BD59-A6C34878D82A}">
                    <a16:rowId xmlns:a16="http://schemas.microsoft.com/office/drawing/2014/main" val="2819640635"/>
                  </a:ext>
                </a:extLst>
              </a:tr>
              <a:tr h="165214">
                <a:tc>
                  <a:txBody>
                    <a:bodyPr/>
                    <a:lstStyle/>
                    <a:p>
                      <a:pPr algn="l" fontAlgn="b"/>
                      <a:r>
                        <a:rPr lang="bg-BG" sz="900" u="none" strike="noStrike">
                          <a:effectLst/>
                        </a:rPr>
                        <a:t>Електроенергия на биологична основа</a:t>
                      </a:r>
                      <a:endParaRPr lang="bg-B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0,04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</a:rPr>
                        <a:t>5,45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extLst>
                  <a:ext uri="{0D108BD9-81ED-4DB2-BD59-A6C34878D82A}">
                    <a16:rowId xmlns:a16="http://schemas.microsoft.com/office/drawing/2014/main" val="487283761"/>
                  </a:ext>
                </a:extLst>
              </a:tr>
              <a:tr h="165214">
                <a:tc>
                  <a:txBody>
                    <a:bodyPr/>
                    <a:lstStyle/>
                    <a:p>
                      <a:pPr algn="l" fontAlgn="b"/>
                      <a:r>
                        <a:rPr lang="bg-BG" sz="900" u="none" strike="noStrike" dirty="0">
                          <a:effectLst/>
                        </a:rPr>
                        <a:t>Течни биогорива</a:t>
                      </a:r>
                      <a:endParaRPr lang="bg-B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0,03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</a:rPr>
                        <a:t>3,82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extLst>
                  <a:ext uri="{0D108BD9-81ED-4DB2-BD59-A6C34878D82A}">
                    <a16:rowId xmlns:a16="http://schemas.microsoft.com/office/drawing/2014/main" val="3410171735"/>
                  </a:ext>
                </a:extLst>
              </a:tr>
              <a:tr h="165214">
                <a:tc>
                  <a:txBody>
                    <a:bodyPr/>
                    <a:lstStyle/>
                    <a:p>
                      <a:pPr algn="l" fontAlgn="b"/>
                      <a:r>
                        <a:rPr lang="bg-B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ОБЩО</a:t>
                      </a: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17,17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664,81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9" marR="8159" marT="8159" marB="0" anchor="b"/>
                </a:tc>
                <a:extLst>
                  <a:ext uri="{0D108BD9-81ED-4DB2-BD59-A6C34878D82A}">
                    <a16:rowId xmlns:a16="http://schemas.microsoft.com/office/drawing/2014/main" val="2517808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3846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85DAA4C8-C46A-EA7B-EC56-2B7EF4A41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0613" y="4767263"/>
            <a:ext cx="433387" cy="257175"/>
          </a:xfrm>
        </p:spPr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/>
                </a:solidFill>
              </a:rPr>
              <a:pPr/>
              <a:t>8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B8CCD88F-FC3F-8EA6-522E-8DA8A267061E}"/>
              </a:ext>
            </a:extLst>
          </p:cNvPr>
          <p:cNvSpPr txBox="1"/>
          <p:nvPr/>
        </p:nvSpPr>
        <p:spPr>
          <a:xfrm>
            <a:off x="462178" y="944699"/>
            <a:ext cx="42424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Приблизителна добавена стойност в секторите на биоикономиката в ЕС спрямо БВП, 20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bg-BG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  <a:endParaRPr lang="bg-BG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8">
            <a:extLst>
              <a:ext uri="{FF2B5EF4-FFF2-40B4-BE49-F238E27FC236}">
                <a16:creationId xmlns:a16="http://schemas.microsoft.com/office/drawing/2014/main" id="{468303F2-8B61-73C5-77AE-1E9085E56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512" y="-182142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70" name="Текстово поле 69">
            <a:extLst>
              <a:ext uri="{FF2B5EF4-FFF2-40B4-BE49-F238E27FC236}">
                <a16:creationId xmlns:a16="http://schemas.microsoft.com/office/drawing/2014/main" id="{D10B2028-26C6-E2C5-08B6-DA6257A99629}"/>
              </a:ext>
            </a:extLst>
          </p:cNvPr>
          <p:cNvSpPr txBox="1"/>
          <p:nvPr/>
        </p:nvSpPr>
        <p:spPr>
          <a:xfrm>
            <a:off x="894250" y="327440"/>
            <a:ext cx="5514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Данни за </a:t>
            </a:r>
            <a:r>
              <a:rPr lang="bg-BG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r>
              <a:rPr lang="bg-BG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ниво ЕС</a:t>
            </a:r>
          </a:p>
        </p:txBody>
      </p:sp>
      <p:sp>
        <p:nvSpPr>
          <p:cNvPr id="71" name="Текстово поле 70">
            <a:extLst>
              <a:ext uri="{FF2B5EF4-FFF2-40B4-BE49-F238E27FC236}">
                <a16:creationId xmlns:a16="http://schemas.microsoft.com/office/drawing/2014/main" id="{A1934581-3160-7610-7D91-037632F4962F}"/>
              </a:ext>
            </a:extLst>
          </p:cNvPr>
          <p:cNvSpPr txBox="1"/>
          <p:nvPr/>
        </p:nvSpPr>
        <p:spPr>
          <a:xfrm>
            <a:off x="1590311" y="4418249"/>
            <a:ext cx="25129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Източник: </a:t>
            </a:r>
            <a:r>
              <a:rPr lang="en-US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JRC SCIENCE FOR POLICY REPORT</a:t>
            </a:r>
            <a:endParaRPr lang="bg-BG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FD12CBC-8F17-5A86-7876-A7EB62058C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4222955"/>
              </p:ext>
            </p:extLst>
          </p:nvPr>
        </p:nvGraphicFramePr>
        <p:xfrm>
          <a:off x="313363" y="1338856"/>
          <a:ext cx="4671891" cy="3146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27666A6-9630-57B9-29AF-BE1616CFDF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1934729"/>
              </p:ext>
            </p:extLst>
          </p:nvPr>
        </p:nvGraphicFramePr>
        <p:xfrm>
          <a:off x="4572000" y="1436621"/>
          <a:ext cx="4258637" cy="2915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AB4F12DA-34E4-40F8-0E91-0CAABA30E1E7}"/>
              </a:ext>
            </a:extLst>
          </p:cNvPr>
          <p:cNvSpPr txBox="1"/>
          <p:nvPr/>
        </p:nvSpPr>
        <p:spPr>
          <a:xfrm>
            <a:off x="4103273" y="1009934"/>
            <a:ext cx="5024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Разпределение спрямо брой работещи в секторите в ЕС, 2020 г.</a:t>
            </a:r>
          </a:p>
        </p:txBody>
      </p:sp>
    </p:spTree>
    <p:extLst>
      <p:ext uri="{BB962C8B-B14F-4D97-AF65-F5344CB8AC3E}">
        <p14:creationId xmlns:p14="http://schemas.microsoft.com/office/powerpoint/2010/main" val="828515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1E956E3-A709-266F-4AA5-C9506CC107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1028165"/>
              </p:ext>
            </p:extLst>
          </p:nvPr>
        </p:nvGraphicFramePr>
        <p:xfrm>
          <a:off x="213360" y="1200149"/>
          <a:ext cx="8818880" cy="3133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A6EEF10-F96A-47A0-3828-39F3A98BFC7F}"/>
              </a:ext>
            </a:extLst>
          </p:cNvPr>
          <p:cNvSpPr txBox="1"/>
          <p:nvPr/>
        </p:nvSpPr>
        <p:spPr>
          <a:xfrm>
            <a:off x="1237128" y="237637"/>
            <a:ext cx="4910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Брутна добавена стойност за периода 2008-2020 г. в секторите на биоикономиката в ЕС</a:t>
            </a:r>
          </a:p>
        </p:txBody>
      </p:sp>
      <p:sp>
        <p:nvSpPr>
          <p:cNvPr id="2" name="Текстово поле 70">
            <a:extLst>
              <a:ext uri="{FF2B5EF4-FFF2-40B4-BE49-F238E27FC236}">
                <a16:creationId xmlns:a16="http://schemas.microsoft.com/office/drawing/2014/main" id="{6593CB55-33E2-50C0-6769-5DC906683AAB}"/>
              </a:ext>
            </a:extLst>
          </p:cNvPr>
          <p:cNvSpPr txBox="1"/>
          <p:nvPr/>
        </p:nvSpPr>
        <p:spPr>
          <a:xfrm>
            <a:off x="1590311" y="4418249"/>
            <a:ext cx="25129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Източник: </a:t>
            </a:r>
            <a:r>
              <a:rPr lang="en-US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JRC SCIENCE FOR POLICY REPORT</a:t>
            </a:r>
            <a:endParaRPr lang="bg-BG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34A36212-CC28-BD71-64E3-36F4E4F72664}"/>
              </a:ext>
            </a:extLst>
          </p:cNvPr>
          <p:cNvSpPr txBox="1"/>
          <p:nvPr/>
        </p:nvSpPr>
        <p:spPr>
          <a:xfrm>
            <a:off x="0" y="4114412"/>
            <a:ext cx="10144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bg-BG" sz="1050" dirty="0"/>
              <a:t>Млн. евро</a:t>
            </a:r>
          </a:p>
        </p:txBody>
      </p:sp>
    </p:spTree>
    <p:extLst>
      <p:ext uri="{BB962C8B-B14F-4D97-AF65-F5344CB8AC3E}">
        <p14:creationId xmlns:p14="http://schemas.microsoft.com/office/powerpoint/2010/main" val="4217871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55A79E8E-7DE8-B21F-F9B3-FB6679AB5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10</a:t>
            </a:fld>
            <a:endParaRPr lang="es-ES" dirty="0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DABD609C-F6BB-FC76-9E79-DCCB4D76A9C4}"/>
              </a:ext>
            </a:extLst>
          </p:cNvPr>
          <p:cNvSpPr txBox="1"/>
          <p:nvPr/>
        </p:nvSpPr>
        <p:spPr>
          <a:xfrm>
            <a:off x="199623" y="225380"/>
            <a:ext cx="6767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</a:rPr>
              <a:t>Потоци</a:t>
            </a:r>
            <a:r>
              <a:rPr lang="ru-RU" dirty="0">
                <a:solidFill>
                  <a:schemeClr val="bg1"/>
                </a:solidFill>
              </a:rPr>
              <a:t> от </a:t>
            </a:r>
            <a:r>
              <a:rPr lang="ru-RU" dirty="0" err="1">
                <a:solidFill>
                  <a:schemeClr val="bg1"/>
                </a:solidFill>
              </a:rPr>
              <a:t>биомаса</a:t>
            </a:r>
            <a:r>
              <a:rPr lang="ru-RU" dirty="0">
                <a:solidFill>
                  <a:schemeClr val="bg1"/>
                </a:solidFill>
              </a:rPr>
              <a:t> в 1000 тона сухо вещество (</a:t>
            </a:r>
            <a:r>
              <a:rPr lang="ru-RU" dirty="0" err="1">
                <a:solidFill>
                  <a:schemeClr val="bg1"/>
                </a:solidFill>
              </a:rPr>
              <a:t>нетна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търговия</a:t>
            </a:r>
            <a:r>
              <a:rPr lang="ru-RU" dirty="0">
                <a:solidFill>
                  <a:schemeClr val="bg1"/>
                </a:solidFill>
              </a:rPr>
              <a:t>) </a:t>
            </a:r>
            <a:r>
              <a:rPr lang="ru-RU" dirty="0" err="1">
                <a:solidFill>
                  <a:schemeClr val="bg1"/>
                </a:solidFill>
              </a:rPr>
              <a:t>данни</a:t>
            </a:r>
            <a:r>
              <a:rPr lang="ru-RU" dirty="0">
                <a:solidFill>
                  <a:schemeClr val="bg1"/>
                </a:solidFill>
              </a:rPr>
              <a:t> за ЕС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22738FF4-EEE3-4F7B-FC11-BC42692AACD7}"/>
              </a:ext>
            </a:extLst>
          </p:cNvPr>
          <p:cNvSpPr txBox="1"/>
          <p:nvPr/>
        </p:nvSpPr>
        <p:spPr>
          <a:xfrm>
            <a:off x="547351" y="1030311"/>
            <a:ext cx="5248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/>
              <a:t>Последни публикувани данни към края на 202</a:t>
            </a:r>
            <a:r>
              <a:rPr lang="en-US" sz="1200" dirty="0"/>
              <a:t>2</a:t>
            </a:r>
            <a:r>
              <a:rPr lang="bg-BG" sz="1200" dirty="0"/>
              <a:t> г.</a:t>
            </a:r>
            <a:endParaRPr lang="en-US" sz="1200" dirty="0"/>
          </a:p>
        </p:txBody>
      </p:sp>
      <p:sp>
        <p:nvSpPr>
          <p:cNvPr id="7" name="Текстово поле 70">
            <a:extLst>
              <a:ext uri="{FF2B5EF4-FFF2-40B4-BE49-F238E27FC236}">
                <a16:creationId xmlns:a16="http://schemas.microsoft.com/office/drawing/2014/main" id="{BFEC1287-AB34-C12E-13CD-5CAE5E9A57BE}"/>
              </a:ext>
            </a:extLst>
          </p:cNvPr>
          <p:cNvSpPr txBox="1"/>
          <p:nvPr/>
        </p:nvSpPr>
        <p:spPr>
          <a:xfrm>
            <a:off x="5331623" y="4094666"/>
            <a:ext cx="25129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Източник: </a:t>
            </a:r>
            <a:r>
              <a:rPr lang="en-US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JRC SCIENCE FOR POLICY REPORT</a:t>
            </a:r>
            <a:endParaRPr lang="bg-BG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57978902-E7D0-E271-73C9-24568868ADD2}"/>
              </a:ext>
            </a:extLst>
          </p:cNvPr>
          <p:cNvSpPr txBox="1"/>
          <p:nvPr/>
        </p:nvSpPr>
        <p:spPr>
          <a:xfrm>
            <a:off x="2413178" y="1461554"/>
            <a:ext cx="6262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внос</a:t>
            </a:r>
            <a:endParaRPr lang="en-US" sz="700" b="1" dirty="0"/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BBADCAEA-C30A-31F8-4D16-1504DC3ED765}"/>
              </a:ext>
            </a:extLst>
          </p:cNvPr>
          <p:cNvSpPr txBox="1"/>
          <p:nvPr/>
        </p:nvSpPr>
        <p:spPr>
          <a:xfrm>
            <a:off x="5875448" y="1461554"/>
            <a:ext cx="718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Храни и фуражи</a:t>
            </a:r>
            <a:endParaRPr lang="en-US" sz="700" b="1" dirty="0"/>
          </a:p>
        </p:txBody>
      </p:sp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BFB9BD78-D5E7-74F3-AAD3-91C03684DF6B}"/>
              </a:ext>
            </a:extLst>
          </p:cNvPr>
          <p:cNvSpPr txBox="1"/>
          <p:nvPr/>
        </p:nvSpPr>
        <p:spPr>
          <a:xfrm>
            <a:off x="801173" y="2151626"/>
            <a:ext cx="6262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Продукция</a:t>
            </a:r>
            <a:endParaRPr lang="en-US" sz="700" b="1" dirty="0"/>
          </a:p>
        </p:txBody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5936AEE8-FD9F-7C14-2993-4EDB66323507}"/>
              </a:ext>
            </a:extLst>
          </p:cNvPr>
          <p:cNvSpPr txBox="1"/>
          <p:nvPr/>
        </p:nvSpPr>
        <p:spPr>
          <a:xfrm>
            <a:off x="1204711" y="3250623"/>
            <a:ext cx="626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Неизвестен произход</a:t>
            </a:r>
            <a:endParaRPr lang="en-US" sz="700" b="1" dirty="0"/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C41AEA53-8AE7-FAB2-9C00-1C20D6C79B88}"/>
              </a:ext>
            </a:extLst>
          </p:cNvPr>
          <p:cNvSpPr txBox="1"/>
          <p:nvPr/>
        </p:nvSpPr>
        <p:spPr>
          <a:xfrm>
            <a:off x="3039414" y="2196881"/>
            <a:ext cx="6262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Доставки</a:t>
            </a:r>
            <a:endParaRPr lang="en-US" sz="700" b="1" dirty="0"/>
          </a:p>
        </p:txBody>
      </p:sp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B5232DCE-D24B-A744-89DC-D212FAE07F14}"/>
              </a:ext>
            </a:extLst>
          </p:cNvPr>
          <p:cNvSpPr txBox="1"/>
          <p:nvPr/>
        </p:nvSpPr>
        <p:spPr>
          <a:xfrm>
            <a:off x="4441601" y="3908256"/>
            <a:ext cx="690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Неизвестни/загуби</a:t>
            </a:r>
            <a:endParaRPr lang="en-US" sz="700" b="1" dirty="0"/>
          </a:p>
        </p:txBody>
      </p: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9496F509-32FF-7280-705D-59C4BB78CCA1}"/>
              </a:ext>
            </a:extLst>
          </p:cNvPr>
          <p:cNvSpPr txBox="1"/>
          <p:nvPr/>
        </p:nvSpPr>
        <p:spPr>
          <a:xfrm>
            <a:off x="7745298" y="1869432"/>
            <a:ext cx="718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Хранителни отпадъци</a:t>
            </a:r>
            <a:endParaRPr lang="en-US" sz="700" b="1" dirty="0"/>
          </a:p>
        </p:txBody>
      </p:sp>
      <p:sp>
        <p:nvSpPr>
          <p:cNvPr id="16" name="Текстово поле 15">
            <a:extLst>
              <a:ext uri="{FF2B5EF4-FFF2-40B4-BE49-F238E27FC236}">
                <a16:creationId xmlns:a16="http://schemas.microsoft.com/office/drawing/2014/main" id="{9F81ABBD-2896-2510-9BA3-380686BC9094}"/>
              </a:ext>
            </a:extLst>
          </p:cNvPr>
          <p:cNvSpPr txBox="1"/>
          <p:nvPr/>
        </p:nvSpPr>
        <p:spPr>
          <a:xfrm>
            <a:off x="8045539" y="2512780"/>
            <a:ext cx="7700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износ</a:t>
            </a:r>
            <a:endParaRPr lang="en-US" sz="700" b="1" dirty="0"/>
          </a:p>
        </p:txBody>
      </p:sp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A51AC1BF-F033-72AE-6803-6AFBC2ED9537}"/>
              </a:ext>
            </a:extLst>
          </p:cNvPr>
          <p:cNvSpPr txBox="1"/>
          <p:nvPr/>
        </p:nvSpPr>
        <p:spPr>
          <a:xfrm>
            <a:off x="6144832" y="3173258"/>
            <a:ext cx="626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Биомаса за енергия</a:t>
            </a:r>
            <a:endParaRPr lang="en-US" sz="700" b="1" dirty="0"/>
          </a:p>
        </p:txBody>
      </p:sp>
      <p:sp>
        <p:nvSpPr>
          <p:cNvPr id="18" name="Текстово поле 17">
            <a:extLst>
              <a:ext uri="{FF2B5EF4-FFF2-40B4-BE49-F238E27FC236}">
                <a16:creationId xmlns:a16="http://schemas.microsoft.com/office/drawing/2014/main" id="{27EBCD3F-1762-8490-1E50-34B26DB0A312}"/>
              </a:ext>
            </a:extLst>
          </p:cNvPr>
          <p:cNvSpPr txBox="1"/>
          <p:nvPr/>
        </p:nvSpPr>
        <p:spPr>
          <a:xfrm>
            <a:off x="4874691" y="2591700"/>
            <a:ext cx="7700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Биоматериали</a:t>
            </a:r>
            <a:endParaRPr lang="en-US" sz="700" b="1" dirty="0"/>
          </a:p>
        </p:txBody>
      </p:sp>
      <p:pic>
        <p:nvPicPr>
          <p:cNvPr id="20" name="Картина 19">
            <a:extLst>
              <a:ext uri="{FF2B5EF4-FFF2-40B4-BE49-F238E27FC236}">
                <a16:creationId xmlns:a16="http://schemas.microsoft.com/office/drawing/2014/main" id="{2344C464-282E-633B-E9FC-0030E83EE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5341" y="3132386"/>
            <a:ext cx="626237" cy="674409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5ED515A2-7199-7698-B3DC-BD3E5F9B3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2" y="1292263"/>
            <a:ext cx="9144000" cy="2884213"/>
          </a:xfrm>
          <a:prstGeom prst="rect">
            <a:avLst/>
          </a:prstGeom>
        </p:spPr>
      </p:pic>
      <p:sp>
        <p:nvSpPr>
          <p:cNvPr id="21" name="Текстово поле 20">
            <a:extLst>
              <a:ext uri="{FF2B5EF4-FFF2-40B4-BE49-F238E27FC236}">
                <a16:creationId xmlns:a16="http://schemas.microsoft.com/office/drawing/2014/main" id="{1D5DACB0-2F16-A7E9-F113-38AE67B63980}"/>
              </a:ext>
            </a:extLst>
          </p:cNvPr>
          <p:cNvSpPr txBox="1"/>
          <p:nvPr/>
        </p:nvSpPr>
        <p:spPr>
          <a:xfrm>
            <a:off x="801173" y="2396936"/>
            <a:ext cx="52454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952 274</a:t>
            </a:r>
          </a:p>
        </p:txBody>
      </p:sp>
      <p:sp>
        <p:nvSpPr>
          <p:cNvPr id="22" name="Текстово поле 21">
            <a:extLst>
              <a:ext uri="{FF2B5EF4-FFF2-40B4-BE49-F238E27FC236}">
                <a16:creationId xmlns:a16="http://schemas.microsoft.com/office/drawing/2014/main" id="{4CBF5D48-BE78-2343-2DF2-C9AE46EA82F2}"/>
              </a:ext>
            </a:extLst>
          </p:cNvPr>
          <p:cNvSpPr txBox="1"/>
          <p:nvPr/>
        </p:nvSpPr>
        <p:spPr>
          <a:xfrm>
            <a:off x="1945246" y="1613096"/>
            <a:ext cx="52454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46671</a:t>
            </a:r>
          </a:p>
        </p:txBody>
      </p:sp>
      <p:sp>
        <p:nvSpPr>
          <p:cNvPr id="23" name="Текстово поле 22">
            <a:extLst>
              <a:ext uri="{FF2B5EF4-FFF2-40B4-BE49-F238E27FC236}">
                <a16:creationId xmlns:a16="http://schemas.microsoft.com/office/drawing/2014/main" id="{ED3D43FF-10FF-A29D-29CE-1A681119C9DD}"/>
              </a:ext>
            </a:extLst>
          </p:cNvPr>
          <p:cNvSpPr txBox="1"/>
          <p:nvPr/>
        </p:nvSpPr>
        <p:spPr>
          <a:xfrm>
            <a:off x="2567018" y="2323817"/>
            <a:ext cx="56544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1 06</a:t>
            </a:r>
            <a:r>
              <a:rPr lang="bg-BG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177</a:t>
            </a:r>
          </a:p>
        </p:txBody>
      </p:sp>
      <p:sp>
        <p:nvSpPr>
          <p:cNvPr id="24" name="Текстово поле 23">
            <a:extLst>
              <a:ext uri="{FF2B5EF4-FFF2-40B4-BE49-F238E27FC236}">
                <a16:creationId xmlns:a16="http://schemas.microsoft.com/office/drawing/2014/main" id="{BF6BFBE6-D1D5-E7E2-8C22-9EFED0F0AD6D}"/>
              </a:ext>
            </a:extLst>
          </p:cNvPr>
          <p:cNvSpPr txBox="1"/>
          <p:nvPr/>
        </p:nvSpPr>
        <p:spPr>
          <a:xfrm>
            <a:off x="5454739" y="1685218"/>
            <a:ext cx="52454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515 470</a:t>
            </a:r>
          </a:p>
        </p:txBody>
      </p:sp>
      <p:sp>
        <p:nvSpPr>
          <p:cNvPr id="25" name="Текстово поле 24">
            <a:extLst>
              <a:ext uri="{FF2B5EF4-FFF2-40B4-BE49-F238E27FC236}">
                <a16:creationId xmlns:a16="http://schemas.microsoft.com/office/drawing/2014/main" id="{4749AA8C-97D4-8362-B84F-0CA22084647A}"/>
              </a:ext>
            </a:extLst>
          </p:cNvPr>
          <p:cNvSpPr txBox="1"/>
          <p:nvPr/>
        </p:nvSpPr>
        <p:spPr>
          <a:xfrm>
            <a:off x="748165" y="3437846"/>
            <a:ext cx="52454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65 232</a:t>
            </a:r>
          </a:p>
        </p:txBody>
      </p:sp>
      <p:sp>
        <p:nvSpPr>
          <p:cNvPr id="26" name="Текстово поле 25">
            <a:extLst>
              <a:ext uri="{FF2B5EF4-FFF2-40B4-BE49-F238E27FC236}">
                <a16:creationId xmlns:a16="http://schemas.microsoft.com/office/drawing/2014/main" id="{2EE2E054-C271-E489-07BF-EE1319C99150}"/>
              </a:ext>
            </a:extLst>
          </p:cNvPr>
          <p:cNvSpPr txBox="1"/>
          <p:nvPr/>
        </p:nvSpPr>
        <p:spPr>
          <a:xfrm>
            <a:off x="3812378" y="4047102"/>
            <a:ext cx="52454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210 181</a:t>
            </a:r>
          </a:p>
        </p:txBody>
      </p:sp>
      <p:sp>
        <p:nvSpPr>
          <p:cNvPr id="27" name="Текстово поле 26">
            <a:extLst>
              <a:ext uri="{FF2B5EF4-FFF2-40B4-BE49-F238E27FC236}">
                <a16:creationId xmlns:a16="http://schemas.microsoft.com/office/drawing/2014/main" id="{3769138A-02A4-4BC0-DBB4-A8C5A273FCF0}"/>
              </a:ext>
            </a:extLst>
          </p:cNvPr>
          <p:cNvSpPr txBox="1"/>
          <p:nvPr/>
        </p:nvSpPr>
        <p:spPr>
          <a:xfrm>
            <a:off x="5628395" y="2714016"/>
            <a:ext cx="52454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133 233</a:t>
            </a:r>
          </a:p>
        </p:txBody>
      </p:sp>
      <p:sp>
        <p:nvSpPr>
          <p:cNvPr id="28" name="Текстово поле 27">
            <a:extLst>
              <a:ext uri="{FF2B5EF4-FFF2-40B4-BE49-F238E27FC236}">
                <a16:creationId xmlns:a16="http://schemas.microsoft.com/office/drawing/2014/main" id="{065939D7-3417-4EC3-AB3B-9E912A7C2D98}"/>
              </a:ext>
            </a:extLst>
          </p:cNvPr>
          <p:cNvSpPr txBox="1"/>
          <p:nvPr/>
        </p:nvSpPr>
        <p:spPr>
          <a:xfrm>
            <a:off x="7835453" y="1685217"/>
            <a:ext cx="52454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30 044</a:t>
            </a:r>
          </a:p>
        </p:txBody>
      </p:sp>
      <p:sp>
        <p:nvSpPr>
          <p:cNvPr id="29" name="Текстово поле 28">
            <a:extLst>
              <a:ext uri="{FF2B5EF4-FFF2-40B4-BE49-F238E27FC236}">
                <a16:creationId xmlns:a16="http://schemas.microsoft.com/office/drawing/2014/main" id="{66503DF2-A70C-9E0C-759D-DE3B1235E03F}"/>
              </a:ext>
            </a:extLst>
          </p:cNvPr>
          <p:cNvSpPr txBox="1"/>
          <p:nvPr/>
        </p:nvSpPr>
        <p:spPr>
          <a:xfrm>
            <a:off x="7844585" y="2339983"/>
            <a:ext cx="52454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47 424</a:t>
            </a:r>
          </a:p>
        </p:txBody>
      </p:sp>
      <p:sp>
        <p:nvSpPr>
          <p:cNvPr id="30" name="Текстово поле 29">
            <a:extLst>
              <a:ext uri="{FF2B5EF4-FFF2-40B4-BE49-F238E27FC236}">
                <a16:creationId xmlns:a16="http://schemas.microsoft.com/office/drawing/2014/main" id="{1F581572-76AE-37A8-845C-4A339BF8EC60}"/>
              </a:ext>
            </a:extLst>
          </p:cNvPr>
          <p:cNvSpPr txBox="1"/>
          <p:nvPr/>
        </p:nvSpPr>
        <p:spPr>
          <a:xfrm>
            <a:off x="65582" y="3821360"/>
            <a:ext cx="37467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000" b="1" dirty="0">
                <a:solidFill>
                  <a:srgbClr val="C00000"/>
                </a:solidFill>
              </a:rPr>
              <a:t>Видно от фигурата е, че </a:t>
            </a:r>
            <a:r>
              <a:rPr lang="ru-RU" sz="1000" b="1" dirty="0">
                <a:solidFill>
                  <a:srgbClr val="C00000"/>
                </a:solidFill>
              </a:rPr>
              <a:t>потоците от биомаса за ЕС са общо 1,06 млрд. тона сухо вещество, като 89 % от тях ( 952 млн. тона) са получени от някакъв вид производството, като с най-голям дял - 515 млн. тона или 54 % от това производство отиват за храни и фуражи;</a:t>
            </a: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B1094990-309B-1786-72E8-032CEE174291}"/>
              </a:ext>
            </a:extLst>
          </p:cNvPr>
          <p:cNvSpPr txBox="1"/>
          <p:nvPr/>
        </p:nvSpPr>
        <p:spPr>
          <a:xfrm>
            <a:off x="148750" y="2152454"/>
            <a:ext cx="8324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Производство и</a:t>
            </a:r>
            <a:endParaRPr lang="en-US" sz="700" b="1" dirty="0"/>
          </a:p>
        </p:txBody>
      </p:sp>
    </p:spTree>
    <p:extLst>
      <p:ext uri="{BB962C8B-B14F-4D97-AF65-F5344CB8AC3E}">
        <p14:creationId xmlns:p14="http://schemas.microsoft.com/office/powerpoint/2010/main" val="3966830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55A79E8E-7DE8-B21F-F9B3-FB6679AB5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11</a:t>
            </a:fld>
            <a:endParaRPr lang="es-ES" dirty="0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DABD609C-F6BB-FC76-9E79-DCCB4D76A9C4}"/>
              </a:ext>
            </a:extLst>
          </p:cNvPr>
          <p:cNvSpPr txBox="1"/>
          <p:nvPr/>
        </p:nvSpPr>
        <p:spPr>
          <a:xfrm>
            <a:off x="199623" y="225380"/>
            <a:ext cx="6767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Потоци от биомаса в 1000 тона сухо вещество (нетна търговия) данни за ЕС, сектор Земеделие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22738FF4-EEE3-4F7B-FC11-BC42692AACD7}"/>
              </a:ext>
            </a:extLst>
          </p:cNvPr>
          <p:cNvSpPr txBox="1"/>
          <p:nvPr/>
        </p:nvSpPr>
        <p:spPr>
          <a:xfrm>
            <a:off x="558911" y="925173"/>
            <a:ext cx="5248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/>
              <a:t>Последни публикувани данни към края на 202</a:t>
            </a:r>
            <a:r>
              <a:rPr lang="en-US" sz="1200" dirty="0"/>
              <a:t>2</a:t>
            </a:r>
            <a:r>
              <a:rPr lang="bg-BG" sz="1200" dirty="0"/>
              <a:t> г.</a:t>
            </a:r>
            <a:endParaRPr lang="en-US" sz="1200" dirty="0"/>
          </a:p>
        </p:txBody>
      </p:sp>
      <p:sp>
        <p:nvSpPr>
          <p:cNvPr id="7" name="Текстово поле 70">
            <a:extLst>
              <a:ext uri="{FF2B5EF4-FFF2-40B4-BE49-F238E27FC236}">
                <a16:creationId xmlns:a16="http://schemas.microsoft.com/office/drawing/2014/main" id="{BFEC1287-AB34-C12E-13CD-5CAE5E9A57BE}"/>
              </a:ext>
            </a:extLst>
          </p:cNvPr>
          <p:cNvSpPr txBox="1"/>
          <p:nvPr/>
        </p:nvSpPr>
        <p:spPr>
          <a:xfrm>
            <a:off x="5331623" y="4094666"/>
            <a:ext cx="25129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Източник: </a:t>
            </a:r>
            <a:r>
              <a:rPr lang="en-US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JRC SCIENCE FOR POLICY REPORT</a:t>
            </a:r>
            <a:endParaRPr lang="bg-BG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57978902-E7D0-E271-73C9-24568868ADD2}"/>
              </a:ext>
            </a:extLst>
          </p:cNvPr>
          <p:cNvSpPr txBox="1"/>
          <p:nvPr/>
        </p:nvSpPr>
        <p:spPr>
          <a:xfrm>
            <a:off x="1173335" y="1290667"/>
            <a:ext cx="6262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внос</a:t>
            </a:r>
            <a:endParaRPr lang="en-US" sz="700" b="1" dirty="0"/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BBADCAEA-C30A-31F8-4D16-1504DC3ED765}"/>
              </a:ext>
            </a:extLst>
          </p:cNvPr>
          <p:cNvSpPr txBox="1"/>
          <p:nvPr/>
        </p:nvSpPr>
        <p:spPr>
          <a:xfrm>
            <a:off x="4143559" y="1568594"/>
            <a:ext cx="718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Храни и фуражи</a:t>
            </a:r>
            <a:endParaRPr lang="en-US" sz="700" b="1" dirty="0"/>
          </a:p>
        </p:txBody>
      </p:sp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BFB9BD78-D5E7-74F3-AAD3-91C03684DF6B}"/>
              </a:ext>
            </a:extLst>
          </p:cNvPr>
          <p:cNvSpPr txBox="1"/>
          <p:nvPr/>
        </p:nvSpPr>
        <p:spPr>
          <a:xfrm>
            <a:off x="-43718" y="1577392"/>
            <a:ext cx="6262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Продукция</a:t>
            </a:r>
            <a:endParaRPr lang="en-US" sz="700" b="1" dirty="0"/>
          </a:p>
        </p:txBody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5936AEE8-FD9F-7C14-2993-4EDB66323507}"/>
              </a:ext>
            </a:extLst>
          </p:cNvPr>
          <p:cNvSpPr txBox="1"/>
          <p:nvPr/>
        </p:nvSpPr>
        <p:spPr>
          <a:xfrm>
            <a:off x="3062894" y="3542436"/>
            <a:ext cx="626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Неизвестен произход</a:t>
            </a:r>
            <a:endParaRPr lang="en-US" sz="700" b="1" dirty="0"/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C41AEA53-8AE7-FAB2-9C00-1C20D6C79B88}"/>
              </a:ext>
            </a:extLst>
          </p:cNvPr>
          <p:cNvSpPr txBox="1"/>
          <p:nvPr/>
        </p:nvSpPr>
        <p:spPr>
          <a:xfrm>
            <a:off x="2176069" y="1890520"/>
            <a:ext cx="6262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Доставки</a:t>
            </a:r>
            <a:endParaRPr lang="en-US" sz="700" b="1" dirty="0"/>
          </a:p>
        </p:txBody>
      </p:sp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B5232DCE-D24B-A744-89DC-D212FAE07F14}"/>
              </a:ext>
            </a:extLst>
          </p:cNvPr>
          <p:cNvSpPr txBox="1"/>
          <p:nvPr/>
        </p:nvSpPr>
        <p:spPr>
          <a:xfrm>
            <a:off x="3062894" y="3925547"/>
            <a:ext cx="690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Неизвестни/загуби</a:t>
            </a:r>
            <a:endParaRPr lang="en-US" sz="700" b="1" dirty="0"/>
          </a:p>
        </p:txBody>
      </p: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9496F509-32FF-7280-705D-59C4BB78CCA1}"/>
              </a:ext>
            </a:extLst>
          </p:cNvPr>
          <p:cNvSpPr txBox="1"/>
          <p:nvPr/>
        </p:nvSpPr>
        <p:spPr>
          <a:xfrm>
            <a:off x="5603694" y="1490722"/>
            <a:ext cx="626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Храни и силажи</a:t>
            </a:r>
            <a:endParaRPr lang="en-US" sz="700" b="1" dirty="0"/>
          </a:p>
        </p:txBody>
      </p:sp>
      <p:sp>
        <p:nvSpPr>
          <p:cNvPr id="16" name="Текстово поле 15">
            <a:extLst>
              <a:ext uri="{FF2B5EF4-FFF2-40B4-BE49-F238E27FC236}">
                <a16:creationId xmlns:a16="http://schemas.microsoft.com/office/drawing/2014/main" id="{9F81ABBD-2896-2510-9BA3-380686BC9094}"/>
              </a:ext>
            </a:extLst>
          </p:cNvPr>
          <p:cNvSpPr txBox="1"/>
          <p:nvPr/>
        </p:nvSpPr>
        <p:spPr>
          <a:xfrm>
            <a:off x="8423136" y="1677420"/>
            <a:ext cx="7700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износ</a:t>
            </a:r>
            <a:endParaRPr lang="en-US" sz="700" b="1" dirty="0"/>
          </a:p>
        </p:txBody>
      </p:sp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A51AC1BF-F033-72AE-6803-6AFBC2ED9537}"/>
              </a:ext>
            </a:extLst>
          </p:cNvPr>
          <p:cNvSpPr txBox="1"/>
          <p:nvPr/>
        </p:nvSpPr>
        <p:spPr>
          <a:xfrm>
            <a:off x="8092242" y="3022261"/>
            <a:ext cx="626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Биомаса за енергия</a:t>
            </a:r>
            <a:endParaRPr lang="en-US" sz="700" b="1" dirty="0"/>
          </a:p>
        </p:txBody>
      </p:sp>
      <p:sp>
        <p:nvSpPr>
          <p:cNvPr id="18" name="Текстово поле 17">
            <a:extLst>
              <a:ext uri="{FF2B5EF4-FFF2-40B4-BE49-F238E27FC236}">
                <a16:creationId xmlns:a16="http://schemas.microsoft.com/office/drawing/2014/main" id="{27EBCD3F-1762-8490-1E50-34B26DB0A312}"/>
              </a:ext>
            </a:extLst>
          </p:cNvPr>
          <p:cNvSpPr txBox="1"/>
          <p:nvPr/>
        </p:nvSpPr>
        <p:spPr>
          <a:xfrm>
            <a:off x="191832" y="2327981"/>
            <a:ext cx="7700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Паша</a:t>
            </a:r>
            <a:endParaRPr lang="en-US" sz="700" b="1" dirty="0"/>
          </a:p>
        </p:txBody>
      </p:sp>
      <p:pic>
        <p:nvPicPr>
          <p:cNvPr id="20" name="Картина 19">
            <a:extLst>
              <a:ext uri="{FF2B5EF4-FFF2-40B4-BE49-F238E27FC236}">
                <a16:creationId xmlns:a16="http://schemas.microsoft.com/office/drawing/2014/main" id="{2344C464-282E-633B-E9FC-0030E83EE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242" y="3669168"/>
            <a:ext cx="626237" cy="674409"/>
          </a:xfrm>
          <a:prstGeom prst="rect">
            <a:avLst/>
          </a:prstGeom>
        </p:spPr>
      </p:pic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C6DFF378-12E8-829B-8758-1852955A0CBD}"/>
              </a:ext>
            </a:extLst>
          </p:cNvPr>
          <p:cNvSpPr txBox="1"/>
          <p:nvPr/>
        </p:nvSpPr>
        <p:spPr>
          <a:xfrm>
            <a:off x="3450" y="4154115"/>
            <a:ext cx="56002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b="1" dirty="0">
                <a:solidFill>
                  <a:srgbClr val="C00000"/>
                </a:solidFill>
              </a:rPr>
              <a:t>Земеделието има най-голям дял в потоците от биомаса 714 млн. тона (67 %), които включват количества от земеделски култури, паша и отпадъци (не се оползотворяват изцяло); В сектора на земеделието се разчита основно на вътрешния пазар, като нетния внос е само 26 млн. тона (3,6 % от общия поток);</a:t>
            </a:r>
          </a:p>
        </p:txBody>
      </p:sp>
      <p:sp>
        <p:nvSpPr>
          <p:cNvPr id="31" name="Текстово поле 30">
            <a:extLst>
              <a:ext uri="{FF2B5EF4-FFF2-40B4-BE49-F238E27FC236}">
                <a16:creationId xmlns:a16="http://schemas.microsoft.com/office/drawing/2014/main" id="{A869BD8F-DC6D-E758-DEE2-36EA0A1B209A}"/>
              </a:ext>
            </a:extLst>
          </p:cNvPr>
          <p:cNvSpPr txBox="1"/>
          <p:nvPr/>
        </p:nvSpPr>
        <p:spPr>
          <a:xfrm>
            <a:off x="8006728" y="4039651"/>
            <a:ext cx="8328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C92519BE-3BB6-0D09-7FDE-1F261BE42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18" y="1298918"/>
            <a:ext cx="9144000" cy="2884213"/>
          </a:xfrm>
          <a:prstGeom prst="rect">
            <a:avLst/>
          </a:prstGeom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1FF430E4-13DF-7591-0E3E-E05B416C684F}"/>
              </a:ext>
            </a:extLst>
          </p:cNvPr>
          <p:cNvSpPr txBox="1"/>
          <p:nvPr/>
        </p:nvSpPr>
        <p:spPr>
          <a:xfrm>
            <a:off x="-43718" y="2231235"/>
            <a:ext cx="9618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Животновъдство и</a:t>
            </a:r>
            <a:endParaRPr lang="en-US" sz="700" b="1" dirty="0"/>
          </a:p>
        </p:txBody>
      </p:sp>
    </p:spTree>
    <p:extLst>
      <p:ext uri="{BB962C8B-B14F-4D97-AF65-F5344CB8AC3E}">
        <p14:creationId xmlns:p14="http://schemas.microsoft.com/office/powerpoint/2010/main" val="4176394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55A79E8E-7DE8-B21F-F9B3-FB6679AB5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12</a:t>
            </a:fld>
            <a:endParaRPr lang="es-ES" dirty="0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DABD609C-F6BB-FC76-9E79-DCCB4D76A9C4}"/>
              </a:ext>
            </a:extLst>
          </p:cNvPr>
          <p:cNvSpPr txBox="1"/>
          <p:nvPr/>
        </p:nvSpPr>
        <p:spPr>
          <a:xfrm>
            <a:off x="199623" y="225380"/>
            <a:ext cx="6767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Потоци от биомаса в 1000 тона сухо вещество (нетна търговия) данни за ЕС, сектор Рибарство и аквакултури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22738FF4-EEE3-4F7B-FC11-BC42692AACD7}"/>
              </a:ext>
            </a:extLst>
          </p:cNvPr>
          <p:cNvSpPr txBox="1"/>
          <p:nvPr/>
        </p:nvSpPr>
        <p:spPr>
          <a:xfrm>
            <a:off x="547351" y="1030311"/>
            <a:ext cx="5248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/>
              <a:t>Последни публикувани данни към края на 202</a:t>
            </a:r>
            <a:r>
              <a:rPr lang="en-US" sz="1200" dirty="0"/>
              <a:t>2</a:t>
            </a:r>
            <a:r>
              <a:rPr lang="bg-BG" sz="1200" dirty="0"/>
              <a:t> г.</a:t>
            </a:r>
            <a:endParaRPr lang="en-US" sz="1200" dirty="0"/>
          </a:p>
        </p:txBody>
      </p:sp>
      <p:sp>
        <p:nvSpPr>
          <p:cNvPr id="7" name="Текстово поле 70">
            <a:extLst>
              <a:ext uri="{FF2B5EF4-FFF2-40B4-BE49-F238E27FC236}">
                <a16:creationId xmlns:a16="http://schemas.microsoft.com/office/drawing/2014/main" id="{BFEC1287-AB34-C12E-13CD-5CAE5E9A57BE}"/>
              </a:ext>
            </a:extLst>
          </p:cNvPr>
          <p:cNvSpPr txBox="1"/>
          <p:nvPr/>
        </p:nvSpPr>
        <p:spPr>
          <a:xfrm>
            <a:off x="5331623" y="4094666"/>
            <a:ext cx="25129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Източник: </a:t>
            </a:r>
            <a:r>
              <a:rPr lang="en-US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JRC SCIENCE FOR POLICY REPORT</a:t>
            </a:r>
            <a:endParaRPr lang="bg-BG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57978902-E7D0-E271-73C9-24568868ADD2}"/>
              </a:ext>
            </a:extLst>
          </p:cNvPr>
          <p:cNvSpPr txBox="1"/>
          <p:nvPr/>
        </p:nvSpPr>
        <p:spPr>
          <a:xfrm>
            <a:off x="2386738" y="1501656"/>
            <a:ext cx="6262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внос</a:t>
            </a:r>
            <a:endParaRPr lang="en-US" sz="700" b="1" dirty="0"/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BBADCAEA-C30A-31F8-4D16-1504DC3ED765}"/>
              </a:ext>
            </a:extLst>
          </p:cNvPr>
          <p:cNvSpPr txBox="1"/>
          <p:nvPr/>
        </p:nvSpPr>
        <p:spPr>
          <a:xfrm>
            <a:off x="7796814" y="1438258"/>
            <a:ext cx="7185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Храни</a:t>
            </a:r>
            <a:endParaRPr lang="en-US" sz="700" b="1" dirty="0"/>
          </a:p>
        </p:txBody>
      </p:sp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BFB9BD78-D5E7-74F3-AAD3-91C03684DF6B}"/>
              </a:ext>
            </a:extLst>
          </p:cNvPr>
          <p:cNvSpPr txBox="1"/>
          <p:nvPr/>
        </p:nvSpPr>
        <p:spPr>
          <a:xfrm>
            <a:off x="970635" y="2524676"/>
            <a:ext cx="71290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Улов на риба</a:t>
            </a:r>
            <a:endParaRPr lang="en-US" sz="700" b="1" dirty="0"/>
          </a:p>
        </p:txBody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5936AEE8-FD9F-7C14-2993-4EDB66323507}"/>
              </a:ext>
            </a:extLst>
          </p:cNvPr>
          <p:cNvSpPr txBox="1"/>
          <p:nvPr/>
        </p:nvSpPr>
        <p:spPr>
          <a:xfrm>
            <a:off x="970635" y="1654973"/>
            <a:ext cx="626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Неизвестен произход</a:t>
            </a:r>
            <a:endParaRPr lang="en-US" sz="700" b="1" dirty="0"/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C41AEA53-8AE7-FAB2-9C00-1C20D6C79B88}"/>
              </a:ext>
            </a:extLst>
          </p:cNvPr>
          <p:cNvSpPr txBox="1"/>
          <p:nvPr/>
        </p:nvSpPr>
        <p:spPr>
          <a:xfrm>
            <a:off x="1136024" y="3469590"/>
            <a:ext cx="71853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Аквакултури</a:t>
            </a:r>
            <a:endParaRPr lang="en-US" sz="700" b="1" dirty="0"/>
          </a:p>
        </p:txBody>
      </p:sp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B5232DCE-D24B-A744-89DC-D212FAE07F14}"/>
              </a:ext>
            </a:extLst>
          </p:cNvPr>
          <p:cNvSpPr txBox="1"/>
          <p:nvPr/>
        </p:nvSpPr>
        <p:spPr>
          <a:xfrm>
            <a:off x="5914351" y="2677905"/>
            <a:ext cx="49084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Олио</a:t>
            </a:r>
            <a:endParaRPr lang="en-US" sz="700" b="1" dirty="0"/>
          </a:p>
        </p:txBody>
      </p: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9496F509-32FF-7280-705D-59C4BB78CCA1}"/>
              </a:ext>
            </a:extLst>
          </p:cNvPr>
          <p:cNvSpPr txBox="1"/>
          <p:nvPr/>
        </p:nvSpPr>
        <p:spPr>
          <a:xfrm>
            <a:off x="8225840" y="3547697"/>
            <a:ext cx="7185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отпадъци</a:t>
            </a:r>
            <a:endParaRPr lang="en-US" sz="700" b="1" dirty="0"/>
          </a:p>
        </p:txBody>
      </p:sp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A51AC1BF-F033-72AE-6803-6AFBC2ED9537}"/>
              </a:ext>
            </a:extLst>
          </p:cNvPr>
          <p:cNvSpPr txBox="1"/>
          <p:nvPr/>
        </p:nvSpPr>
        <p:spPr>
          <a:xfrm>
            <a:off x="7844585" y="2573641"/>
            <a:ext cx="910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Олио за животновъдство</a:t>
            </a:r>
            <a:endParaRPr lang="en-US" sz="700" b="1" dirty="0"/>
          </a:p>
        </p:txBody>
      </p:sp>
      <p:sp>
        <p:nvSpPr>
          <p:cNvPr id="18" name="Текстово поле 17">
            <a:extLst>
              <a:ext uri="{FF2B5EF4-FFF2-40B4-BE49-F238E27FC236}">
                <a16:creationId xmlns:a16="http://schemas.microsoft.com/office/drawing/2014/main" id="{27EBCD3F-1762-8490-1E50-34B26DB0A312}"/>
              </a:ext>
            </a:extLst>
          </p:cNvPr>
          <p:cNvSpPr txBox="1"/>
          <p:nvPr/>
        </p:nvSpPr>
        <p:spPr>
          <a:xfrm>
            <a:off x="3780162" y="1862722"/>
            <a:ext cx="7700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Биоматериали</a:t>
            </a:r>
            <a:endParaRPr lang="en-US" sz="700" b="1" dirty="0"/>
          </a:p>
        </p:txBody>
      </p:sp>
      <p:pic>
        <p:nvPicPr>
          <p:cNvPr id="20" name="Картина 19">
            <a:extLst>
              <a:ext uri="{FF2B5EF4-FFF2-40B4-BE49-F238E27FC236}">
                <a16:creationId xmlns:a16="http://schemas.microsoft.com/office/drawing/2014/main" id="{2344C464-282E-633B-E9FC-0030E83EE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5732" y="1651418"/>
            <a:ext cx="626237" cy="674409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53E1FA3E-4CB1-035A-01D2-8C5FF9939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2892" y="1403603"/>
            <a:ext cx="9144000" cy="2884213"/>
          </a:xfrm>
          <a:prstGeom prst="rect">
            <a:avLst/>
          </a:prstGeom>
        </p:spPr>
      </p:pic>
      <p:sp>
        <p:nvSpPr>
          <p:cNvPr id="21" name="Текстово поле 20">
            <a:extLst>
              <a:ext uri="{FF2B5EF4-FFF2-40B4-BE49-F238E27FC236}">
                <a16:creationId xmlns:a16="http://schemas.microsoft.com/office/drawing/2014/main" id="{62BEB12D-DA41-856F-E71A-C0FFD290D716}"/>
              </a:ext>
            </a:extLst>
          </p:cNvPr>
          <p:cNvSpPr txBox="1"/>
          <p:nvPr/>
        </p:nvSpPr>
        <p:spPr>
          <a:xfrm>
            <a:off x="5778956" y="4394083"/>
            <a:ext cx="626237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22" name="Текстово поле 21">
            <a:extLst>
              <a:ext uri="{FF2B5EF4-FFF2-40B4-BE49-F238E27FC236}">
                <a16:creationId xmlns:a16="http://schemas.microsoft.com/office/drawing/2014/main" id="{A535E5EE-06F9-FE0E-0FC1-468D0DB87157}"/>
              </a:ext>
            </a:extLst>
          </p:cNvPr>
          <p:cNvSpPr txBox="1"/>
          <p:nvPr/>
        </p:nvSpPr>
        <p:spPr>
          <a:xfrm>
            <a:off x="8278008" y="2160901"/>
            <a:ext cx="533961" cy="1077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4" name="Текстово поле 23">
            <a:extLst>
              <a:ext uri="{FF2B5EF4-FFF2-40B4-BE49-F238E27FC236}">
                <a16:creationId xmlns:a16="http://schemas.microsoft.com/office/drawing/2014/main" id="{1791C0F0-D066-4C32-F2E0-50E498041B05}"/>
              </a:ext>
            </a:extLst>
          </p:cNvPr>
          <p:cNvSpPr txBox="1"/>
          <p:nvPr/>
        </p:nvSpPr>
        <p:spPr>
          <a:xfrm>
            <a:off x="8185732" y="1890286"/>
            <a:ext cx="533961" cy="1077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5" name="Текстово поле 24">
            <a:extLst>
              <a:ext uri="{FF2B5EF4-FFF2-40B4-BE49-F238E27FC236}">
                <a16:creationId xmlns:a16="http://schemas.microsoft.com/office/drawing/2014/main" id="{646097CE-0C97-E04E-86E9-593A12529E9B}"/>
              </a:ext>
            </a:extLst>
          </p:cNvPr>
          <p:cNvSpPr txBox="1"/>
          <p:nvPr/>
        </p:nvSpPr>
        <p:spPr>
          <a:xfrm>
            <a:off x="165443" y="3947318"/>
            <a:ext cx="5014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000" b="1" dirty="0">
                <a:solidFill>
                  <a:srgbClr val="C00000"/>
                </a:solidFill>
              </a:rPr>
              <a:t>В Сектор Рибарство и аквакултури потоците от биомаса са минимално количество – 3,3 млн. тона (0,3 %), от които нетния внос е с по-голям относителен дял (47% от общия поток в сектора), спрямо сектори земеделие и горско стопанство, или количествено е 1,55 млн. тона. </a:t>
            </a:r>
          </a:p>
        </p:txBody>
      </p:sp>
    </p:spTree>
    <p:extLst>
      <p:ext uri="{BB962C8B-B14F-4D97-AF65-F5344CB8AC3E}">
        <p14:creationId xmlns:p14="http://schemas.microsoft.com/office/powerpoint/2010/main" val="1962760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55A79E8E-7DE8-B21F-F9B3-FB6679AB5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13</a:t>
            </a:fld>
            <a:endParaRPr lang="es-ES" dirty="0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DABD609C-F6BB-FC76-9E79-DCCB4D76A9C4}"/>
              </a:ext>
            </a:extLst>
          </p:cNvPr>
          <p:cNvSpPr txBox="1"/>
          <p:nvPr/>
        </p:nvSpPr>
        <p:spPr>
          <a:xfrm>
            <a:off x="199623" y="225380"/>
            <a:ext cx="6767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Потоци от биомаса в 1000 тона сухо вещество (нетна търговия) данни за ЕС, сектор Горско стопанство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22738FF4-EEE3-4F7B-FC11-BC42692AACD7}"/>
              </a:ext>
            </a:extLst>
          </p:cNvPr>
          <p:cNvSpPr txBox="1"/>
          <p:nvPr/>
        </p:nvSpPr>
        <p:spPr>
          <a:xfrm>
            <a:off x="547351" y="1030311"/>
            <a:ext cx="5248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/>
              <a:t>Последни публикувани данни към края на 202</a:t>
            </a:r>
            <a:r>
              <a:rPr lang="en-US" sz="1200" dirty="0"/>
              <a:t>2</a:t>
            </a:r>
            <a:r>
              <a:rPr lang="bg-BG" sz="1200" dirty="0"/>
              <a:t> г.</a:t>
            </a:r>
            <a:endParaRPr lang="en-US" sz="1200" dirty="0"/>
          </a:p>
        </p:txBody>
      </p:sp>
      <p:sp>
        <p:nvSpPr>
          <p:cNvPr id="7" name="Текстово поле 70">
            <a:extLst>
              <a:ext uri="{FF2B5EF4-FFF2-40B4-BE49-F238E27FC236}">
                <a16:creationId xmlns:a16="http://schemas.microsoft.com/office/drawing/2014/main" id="{BFEC1287-AB34-C12E-13CD-5CAE5E9A57BE}"/>
              </a:ext>
            </a:extLst>
          </p:cNvPr>
          <p:cNvSpPr txBox="1"/>
          <p:nvPr/>
        </p:nvSpPr>
        <p:spPr>
          <a:xfrm>
            <a:off x="5331623" y="4094666"/>
            <a:ext cx="25129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Източник: </a:t>
            </a:r>
            <a:r>
              <a:rPr lang="en-US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JRC SCIENCE FOR POLICY REPORT</a:t>
            </a:r>
            <a:endParaRPr lang="bg-BG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57978902-E7D0-E271-73C9-24568868ADD2}"/>
              </a:ext>
            </a:extLst>
          </p:cNvPr>
          <p:cNvSpPr txBox="1"/>
          <p:nvPr/>
        </p:nvSpPr>
        <p:spPr>
          <a:xfrm>
            <a:off x="-13088" y="1362261"/>
            <a:ext cx="8268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внос</a:t>
            </a:r>
          </a:p>
          <a:p>
            <a:r>
              <a:rPr lang="bg-BG" sz="700" b="1" dirty="0"/>
              <a:t>Обла дървесина</a:t>
            </a:r>
            <a:endParaRPr lang="en-US" sz="700" b="1" dirty="0"/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BBADCAEA-C30A-31F8-4D16-1504DC3ED765}"/>
              </a:ext>
            </a:extLst>
          </p:cNvPr>
          <p:cNvSpPr txBox="1"/>
          <p:nvPr/>
        </p:nvSpPr>
        <p:spPr>
          <a:xfrm>
            <a:off x="559648" y="2921754"/>
            <a:ext cx="998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 err="1"/>
              <a:t>Некатегоризирана</a:t>
            </a:r>
            <a:r>
              <a:rPr lang="bg-BG" sz="700" b="1" dirty="0"/>
              <a:t> обла дървесина</a:t>
            </a:r>
            <a:endParaRPr lang="en-US" sz="700" b="1" dirty="0"/>
          </a:p>
        </p:txBody>
      </p:sp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BFB9BD78-D5E7-74F3-AAD3-91C03684DF6B}"/>
              </a:ext>
            </a:extLst>
          </p:cNvPr>
          <p:cNvSpPr txBox="1"/>
          <p:nvPr/>
        </p:nvSpPr>
        <p:spPr>
          <a:xfrm>
            <a:off x="4526455" y="3749605"/>
            <a:ext cx="928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 err="1"/>
              <a:t>Некатегоризирана</a:t>
            </a:r>
            <a:r>
              <a:rPr lang="bg-BG" sz="700" b="1" dirty="0"/>
              <a:t> дървесина</a:t>
            </a:r>
            <a:endParaRPr lang="en-US" sz="700" b="1" dirty="0"/>
          </a:p>
        </p:txBody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5936AEE8-FD9F-7C14-2993-4EDB66323507}"/>
              </a:ext>
            </a:extLst>
          </p:cNvPr>
          <p:cNvSpPr txBox="1"/>
          <p:nvPr/>
        </p:nvSpPr>
        <p:spPr>
          <a:xfrm>
            <a:off x="1768162" y="1570010"/>
            <a:ext cx="85908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Обла дървесина</a:t>
            </a:r>
            <a:endParaRPr lang="en-US" sz="700" b="1" dirty="0"/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C41AEA53-8AE7-FAB2-9C00-1C20D6C79B88}"/>
              </a:ext>
            </a:extLst>
          </p:cNvPr>
          <p:cNvSpPr txBox="1"/>
          <p:nvPr/>
        </p:nvSpPr>
        <p:spPr>
          <a:xfrm>
            <a:off x="-14661" y="2267540"/>
            <a:ext cx="8228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Вътрешна обла </a:t>
            </a:r>
            <a:r>
              <a:rPr lang="bg-BG" sz="700" b="1" dirty="0" err="1"/>
              <a:t>дървесива</a:t>
            </a:r>
            <a:endParaRPr lang="en-US" sz="700" b="1" dirty="0"/>
          </a:p>
        </p:txBody>
      </p:sp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B5232DCE-D24B-A744-89DC-D212FAE07F14}"/>
              </a:ext>
            </a:extLst>
          </p:cNvPr>
          <p:cNvSpPr txBox="1"/>
          <p:nvPr/>
        </p:nvSpPr>
        <p:spPr>
          <a:xfrm>
            <a:off x="3444628" y="1744813"/>
            <a:ext cx="690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материална индустрия</a:t>
            </a:r>
            <a:endParaRPr lang="en-US" sz="700" b="1" dirty="0"/>
          </a:p>
        </p:txBody>
      </p: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9496F509-32FF-7280-705D-59C4BB78CCA1}"/>
              </a:ext>
            </a:extLst>
          </p:cNvPr>
          <p:cNvSpPr txBox="1"/>
          <p:nvPr/>
        </p:nvSpPr>
        <p:spPr>
          <a:xfrm>
            <a:off x="6848916" y="2767865"/>
            <a:ext cx="859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внос дървесни </a:t>
            </a:r>
            <a:r>
              <a:rPr lang="bg-BG" sz="700" b="1" dirty="0" err="1"/>
              <a:t>пелети</a:t>
            </a:r>
            <a:endParaRPr lang="en-US" sz="700" b="1" dirty="0"/>
          </a:p>
        </p:txBody>
      </p:sp>
      <p:sp>
        <p:nvSpPr>
          <p:cNvPr id="16" name="Текстово поле 15">
            <a:extLst>
              <a:ext uri="{FF2B5EF4-FFF2-40B4-BE49-F238E27FC236}">
                <a16:creationId xmlns:a16="http://schemas.microsoft.com/office/drawing/2014/main" id="{9F81ABBD-2896-2510-9BA3-380686BC9094}"/>
              </a:ext>
            </a:extLst>
          </p:cNvPr>
          <p:cNvSpPr txBox="1"/>
          <p:nvPr/>
        </p:nvSpPr>
        <p:spPr>
          <a:xfrm>
            <a:off x="8010438" y="1773476"/>
            <a:ext cx="10098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износ</a:t>
            </a:r>
            <a:r>
              <a:rPr lang="en-US" sz="700" b="1" dirty="0"/>
              <a:t> </a:t>
            </a:r>
            <a:r>
              <a:rPr lang="bg-BG" sz="700" b="1" dirty="0"/>
              <a:t>изделия от масивна дървесина</a:t>
            </a:r>
            <a:endParaRPr lang="en-US" sz="700" b="1" dirty="0"/>
          </a:p>
        </p:txBody>
      </p:sp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A51AC1BF-F033-72AE-6803-6AFBC2ED9537}"/>
              </a:ext>
            </a:extLst>
          </p:cNvPr>
          <p:cNvSpPr txBox="1"/>
          <p:nvPr/>
        </p:nvSpPr>
        <p:spPr>
          <a:xfrm>
            <a:off x="6625927" y="1488386"/>
            <a:ext cx="1009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изделия от масивна дървесина</a:t>
            </a:r>
            <a:endParaRPr lang="en-US" sz="700" b="1" dirty="0"/>
          </a:p>
        </p:txBody>
      </p:sp>
      <p:sp>
        <p:nvSpPr>
          <p:cNvPr id="18" name="Текстово поле 17">
            <a:extLst>
              <a:ext uri="{FF2B5EF4-FFF2-40B4-BE49-F238E27FC236}">
                <a16:creationId xmlns:a16="http://schemas.microsoft.com/office/drawing/2014/main" id="{27EBCD3F-1762-8490-1E50-34B26DB0A312}"/>
              </a:ext>
            </a:extLst>
          </p:cNvPr>
          <p:cNvSpPr txBox="1"/>
          <p:nvPr/>
        </p:nvSpPr>
        <p:spPr>
          <a:xfrm>
            <a:off x="0" y="3638105"/>
            <a:ext cx="1038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дървесина след потребление</a:t>
            </a:r>
            <a:endParaRPr lang="en-US" sz="700" b="1" dirty="0"/>
          </a:p>
        </p:txBody>
      </p:sp>
      <p:sp>
        <p:nvSpPr>
          <p:cNvPr id="31" name="Текстово поле 30">
            <a:extLst>
              <a:ext uri="{FF2B5EF4-FFF2-40B4-BE49-F238E27FC236}">
                <a16:creationId xmlns:a16="http://schemas.microsoft.com/office/drawing/2014/main" id="{A869BD8F-DC6D-E758-DEE2-36EA0A1B209A}"/>
              </a:ext>
            </a:extLst>
          </p:cNvPr>
          <p:cNvSpPr txBox="1"/>
          <p:nvPr/>
        </p:nvSpPr>
        <p:spPr>
          <a:xfrm>
            <a:off x="6965341" y="3484502"/>
            <a:ext cx="8328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C4C87FB0-D9F8-E8A6-B31F-CAC10F3A4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4" y="1286747"/>
            <a:ext cx="9144000" cy="2884213"/>
          </a:xfrm>
          <a:prstGeom prst="rect">
            <a:avLst/>
          </a:prstGeom>
        </p:spPr>
      </p:pic>
      <p:sp>
        <p:nvSpPr>
          <p:cNvPr id="21" name="Текстово поле 20">
            <a:extLst>
              <a:ext uri="{FF2B5EF4-FFF2-40B4-BE49-F238E27FC236}">
                <a16:creationId xmlns:a16="http://schemas.microsoft.com/office/drawing/2014/main" id="{CAE97000-C68A-2729-5BFA-6592681C5D7F}"/>
              </a:ext>
            </a:extLst>
          </p:cNvPr>
          <p:cNvSpPr txBox="1"/>
          <p:nvPr/>
        </p:nvSpPr>
        <p:spPr>
          <a:xfrm>
            <a:off x="6669004" y="1872120"/>
            <a:ext cx="859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внос дървесна маса</a:t>
            </a:r>
            <a:endParaRPr lang="en-US" sz="700" b="1" dirty="0"/>
          </a:p>
        </p:txBody>
      </p:sp>
      <p:sp>
        <p:nvSpPr>
          <p:cNvPr id="22" name="Текстово поле 21">
            <a:extLst>
              <a:ext uri="{FF2B5EF4-FFF2-40B4-BE49-F238E27FC236}">
                <a16:creationId xmlns:a16="http://schemas.microsoft.com/office/drawing/2014/main" id="{26695097-3025-73B3-BDEE-1B5E91AE0DE5}"/>
              </a:ext>
            </a:extLst>
          </p:cNvPr>
          <p:cNvSpPr txBox="1"/>
          <p:nvPr/>
        </p:nvSpPr>
        <p:spPr>
          <a:xfrm>
            <a:off x="4112782" y="2321050"/>
            <a:ext cx="1009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внос странични продукти</a:t>
            </a:r>
            <a:endParaRPr lang="en-US" sz="700" b="1" dirty="0"/>
          </a:p>
        </p:txBody>
      </p:sp>
      <p:sp>
        <p:nvSpPr>
          <p:cNvPr id="24" name="Текстово поле 23">
            <a:extLst>
              <a:ext uri="{FF2B5EF4-FFF2-40B4-BE49-F238E27FC236}">
                <a16:creationId xmlns:a16="http://schemas.microsoft.com/office/drawing/2014/main" id="{F776A054-E743-0FBA-4A7B-9297A8D36896}"/>
              </a:ext>
            </a:extLst>
          </p:cNvPr>
          <p:cNvSpPr txBox="1"/>
          <p:nvPr/>
        </p:nvSpPr>
        <p:spPr>
          <a:xfrm>
            <a:off x="4928585" y="2628827"/>
            <a:ext cx="119532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700" dirty="0"/>
              <a:t>странични продукти</a:t>
            </a:r>
            <a:endParaRPr lang="en-US" sz="700" dirty="0"/>
          </a:p>
        </p:txBody>
      </p:sp>
      <p:pic>
        <p:nvPicPr>
          <p:cNvPr id="25" name="Картина 24">
            <a:extLst>
              <a:ext uri="{FF2B5EF4-FFF2-40B4-BE49-F238E27FC236}">
                <a16:creationId xmlns:a16="http://schemas.microsoft.com/office/drawing/2014/main" id="{6EF8789F-F4F5-5EEA-7722-0D1FA4C15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2069" y="4020259"/>
            <a:ext cx="626237" cy="674409"/>
          </a:xfrm>
          <a:prstGeom prst="rect">
            <a:avLst/>
          </a:prstGeom>
        </p:spPr>
      </p:pic>
      <p:sp>
        <p:nvSpPr>
          <p:cNvPr id="26" name="Текстово поле 25">
            <a:extLst>
              <a:ext uri="{FF2B5EF4-FFF2-40B4-BE49-F238E27FC236}">
                <a16:creationId xmlns:a16="http://schemas.microsoft.com/office/drawing/2014/main" id="{D0C1841F-7C67-79C9-F6B7-0B8B568E246C}"/>
              </a:ext>
            </a:extLst>
          </p:cNvPr>
          <p:cNvSpPr txBox="1"/>
          <p:nvPr/>
        </p:nvSpPr>
        <p:spPr>
          <a:xfrm>
            <a:off x="8518206" y="4256249"/>
            <a:ext cx="533961" cy="1077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7" name="Текстово поле 26">
            <a:extLst>
              <a:ext uri="{FF2B5EF4-FFF2-40B4-BE49-F238E27FC236}">
                <a16:creationId xmlns:a16="http://schemas.microsoft.com/office/drawing/2014/main" id="{F5D8FD41-7FF8-81D0-76DE-196059B0A99B}"/>
              </a:ext>
            </a:extLst>
          </p:cNvPr>
          <p:cNvSpPr txBox="1"/>
          <p:nvPr/>
        </p:nvSpPr>
        <p:spPr>
          <a:xfrm>
            <a:off x="8472069" y="4384950"/>
            <a:ext cx="533961" cy="1077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8" name="Текстово поле 27">
            <a:extLst>
              <a:ext uri="{FF2B5EF4-FFF2-40B4-BE49-F238E27FC236}">
                <a16:creationId xmlns:a16="http://schemas.microsoft.com/office/drawing/2014/main" id="{22E67007-57A7-D32D-EB2B-1478DDFA0DBF}"/>
              </a:ext>
            </a:extLst>
          </p:cNvPr>
          <p:cNvSpPr txBox="1"/>
          <p:nvPr/>
        </p:nvSpPr>
        <p:spPr>
          <a:xfrm>
            <a:off x="0" y="3947318"/>
            <a:ext cx="483417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b="1" dirty="0">
                <a:solidFill>
                  <a:srgbClr val="387A4C"/>
                </a:solidFill>
              </a:rPr>
              <a:t>Горското стопанство има сравнително по-малък дял/принос към потоците от биомаса в сухо вещество спрямо тези от сектор Земеделие – обла дървесина в размер на 284 млн. тона (26% от общия поток), от които 248 млн. са в резултат на вътрешното производство/пазар на дървесината, в рамките на ЕС;</a:t>
            </a:r>
          </a:p>
          <a:p>
            <a:r>
              <a:rPr lang="bg-BG" sz="800" b="1" dirty="0">
                <a:solidFill>
                  <a:srgbClr val="387A4C"/>
                </a:solidFill>
              </a:rPr>
              <a:t>Страничните продукти от горското стопанство са в размер на 83 млн. тона, от които 3,4 млн. тона са в резултат на внос, а останалото количество от вътрешния пазар, в рамките на ЕС;</a:t>
            </a:r>
          </a:p>
          <a:p>
            <a:r>
              <a:rPr lang="ru-RU" sz="600" b="1" dirty="0"/>
              <a:t> </a:t>
            </a:r>
          </a:p>
        </p:txBody>
      </p:sp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4FFB4153-941C-ADBE-D524-90B62B73CB77}"/>
              </a:ext>
            </a:extLst>
          </p:cNvPr>
          <p:cNvSpPr txBox="1"/>
          <p:nvPr/>
        </p:nvSpPr>
        <p:spPr>
          <a:xfrm>
            <a:off x="45694" y="2231235"/>
            <a:ext cx="611129" cy="4154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-BG" sz="700" b="1" dirty="0"/>
              <a:t>Вътрешен добив на дървесина</a:t>
            </a:r>
            <a:endParaRPr lang="en-US" sz="700" b="1" dirty="0"/>
          </a:p>
        </p:txBody>
      </p:sp>
    </p:spTree>
    <p:extLst>
      <p:ext uri="{BB962C8B-B14F-4D97-AF65-F5344CB8AC3E}">
        <p14:creationId xmlns:p14="http://schemas.microsoft.com/office/powerpoint/2010/main" val="450836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31D77A7C-44D7-DDB8-3AE7-3C1492649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14</a:t>
            </a:fld>
            <a:endParaRPr lang="es-ES" dirty="0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58664D91-A279-ECA9-4606-475169851F06}"/>
              </a:ext>
            </a:extLst>
          </p:cNvPr>
          <p:cNvSpPr txBox="1"/>
          <p:nvPr/>
        </p:nvSpPr>
        <p:spPr>
          <a:xfrm>
            <a:off x="199623" y="225380"/>
            <a:ext cx="6767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</a:rPr>
              <a:t>Брой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съоръжения</a:t>
            </a:r>
            <a:r>
              <a:rPr lang="ru-RU" dirty="0">
                <a:solidFill>
                  <a:schemeClr val="bg1"/>
                </a:solidFill>
              </a:rPr>
              <a:t> и заводи </a:t>
            </a:r>
            <a:r>
              <a:rPr lang="ru-RU" dirty="0" err="1">
                <a:solidFill>
                  <a:schemeClr val="bg1"/>
                </a:solidFill>
              </a:rPr>
              <a:t>използващи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биомаса</a:t>
            </a:r>
            <a:r>
              <a:rPr lang="ru-RU" dirty="0">
                <a:solidFill>
                  <a:schemeClr val="bg1"/>
                </a:solidFill>
              </a:rPr>
              <a:t> по категории </a:t>
            </a:r>
            <a:r>
              <a:rPr lang="ru-RU" dirty="0" err="1">
                <a:solidFill>
                  <a:schemeClr val="bg1"/>
                </a:solidFill>
              </a:rPr>
              <a:t>данни</a:t>
            </a:r>
            <a:r>
              <a:rPr lang="ru-RU" dirty="0">
                <a:solidFill>
                  <a:schemeClr val="bg1"/>
                </a:solidFill>
              </a:rPr>
              <a:t> за </a:t>
            </a:r>
            <a:r>
              <a:rPr lang="en-US" dirty="0">
                <a:solidFill>
                  <a:schemeClr val="bg1"/>
                </a:solidFill>
              </a:rPr>
              <a:t>E</a:t>
            </a:r>
            <a:r>
              <a:rPr lang="bg-BG" dirty="0">
                <a:solidFill>
                  <a:schemeClr val="bg1"/>
                </a:solidFill>
              </a:rPr>
              <a:t>С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Диаграма 4">
            <a:extLst>
              <a:ext uri="{FF2B5EF4-FFF2-40B4-BE49-F238E27FC236}">
                <a16:creationId xmlns:a16="http://schemas.microsoft.com/office/drawing/2014/main" id="{1ABEDC38-3230-0CB4-9941-C27B0E47AC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7992792"/>
              </p:ext>
            </p:extLst>
          </p:nvPr>
        </p:nvGraphicFramePr>
        <p:xfrm>
          <a:off x="2286000" y="130962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50220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85DAA4C8-C46A-EA7B-EC56-2B7EF4A41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0613" y="4767263"/>
            <a:ext cx="433387" cy="257175"/>
          </a:xfrm>
        </p:spPr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/>
                </a:solidFill>
              </a:rPr>
              <a:pPr/>
              <a:t>15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B8CCD88F-FC3F-8EA6-522E-8DA8A267061E}"/>
              </a:ext>
            </a:extLst>
          </p:cNvPr>
          <p:cNvSpPr txBox="1"/>
          <p:nvPr/>
        </p:nvSpPr>
        <p:spPr>
          <a:xfrm>
            <a:off x="462178" y="944699"/>
            <a:ext cx="42424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Приблизителна добавена стойност в секторите на биоикономиката спрямо БВП, 20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bg-BG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  <a:endParaRPr lang="bg-BG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8">
            <a:extLst>
              <a:ext uri="{FF2B5EF4-FFF2-40B4-BE49-F238E27FC236}">
                <a16:creationId xmlns:a16="http://schemas.microsoft.com/office/drawing/2014/main" id="{468303F2-8B61-73C5-77AE-1E9085E56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512" y="-182142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70" name="Текстово поле 69">
            <a:extLst>
              <a:ext uri="{FF2B5EF4-FFF2-40B4-BE49-F238E27FC236}">
                <a16:creationId xmlns:a16="http://schemas.microsoft.com/office/drawing/2014/main" id="{D10B2028-26C6-E2C5-08B6-DA6257A99629}"/>
              </a:ext>
            </a:extLst>
          </p:cNvPr>
          <p:cNvSpPr txBox="1"/>
          <p:nvPr/>
        </p:nvSpPr>
        <p:spPr>
          <a:xfrm>
            <a:off x="462178" y="327440"/>
            <a:ext cx="5946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Данни за </a:t>
            </a:r>
            <a:r>
              <a:rPr lang="bg-BG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r>
              <a:rPr lang="bg-BG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България</a:t>
            </a:r>
          </a:p>
        </p:txBody>
      </p:sp>
      <p:sp>
        <p:nvSpPr>
          <p:cNvPr id="71" name="Текстово поле 70">
            <a:extLst>
              <a:ext uri="{FF2B5EF4-FFF2-40B4-BE49-F238E27FC236}">
                <a16:creationId xmlns:a16="http://schemas.microsoft.com/office/drawing/2014/main" id="{A1934581-3160-7610-7D91-037632F4962F}"/>
              </a:ext>
            </a:extLst>
          </p:cNvPr>
          <p:cNvSpPr txBox="1"/>
          <p:nvPr/>
        </p:nvSpPr>
        <p:spPr>
          <a:xfrm>
            <a:off x="1590311" y="4418249"/>
            <a:ext cx="25129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Източник: </a:t>
            </a:r>
            <a:r>
              <a:rPr lang="en-US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JRC SCIENCE FOR POLICY REPORT</a:t>
            </a:r>
            <a:endParaRPr lang="bg-BG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B4F12DA-34E4-40F8-0E91-0CAABA30E1E7}"/>
              </a:ext>
            </a:extLst>
          </p:cNvPr>
          <p:cNvSpPr txBox="1"/>
          <p:nvPr/>
        </p:nvSpPr>
        <p:spPr>
          <a:xfrm>
            <a:off x="4341479" y="1009934"/>
            <a:ext cx="4786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Разпределение спрямо брой работещи в секторите, 2020 г.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DC2602A-CE2F-7C70-D424-86AF2705CD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1616280"/>
              </p:ext>
            </p:extLst>
          </p:nvPr>
        </p:nvGraphicFramePr>
        <p:xfrm>
          <a:off x="38533" y="746244"/>
          <a:ext cx="5089711" cy="3672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E2225A9-8C12-74D3-B200-48A985C024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7976311"/>
              </p:ext>
            </p:extLst>
          </p:nvPr>
        </p:nvGraphicFramePr>
        <p:xfrm>
          <a:off x="4448634" y="14753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61497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A6EEF10-F96A-47A0-3828-39F3A98BFC7F}"/>
              </a:ext>
            </a:extLst>
          </p:cNvPr>
          <p:cNvSpPr txBox="1"/>
          <p:nvPr/>
        </p:nvSpPr>
        <p:spPr>
          <a:xfrm>
            <a:off x="1237128" y="237637"/>
            <a:ext cx="4910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Брутна добавена стойност за периода 2008-2020 г. в секторите на биоикономиката в БГ</a:t>
            </a:r>
          </a:p>
        </p:txBody>
      </p:sp>
      <p:sp>
        <p:nvSpPr>
          <p:cNvPr id="5" name="Текстово поле 70">
            <a:extLst>
              <a:ext uri="{FF2B5EF4-FFF2-40B4-BE49-F238E27FC236}">
                <a16:creationId xmlns:a16="http://schemas.microsoft.com/office/drawing/2014/main" id="{6DD52745-7CE7-6DCD-4649-8299F7C6FD96}"/>
              </a:ext>
            </a:extLst>
          </p:cNvPr>
          <p:cNvSpPr txBox="1"/>
          <p:nvPr/>
        </p:nvSpPr>
        <p:spPr>
          <a:xfrm>
            <a:off x="1590311" y="4418249"/>
            <a:ext cx="25129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Източник: </a:t>
            </a:r>
            <a:r>
              <a:rPr lang="en-US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JRC SCIENCE FOR POLICY REPORT</a:t>
            </a:r>
            <a:endParaRPr lang="bg-BG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96ADF3FB-FAC4-4C3C-889A-8952D8416E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6734336"/>
              </p:ext>
            </p:extLst>
          </p:nvPr>
        </p:nvGraphicFramePr>
        <p:xfrm>
          <a:off x="142875" y="1000125"/>
          <a:ext cx="8779669" cy="3418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603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55A79E8E-7DE8-B21F-F9B3-FB6679AB5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17</a:t>
            </a:fld>
            <a:endParaRPr lang="es-ES" dirty="0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DABD609C-F6BB-FC76-9E79-DCCB4D76A9C4}"/>
              </a:ext>
            </a:extLst>
          </p:cNvPr>
          <p:cNvSpPr txBox="1"/>
          <p:nvPr/>
        </p:nvSpPr>
        <p:spPr>
          <a:xfrm>
            <a:off x="199623" y="225380"/>
            <a:ext cx="6767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Потоци от биомаса в 1000 тона сухо вещество (нетна търговия), данни за България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22738FF4-EEE3-4F7B-FC11-BC42692AACD7}"/>
              </a:ext>
            </a:extLst>
          </p:cNvPr>
          <p:cNvSpPr txBox="1"/>
          <p:nvPr/>
        </p:nvSpPr>
        <p:spPr>
          <a:xfrm>
            <a:off x="547351" y="1030311"/>
            <a:ext cx="5248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/>
              <a:t>По последни публикувани данни към края на 2021 г.</a:t>
            </a:r>
            <a:endParaRPr lang="en-US" sz="1200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87B862D0-EB4E-CC9A-F65A-5968299C8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19" y="1307310"/>
            <a:ext cx="9144000" cy="2884213"/>
          </a:xfrm>
          <a:prstGeom prst="rect">
            <a:avLst/>
          </a:prstGeom>
        </p:spPr>
      </p:pic>
      <p:sp>
        <p:nvSpPr>
          <p:cNvPr id="7" name="Текстово поле 70">
            <a:extLst>
              <a:ext uri="{FF2B5EF4-FFF2-40B4-BE49-F238E27FC236}">
                <a16:creationId xmlns:a16="http://schemas.microsoft.com/office/drawing/2014/main" id="{BFEC1287-AB34-C12E-13CD-5CAE5E9A57BE}"/>
              </a:ext>
            </a:extLst>
          </p:cNvPr>
          <p:cNvSpPr txBox="1"/>
          <p:nvPr/>
        </p:nvSpPr>
        <p:spPr>
          <a:xfrm>
            <a:off x="5331623" y="4094666"/>
            <a:ext cx="25129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Източник: </a:t>
            </a:r>
            <a:r>
              <a:rPr lang="en-US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JRC SCIENCE FOR POLICY REPORT</a:t>
            </a:r>
            <a:endParaRPr lang="bg-BG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57978902-E7D0-E271-73C9-24568868ADD2}"/>
              </a:ext>
            </a:extLst>
          </p:cNvPr>
          <p:cNvSpPr txBox="1"/>
          <p:nvPr/>
        </p:nvSpPr>
        <p:spPr>
          <a:xfrm>
            <a:off x="2413178" y="1461554"/>
            <a:ext cx="6262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внос</a:t>
            </a:r>
            <a:endParaRPr lang="en-US" sz="700" b="1" dirty="0"/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BBADCAEA-C30A-31F8-4D16-1504DC3ED765}"/>
              </a:ext>
            </a:extLst>
          </p:cNvPr>
          <p:cNvSpPr txBox="1"/>
          <p:nvPr/>
        </p:nvSpPr>
        <p:spPr>
          <a:xfrm>
            <a:off x="5875448" y="1461554"/>
            <a:ext cx="718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Храни и фуражи</a:t>
            </a:r>
            <a:endParaRPr lang="en-US" sz="700" b="1" dirty="0"/>
          </a:p>
        </p:txBody>
      </p:sp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BFB9BD78-D5E7-74F3-AAD3-91C03684DF6B}"/>
              </a:ext>
            </a:extLst>
          </p:cNvPr>
          <p:cNvSpPr txBox="1"/>
          <p:nvPr/>
        </p:nvSpPr>
        <p:spPr>
          <a:xfrm>
            <a:off x="530843" y="2042992"/>
            <a:ext cx="1025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Производство/ Продукция</a:t>
            </a:r>
            <a:endParaRPr lang="en-US" sz="700" b="1" dirty="0"/>
          </a:p>
        </p:txBody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5936AEE8-FD9F-7C14-2993-4EDB66323507}"/>
              </a:ext>
            </a:extLst>
          </p:cNvPr>
          <p:cNvSpPr txBox="1"/>
          <p:nvPr/>
        </p:nvSpPr>
        <p:spPr>
          <a:xfrm>
            <a:off x="1204711" y="3250623"/>
            <a:ext cx="626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Неизвестен произход</a:t>
            </a:r>
            <a:endParaRPr lang="en-US" sz="700" b="1" dirty="0"/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C41AEA53-8AE7-FAB2-9C00-1C20D6C79B88}"/>
              </a:ext>
            </a:extLst>
          </p:cNvPr>
          <p:cNvSpPr txBox="1"/>
          <p:nvPr/>
        </p:nvSpPr>
        <p:spPr>
          <a:xfrm>
            <a:off x="3039414" y="2196881"/>
            <a:ext cx="6262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Доставки</a:t>
            </a:r>
            <a:endParaRPr lang="en-US" sz="700" b="1" dirty="0"/>
          </a:p>
        </p:txBody>
      </p:sp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B5232DCE-D24B-A744-89DC-D212FAE07F14}"/>
              </a:ext>
            </a:extLst>
          </p:cNvPr>
          <p:cNvSpPr txBox="1"/>
          <p:nvPr/>
        </p:nvSpPr>
        <p:spPr>
          <a:xfrm>
            <a:off x="4441601" y="3908256"/>
            <a:ext cx="690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Неизвестни/загуби</a:t>
            </a:r>
            <a:endParaRPr lang="en-US" sz="700" b="1" dirty="0"/>
          </a:p>
        </p:txBody>
      </p: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9496F509-32FF-7280-705D-59C4BB78CCA1}"/>
              </a:ext>
            </a:extLst>
          </p:cNvPr>
          <p:cNvSpPr txBox="1"/>
          <p:nvPr/>
        </p:nvSpPr>
        <p:spPr>
          <a:xfrm>
            <a:off x="7745298" y="1869432"/>
            <a:ext cx="718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Хранителни отпадъци</a:t>
            </a:r>
            <a:endParaRPr lang="en-US" sz="700" b="1" dirty="0"/>
          </a:p>
        </p:txBody>
      </p:sp>
      <p:sp>
        <p:nvSpPr>
          <p:cNvPr id="16" name="Текстово поле 15">
            <a:extLst>
              <a:ext uri="{FF2B5EF4-FFF2-40B4-BE49-F238E27FC236}">
                <a16:creationId xmlns:a16="http://schemas.microsoft.com/office/drawing/2014/main" id="{9F81ABBD-2896-2510-9BA3-380686BC9094}"/>
              </a:ext>
            </a:extLst>
          </p:cNvPr>
          <p:cNvSpPr txBox="1"/>
          <p:nvPr/>
        </p:nvSpPr>
        <p:spPr>
          <a:xfrm>
            <a:off x="8045539" y="2512780"/>
            <a:ext cx="7700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износ</a:t>
            </a:r>
            <a:endParaRPr lang="en-US" sz="700" b="1" dirty="0"/>
          </a:p>
        </p:txBody>
      </p:sp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A51AC1BF-F033-72AE-6803-6AFBC2ED9537}"/>
              </a:ext>
            </a:extLst>
          </p:cNvPr>
          <p:cNvSpPr txBox="1"/>
          <p:nvPr/>
        </p:nvSpPr>
        <p:spPr>
          <a:xfrm>
            <a:off x="6144832" y="3173258"/>
            <a:ext cx="626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Биомаса за енергия</a:t>
            </a:r>
            <a:endParaRPr lang="en-US" sz="700" b="1" dirty="0"/>
          </a:p>
        </p:txBody>
      </p:sp>
      <p:sp>
        <p:nvSpPr>
          <p:cNvPr id="18" name="Текстово поле 17">
            <a:extLst>
              <a:ext uri="{FF2B5EF4-FFF2-40B4-BE49-F238E27FC236}">
                <a16:creationId xmlns:a16="http://schemas.microsoft.com/office/drawing/2014/main" id="{27EBCD3F-1762-8490-1E50-34B26DB0A312}"/>
              </a:ext>
            </a:extLst>
          </p:cNvPr>
          <p:cNvSpPr txBox="1"/>
          <p:nvPr/>
        </p:nvSpPr>
        <p:spPr>
          <a:xfrm>
            <a:off x="4874691" y="2591700"/>
            <a:ext cx="7700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Биоматериали</a:t>
            </a:r>
            <a:endParaRPr lang="en-US" sz="700" b="1" dirty="0"/>
          </a:p>
        </p:txBody>
      </p:sp>
      <p:pic>
        <p:nvPicPr>
          <p:cNvPr id="20" name="Картина 19">
            <a:extLst>
              <a:ext uri="{FF2B5EF4-FFF2-40B4-BE49-F238E27FC236}">
                <a16:creationId xmlns:a16="http://schemas.microsoft.com/office/drawing/2014/main" id="{2344C464-282E-633B-E9FC-0030E83EE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5341" y="3132386"/>
            <a:ext cx="626237" cy="674409"/>
          </a:xfrm>
          <a:prstGeom prst="rect">
            <a:avLst/>
          </a:prstGeom>
        </p:spPr>
      </p:pic>
      <p:sp>
        <p:nvSpPr>
          <p:cNvPr id="21" name="Текстово поле 20">
            <a:extLst>
              <a:ext uri="{FF2B5EF4-FFF2-40B4-BE49-F238E27FC236}">
                <a16:creationId xmlns:a16="http://schemas.microsoft.com/office/drawing/2014/main" id="{019715A4-DE61-5147-FA42-8E88CC347FEE}"/>
              </a:ext>
            </a:extLst>
          </p:cNvPr>
          <p:cNvSpPr txBox="1"/>
          <p:nvPr/>
        </p:nvSpPr>
        <p:spPr>
          <a:xfrm>
            <a:off x="0" y="3658618"/>
            <a:ext cx="39585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000" b="1" dirty="0">
                <a:solidFill>
                  <a:srgbClr val="C00000"/>
                </a:solidFill>
              </a:rPr>
              <a:t>Видно от Фигурата, </a:t>
            </a:r>
            <a:r>
              <a:rPr lang="ru-RU" sz="1000" b="1" dirty="0">
                <a:solidFill>
                  <a:srgbClr val="C00000"/>
                </a:solidFill>
              </a:rPr>
              <a:t>потоците на биомаса за България са общо 23 млн. тона сухо вещество, като 82 % от тях ( 19 млн. тона) са получени от някакъв вид производство. 7,2 млн. тона (31 % от общото количество) са за храни и фуражи, а 2,4 млн. тона отиват за производство на енергия.  Делът на България в рамките на ЕС е с относителен дял в размер на 2,16 %;</a:t>
            </a:r>
          </a:p>
          <a:p>
            <a:endParaRPr lang="ru-RU" sz="1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583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55A79E8E-7DE8-B21F-F9B3-FB6679AB5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18</a:t>
            </a:fld>
            <a:endParaRPr lang="es-ES" dirty="0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DABD609C-F6BB-FC76-9E79-DCCB4D76A9C4}"/>
              </a:ext>
            </a:extLst>
          </p:cNvPr>
          <p:cNvSpPr txBox="1"/>
          <p:nvPr/>
        </p:nvSpPr>
        <p:spPr>
          <a:xfrm>
            <a:off x="199623" y="225380"/>
            <a:ext cx="6767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Потоци от биомаса в 1000 тона сухо вещество (нетна търговия), данни за България, сектор Земеделие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22738FF4-EEE3-4F7B-FC11-BC42692AACD7}"/>
              </a:ext>
            </a:extLst>
          </p:cNvPr>
          <p:cNvSpPr txBox="1"/>
          <p:nvPr/>
        </p:nvSpPr>
        <p:spPr>
          <a:xfrm>
            <a:off x="547351" y="1030311"/>
            <a:ext cx="5248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/>
              <a:t>По последни публикувани данни към края на 202</a:t>
            </a:r>
            <a:r>
              <a:rPr lang="en-US" sz="1200" dirty="0"/>
              <a:t>2</a:t>
            </a:r>
            <a:r>
              <a:rPr lang="bg-BG" sz="1200" dirty="0"/>
              <a:t> г.</a:t>
            </a:r>
            <a:endParaRPr lang="en-US" sz="1200" dirty="0"/>
          </a:p>
        </p:txBody>
      </p:sp>
      <p:sp>
        <p:nvSpPr>
          <p:cNvPr id="7" name="Текстово поле 70">
            <a:extLst>
              <a:ext uri="{FF2B5EF4-FFF2-40B4-BE49-F238E27FC236}">
                <a16:creationId xmlns:a16="http://schemas.microsoft.com/office/drawing/2014/main" id="{BFEC1287-AB34-C12E-13CD-5CAE5E9A57BE}"/>
              </a:ext>
            </a:extLst>
          </p:cNvPr>
          <p:cNvSpPr txBox="1"/>
          <p:nvPr/>
        </p:nvSpPr>
        <p:spPr>
          <a:xfrm>
            <a:off x="5659049" y="4094666"/>
            <a:ext cx="31844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Източник: </a:t>
            </a:r>
            <a:r>
              <a:rPr lang="en-US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JRC SCIENCE FOR POLICY REPORT</a:t>
            </a:r>
            <a:endParaRPr lang="bg-BG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57978902-E7D0-E271-73C9-24568868ADD2}"/>
              </a:ext>
            </a:extLst>
          </p:cNvPr>
          <p:cNvSpPr txBox="1"/>
          <p:nvPr/>
        </p:nvSpPr>
        <p:spPr>
          <a:xfrm>
            <a:off x="1088550" y="1203033"/>
            <a:ext cx="6262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внос</a:t>
            </a:r>
            <a:endParaRPr lang="en-US" sz="700" b="1" dirty="0"/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BBADCAEA-C30A-31F8-4D16-1504DC3ED765}"/>
              </a:ext>
            </a:extLst>
          </p:cNvPr>
          <p:cNvSpPr txBox="1"/>
          <p:nvPr/>
        </p:nvSpPr>
        <p:spPr>
          <a:xfrm>
            <a:off x="3853464" y="1476439"/>
            <a:ext cx="718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Храни и фуражи</a:t>
            </a:r>
            <a:endParaRPr lang="en-US" sz="700" b="1" dirty="0"/>
          </a:p>
        </p:txBody>
      </p:sp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BFB9BD78-D5E7-74F3-AAD3-91C03684DF6B}"/>
              </a:ext>
            </a:extLst>
          </p:cNvPr>
          <p:cNvSpPr txBox="1"/>
          <p:nvPr/>
        </p:nvSpPr>
        <p:spPr>
          <a:xfrm>
            <a:off x="6648143" y="984362"/>
            <a:ext cx="838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Храна от </a:t>
            </a:r>
            <a:r>
              <a:rPr lang="bg-BG" sz="700" b="1" dirty="0" err="1"/>
              <a:t>живот.произход</a:t>
            </a:r>
            <a:endParaRPr lang="en-US" sz="700" b="1" dirty="0"/>
          </a:p>
        </p:txBody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5936AEE8-FD9F-7C14-2993-4EDB66323507}"/>
              </a:ext>
            </a:extLst>
          </p:cNvPr>
          <p:cNvSpPr txBox="1"/>
          <p:nvPr/>
        </p:nvSpPr>
        <p:spPr>
          <a:xfrm>
            <a:off x="3896664" y="3361391"/>
            <a:ext cx="626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Неизвестен произход</a:t>
            </a:r>
            <a:endParaRPr lang="en-US" sz="700" b="1" dirty="0"/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C41AEA53-8AE7-FAB2-9C00-1C20D6C79B88}"/>
              </a:ext>
            </a:extLst>
          </p:cNvPr>
          <p:cNvSpPr txBox="1"/>
          <p:nvPr/>
        </p:nvSpPr>
        <p:spPr>
          <a:xfrm>
            <a:off x="5195149" y="1403088"/>
            <a:ext cx="626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Фуражи и постеля</a:t>
            </a:r>
            <a:endParaRPr lang="en-US" sz="700" b="1" dirty="0"/>
          </a:p>
        </p:txBody>
      </p:sp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B5232DCE-D24B-A744-89DC-D212FAE07F14}"/>
              </a:ext>
            </a:extLst>
          </p:cNvPr>
          <p:cNvSpPr txBox="1"/>
          <p:nvPr/>
        </p:nvSpPr>
        <p:spPr>
          <a:xfrm>
            <a:off x="2826106" y="3504526"/>
            <a:ext cx="690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Неизвестни/загуби</a:t>
            </a:r>
            <a:endParaRPr lang="en-US" sz="700" b="1" dirty="0"/>
          </a:p>
        </p:txBody>
      </p: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9496F509-32FF-7280-705D-59C4BB78CCA1}"/>
              </a:ext>
            </a:extLst>
          </p:cNvPr>
          <p:cNvSpPr txBox="1"/>
          <p:nvPr/>
        </p:nvSpPr>
        <p:spPr>
          <a:xfrm>
            <a:off x="4476613" y="926811"/>
            <a:ext cx="718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Хранителни отпадъци</a:t>
            </a:r>
            <a:endParaRPr lang="en-US" sz="700" b="1" dirty="0"/>
          </a:p>
        </p:txBody>
      </p:sp>
      <p:sp>
        <p:nvSpPr>
          <p:cNvPr id="16" name="Текстово поле 15">
            <a:extLst>
              <a:ext uri="{FF2B5EF4-FFF2-40B4-BE49-F238E27FC236}">
                <a16:creationId xmlns:a16="http://schemas.microsoft.com/office/drawing/2014/main" id="{9F81ABBD-2896-2510-9BA3-380686BC9094}"/>
              </a:ext>
            </a:extLst>
          </p:cNvPr>
          <p:cNvSpPr txBox="1"/>
          <p:nvPr/>
        </p:nvSpPr>
        <p:spPr>
          <a:xfrm>
            <a:off x="7936641" y="1503228"/>
            <a:ext cx="7700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износ</a:t>
            </a:r>
            <a:endParaRPr lang="en-US" sz="700" b="1" dirty="0"/>
          </a:p>
        </p:txBody>
      </p:sp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A51AC1BF-F033-72AE-6803-6AFBC2ED9537}"/>
              </a:ext>
            </a:extLst>
          </p:cNvPr>
          <p:cNvSpPr txBox="1"/>
          <p:nvPr/>
        </p:nvSpPr>
        <p:spPr>
          <a:xfrm>
            <a:off x="8080455" y="2931139"/>
            <a:ext cx="626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Биомаса за енергия</a:t>
            </a:r>
            <a:endParaRPr lang="en-US" sz="700" b="1" dirty="0"/>
          </a:p>
        </p:txBody>
      </p:sp>
      <p:sp>
        <p:nvSpPr>
          <p:cNvPr id="18" name="Текстово поле 17">
            <a:extLst>
              <a:ext uri="{FF2B5EF4-FFF2-40B4-BE49-F238E27FC236}">
                <a16:creationId xmlns:a16="http://schemas.microsoft.com/office/drawing/2014/main" id="{27EBCD3F-1762-8490-1E50-34B26DB0A312}"/>
              </a:ext>
            </a:extLst>
          </p:cNvPr>
          <p:cNvSpPr txBox="1"/>
          <p:nvPr/>
        </p:nvSpPr>
        <p:spPr>
          <a:xfrm>
            <a:off x="5738918" y="2922573"/>
            <a:ext cx="7700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Биогорива</a:t>
            </a:r>
            <a:endParaRPr lang="en-US" sz="700" b="1" dirty="0"/>
          </a:p>
        </p:txBody>
      </p:sp>
      <p:pic>
        <p:nvPicPr>
          <p:cNvPr id="20" name="Картина 19">
            <a:extLst>
              <a:ext uri="{FF2B5EF4-FFF2-40B4-BE49-F238E27FC236}">
                <a16:creationId xmlns:a16="http://schemas.microsoft.com/office/drawing/2014/main" id="{2344C464-282E-633B-E9FC-0030E83EE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5341" y="3132386"/>
            <a:ext cx="626237" cy="674409"/>
          </a:xfrm>
          <a:prstGeom prst="rect">
            <a:avLst/>
          </a:prstGeom>
        </p:spPr>
      </p:pic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C6DFF378-12E8-829B-8758-1852955A0CBD}"/>
              </a:ext>
            </a:extLst>
          </p:cNvPr>
          <p:cNvSpPr txBox="1"/>
          <p:nvPr/>
        </p:nvSpPr>
        <p:spPr>
          <a:xfrm>
            <a:off x="44760" y="3836649"/>
            <a:ext cx="5614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000" b="1" dirty="0">
                <a:solidFill>
                  <a:srgbClr val="C00000"/>
                </a:solidFill>
              </a:rPr>
              <a:t>Земеделието има най-голям дял в потоците от биомаса у нас 18,8 млн. тона (82 %), които включват количества от земеделски култури, паша и отпадъци (не се оползотворяват изцяло);</a:t>
            </a:r>
          </a:p>
          <a:p>
            <a:r>
              <a:rPr lang="bg-BG" sz="1000" b="1" dirty="0">
                <a:solidFill>
                  <a:srgbClr val="C00000"/>
                </a:solidFill>
              </a:rPr>
              <a:t>В сектор Земеделие се разчита основно на вътрешното производство/пазар, като нетния внос е 3,2 млн. тона (17 % от общия поток);</a:t>
            </a:r>
          </a:p>
        </p:txBody>
      </p:sp>
      <p:sp>
        <p:nvSpPr>
          <p:cNvPr id="31" name="Текстово поле 30">
            <a:extLst>
              <a:ext uri="{FF2B5EF4-FFF2-40B4-BE49-F238E27FC236}">
                <a16:creationId xmlns:a16="http://schemas.microsoft.com/office/drawing/2014/main" id="{A869BD8F-DC6D-E758-DEE2-36EA0A1B209A}"/>
              </a:ext>
            </a:extLst>
          </p:cNvPr>
          <p:cNvSpPr txBox="1"/>
          <p:nvPr/>
        </p:nvSpPr>
        <p:spPr>
          <a:xfrm>
            <a:off x="6965341" y="3484502"/>
            <a:ext cx="8328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9CB0BE58-E5E3-4833-B702-6FF076A93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23" y="1340234"/>
            <a:ext cx="8843463" cy="2496415"/>
          </a:xfrm>
          <a:prstGeom prst="rect">
            <a:avLst/>
          </a:prstGeom>
        </p:spPr>
      </p:pic>
      <p:sp>
        <p:nvSpPr>
          <p:cNvPr id="22" name="Текстово поле 21">
            <a:extLst>
              <a:ext uri="{FF2B5EF4-FFF2-40B4-BE49-F238E27FC236}">
                <a16:creationId xmlns:a16="http://schemas.microsoft.com/office/drawing/2014/main" id="{9ED9F641-A76A-00AB-C1F1-67F859A9996F}"/>
              </a:ext>
            </a:extLst>
          </p:cNvPr>
          <p:cNvSpPr txBox="1"/>
          <p:nvPr/>
        </p:nvSpPr>
        <p:spPr>
          <a:xfrm>
            <a:off x="199623" y="1323567"/>
            <a:ext cx="87737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700" b="1" dirty="0"/>
              <a:t>растениевъдство</a:t>
            </a:r>
            <a:endParaRPr lang="en-US" sz="700" b="1" dirty="0"/>
          </a:p>
        </p:txBody>
      </p:sp>
      <p:sp>
        <p:nvSpPr>
          <p:cNvPr id="24" name="Текстово поле 23">
            <a:extLst>
              <a:ext uri="{FF2B5EF4-FFF2-40B4-BE49-F238E27FC236}">
                <a16:creationId xmlns:a16="http://schemas.microsoft.com/office/drawing/2014/main" id="{0B97046C-6ABE-C3C5-72E8-5BAE66E14BAF}"/>
              </a:ext>
            </a:extLst>
          </p:cNvPr>
          <p:cNvSpPr txBox="1"/>
          <p:nvPr/>
        </p:nvSpPr>
        <p:spPr>
          <a:xfrm>
            <a:off x="1614688" y="1741387"/>
            <a:ext cx="99972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700" dirty="0"/>
              <a:t>доставки на биомаса</a:t>
            </a:r>
            <a:endParaRPr lang="en-US" sz="700" dirty="0"/>
          </a:p>
        </p:txBody>
      </p:sp>
      <p:sp>
        <p:nvSpPr>
          <p:cNvPr id="26" name="Текстово поле 25">
            <a:extLst>
              <a:ext uri="{FF2B5EF4-FFF2-40B4-BE49-F238E27FC236}">
                <a16:creationId xmlns:a16="http://schemas.microsoft.com/office/drawing/2014/main" id="{BCFF1156-2F40-DEDE-A78B-58E27F734338}"/>
              </a:ext>
            </a:extLst>
          </p:cNvPr>
          <p:cNvSpPr txBox="1"/>
          <p:nvPr/>
        </p:nvSpPr>
        <p:spPr>
          <a:xfrm>
            <a:off x="100914" y="2109308"/>
            <a:ext cx="8773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700" b="1" dirty="0"/>
              <a:t>Животновъдство и паша</a:t>
            </a:r>
            <a:endParaRPr lang="en-US" sz="700" b="1" dirty="0"/>
          </a:p>
        </p:txBody>
      </p:sp>
      <p:sp>
        <p:nvSpPr>
          <p:cNvPr id="28" name="Текстово поле 27">
            <a:extLst>
              <a:ext uri="{FF2B5EF4-FFF2-40B4-BE49-F238E27FC236}">
                <a16:creationId xmlns:a16="http://schemas.microsoft.com/office/drawing/2014/main" id="{1601FEA4-821C-021C-278D-76BCC4931F96}"/>
              </a:ext>
            </a:extLst>
          </p:cNvPr>
          <p:cNvSpPr txBox="1"/>
          <p:nvPr/>
        </p:nvSpPr>
        <p:spPr>
          <a:xfrm>
            <a:off x="379118" y="2722518"/>
            <a:ext cx="587599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700" b="1" dirty="0"/>
              <a:t>остатъци</a:t>
            </a:r>
            <a:endParaRPr lang="en-US" sz="700" b="1" dirty="0"/>
          </a:p>
        </p:txBody>
      </p:sp>
      <p:sp>
        <p:nvSpPr>
          <p:cNvPr id="29" name="Текстово поле 28">
            <a:extLst>
              <a:ext uri="{FF2B5EF4-FFF2-40B4-BE49-F238E27FC236}">
                <a16:creationId xmlns:a16="http://schemas.microsoft.com/office/drawing/2014/main" id="{ED3F3199-9376-C616-7BAA-BDBEFDDDEA3A}"/>
              </a:ext>
            </a:extLst>
          </p:cNvPr>
          <p:cNvSpPr txBox="1"/>
          <p:nvPr/>
        </p:nvSpPr>
        <p:spPr>
          <a:xfrm>
            <a:off x="5376238" y="1951697"/>
            <a:ext cx="838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Храна от </a:t>
            </a:r>
            <a:r>
              <a:rPr lang="bg-BG" sz="700" b="1" dirty="0" err="1"/>
              <a:t>раст.произход</a:t>
            </a:r>
            <a:endParaRPr lang="en-US" sz="700" b="1" dirty="0"/>
          </a:p>
        </p:txBody>
      </p:sp>
    </p:spTree>
    <p:extLst>
      <p:ext uri="{BB962C8B-B14F-4D97-AF65-F5344CB8AC3E}">
        <p14:creationId xmlns:p14="http://schemas.microsoft.com/office/powerpoint/2010/main" val="2563273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55A79E8E-7DE8-B21F-F9B3-FB6679AB5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19</a:t>
            </a:fld>
            <a:endParaRPr lang="es-ES" dirty="0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DABD609C-F6BB-FC76-9E79-DCCB4D76A9C4}"/>
              </a:ext>
            </a:extLst>
          </p:cNvPr>
          <p:cNvSpPr txBox="1"/>
          <p:nvPr/>
        </p:nvSpPr>
        <p:spPr>
          <a:xfrm>
            <a:off x="199623" y="225380"/>
            <a:ext cx="6767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Потоци от биомаса в 1000 тона сухо вещество (нетна търговия), данни за България, сектор Горско стопанство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22738FF4-EEE3-4F7B-FC11-BC42692AACD7}"/>
              </a:ext>
            </a:extLst>
          </p:cNvPr>
          <p:cNvSpPr txBox="1"/>
          <p:nvPr/>
        </p:nvSpPr>
        <p:spPr>
          <a:xfrm>
            <a:off x="547351" y="1030311"/>
            <a:ext cx="5248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/>
              <a:t>Последни публикувани данни към края на 202</a:t>
            </a:r>
            <a:r>
              <a:rPr lang="en-US" sz="1200" dirty="0"/>
              <a:t>2</a:t>
            </a:r>
            <a:r>
              <a:rPr lang="bg-BG" sz="1200" dirty="0"/>
              <a:t> г.</a:t>
            </a:r>
            <a:endParaRPr lang="en-US" sz="1200" dirty="0"/>
          </a:p>
        </p:txBody>
      </p:sp>
      <p:sp>
        <p:nvSpPr>
          <p:cNvPr id="7" name="Текстово поле 70">
            <a:extLst>
              <a:ext uri="{FF2B5EF4-FFF2-40B4-BE49-F238E27FC236}">
                <a16:creationId xmlns:a16="http://schemas.microsoft.com/office/drawing/2014/main" id="{BFEC1287-AB34-C12E-13CD-5CAE5E9A57BE}"/>
              </a:ext>
            </a:extLst>
          </p:cNvPr>
          <p:cNvSpPr txBox="1"/>
          <p:nvPr/>
        </p:nvSpPr>
        <p:spPr>
          <a:xfrm>
            <a:off x="5331623" y="4094666"/>
            <a:ext cx="25129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Източник: </a:t>
            </a:r>
            <a:r>
              <a:rPr lang="en-US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JRC SCIENCE FOR POLICY REPORT</a:t>
            </a:r>
            <a:endParaRPr lang="bg-BG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57978902-E7D0-E271-73C9-24568868ADD2}"/>
              </a:ext>
            </a:extLst>
          </p:cNvPr>
          <p:cNvSpPr txBox="1"/>
          <p:nvPr/>
        </p:nvSpPr>
        <p:spPr>
          <a:xfrm>
            <a:off x="3423136" y="1462288"/>
            <a:ext cx="8268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износ</a:t>
            </a:r>
          </a:p>
          <a:p>
            <a:r>
              <a:rPr lang="bg-BG" sz="700" b="1" dirty="0"/>
              <a:t>Обла дървесина</a:t>
            </a:r>
            <a:endParaRPr lang="en-US" sz="700" b="1" dirty="0"/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BBADCAEA-C30A-31F8-4D16-1504DC3ED765}"/>
              </a:ext>
            </a:extLst>
          </p:cNvPr>
          <p:cNvSpPr txBox="1"/>
          <p:nvPr/>
        </p:nvSpPr>
        <p:spPr>
          <a:xfrm>
            <a:off x="559648" y="2921754"/>
            <a:ext cx="998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 err="1"/>
              <a:t>Некатегоризирана</a:t>
            </a:r>
            <a:r>
              <a:rPr lang="bg-BG" sz="700" b="1" dirty="0"/>
              <a:t> обла дървесина</a:t>
            </a:r>
            <a:endParaRPr lang="en-US" sz="700" b="1" dirty="0"/>
          </a:p>
        </p:txBody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5936AEE8-FD9F-7C14-2993-4EDB66323507}"/>
              </a:ext>
            </a:extLst>
          </p:cNvPr>
          <p:cNvSpPr txBox="1"/>
          <p:nvPr/>
        </p:nvSpPr>
        <p:spPr>
          <a:xfrm>
            <a:off x="1768162" y="1570010"/>
            <a:ext cx="85908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Обла дървесина</a:t>
            </a:r>
            <a:endParaRPr lang="en-US" sz="700" b="1" dirty="0"/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C41AEA53-8AE7-FAB2-9C00-1C20D6C79B88}"/>
              </a:ext>
            </a:extLst>
          </p:cNvPr>
          <p:cNvSpPr txBox="1"/>
          <p:nvPr/>
        </p:nvSpPr>
        <p:spPr>
          <a:xfrm>
            <a:off x="-14661" y="2267540"/>
            <a:ext cx="8228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Вътрешна обла </a:t>
            </a:r>
            <a:r>
              <a:rPr lang="bg-BG" sz="700" b="1" dirty="0" err="1"/>
              <a:t>дървесива</a:t>
            </a:r>
            <a:endParaRPr lang="en-US" sz="700" b="1" dirty="0"/>
          </a:p>
        </p:txBody>
      </p:sp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B5232DCE-D24B-A744-89DC-D212FAE07F14}"/>
              </a:ext>
            </a:extLst>
          </p:cNvPr>
          <p:cNvSpPr txBox="1"/>
          <p:nvPr/>
        </p:nvSpPr>
        <p:spPr>
          <a:xfrm>
            <a:off x="3444628" y="1771591"/>
            <a:ext cx="690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материална индустрия</a:t>
            </a:r>
            <a:endParaRPr lang="en-US" sz="700" b="1" dirty="0"/>
          </a:p>
        </p:txBody>
      </p: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9496F509-32FF-7280-705D-59C4BB78CCA1}"/>
              </a:ext>
            </a:extLst>
          </p:cNvPr>
          <p:cNvSpPr txBox="1"/>
          <p:nvPr/>
        </p:nvSpPr>
        <p:spPr>
          <a:xfrm>
            <a:off x="6848916" y="2767865"/>
            <a:ext cx="859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износ дървесни </a:t>
            </a:r>
            <a:r>
              <a:rPr lang="bg-BG" sz="700" b="1" dirty="0" err="1"/>
              <a:t>пелети</a:t>
            </a:r>
            <a:endParaRPr lang="en-US" sz="700" b="1" dirty="0"/>
          </a:p>
        </p:txBody>
      </p:sp>
      <p:sp>
        <p:nvSpPr>
          <p:cNvPr id="16" name="Текстово поле 15">
            <a:extLst>
              <a:ext uri="{FF2B5EF4-FFF2-40B4-BE49-F238E27FC236}">
                <a16:creationId xmlns:a16="http://schemas.microsoft.com/office/drawing/2014/main" id="{9F81ABBD-2896-2510-9BA3-380686BC9094}"/>
              </a:ext>
            </a:extLst>
          </p:cNvPr>
          <p:cNvSpPr txBox="1"/>
          <p:nvPr/>
        </p:nvSpPr>
        <p:spPr>
          <a:xfrm>
            <a:off x="7833562" y="995088"/>
            <a:ext cx="10098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износ</a:t>
            </a:r>
            <a:r>
              <a:rPr lang="en-US" sz="700" b="1" dirty="0"/>
              <a:t> </a:t>
            </a:r>
            <a:r>
              <a:rPr lang="bg-BG" sz="700" b="1" dirty="0"/>
              <a:t>изделия от масивна дървесина</a:t>
            </a:r>
            <a:endParaRPr lang="en-US" sz="700" b="1" dirty="0"/>
          </a:p>
        </p:txBody>
      </p:sp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A51AC1BF-F033-72AE-6803-6AFBC2ED9537}"/>
              </a:ext>
            </a:extLst>
          </p:cNvPr>
          <p:cNvSpPr txBox="1"/>
          <p:nvPr/>
        </p:nvSpPr>
        <p:spPr>
          <a:xfrm>
            <a:off x="6625927" y="1488386"/>
            <a:ext cx="1009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изделия от масивна дървесина</a:t>
            </a:r>
            <a:endParaRPr lang="en-US" sz="700" b="1" dirty="0"/>
          </a:p>
        </p:txBody>
      </p:sp>
      <p:sp>
        <p:nvSpPr>
          <p:cNvPr id="31" name="Текстово поле 30">
            <a:extLst>
              <a:ext uri="{FF2B5EF4-FFF2-40B4-BE49-F238E27FC236}">
                <a16:creationId xmlns:a16="http://schemas.microsoft.com/office/drawing/2014/main" id="{A869BD8F-DC6D-E758-DEE2-36EA0A1B209A}"/>
              </a:ext>
            </a:extLst>
          </p:cNvPr>
          <p:cNvSpPr txBox="1"/>
          <p:nvPr/>
        </p:nvSpPr>
        <p:spPr>
          <a:xfrm>
            <a:off x="6965341" y="3484502"/>
            <a:ext cx="8328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Текстово поле 20">
            <a:extLst>
              <a:ext uri="{FF2B5EF4-FFF2-40B4-BE49-F238E27FC236}">
                <a16:creationId xmlns:a16="http://schemas.microsoft.com/office/drawing/2014/main" id="{CAE97000-C68A-2729-5BFA-6592681C5D7F}"/>
              </a:ext>
            </a:extLst>
          </p:cNvPr>
          <p:cNvSpPr txBox="1"/>
          <p:nvPr/>
        </p:nvSpPr>
        <p:spPr>
          <a:xfrm>
            <a:off x="5370870" y="982956"/>
            <a:ext cx="859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внос дървесна маса</a:t>
            </a:r>
            <a:endParaRPr lang="en-US" sz="700" b="1" dirty="0"/>
          </a:p>
        </p:txBody>
      </p:sp>
      <p:sp>
        <p:nvSpPr>
          <p:cNvPr id="22" name="Текстово поле 21">
            <a:extLst>
              <a:ext uri="{FF2B5EF4-FFF2-40B4-BE49-F238E27FC236}">
                <a16:creationId xmlns:a16="http://schemas.microsoft.com/office/drawing/2014/main" id="{26695097-3025-73B3-BDEE-1B5E91AE0DE5}"/>
              </a:ext>
            </a:extLst>
          </p:cNvPr>
          <p:cNvSpPr txBox="1"/>
          <p:nvPr/>
        </p:nvSpPr>
        <p:spPr>
          <a:xfrm>
            <a:off x="5839314" y="2221746"/>
            <a:ext cx="1009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износ странични продукти</a:t>
            </a:r>
            <a:endParaRPr lang="en-US" sz="700" b="1" dirty="0"/>
          </a:p>
        </p:txBody>
      </p:sp>
      <p:sp>
        <p:nvSpPr>
          <p:cNvPr id="24" name="Текстово поле 23">
            <a:extLst>
              <a:ext uri="{FF2B5EF4-FFF2-40B4-BE49-F238E27FC236}">
                <a16:creationId xmlns:a16="http://schemas.microsoft.com/office/drawing/2014/main" id="{F776A054-E743-0FBA-4A7B-9297A8D36896}"/>
              </a:ext>
            </a:extLst>
          </p:cNvPr>
          <p:cNvSpPr txBox="1"/>
          <p:nvPr/>
        </p:nvSpPr>
        <p:spPr>
          <a:xfrm>
            <a:off x="4928585" y="2628827"/>
            <a:ext cx="119532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700" dirty="0"/>
              <a:t>странични продукти</a:t>
            </a:r>
            <a:endParaRPr lang="en-US" sz="700" dirty="0"/>
          </a:p>
        </p:txBody>
      </p:sp>
      <p:pic>
        <p:nvPicPr>
          <p:cNvPr id="25" name="Картина 24">
            <a:extLst>
              <a:ext uri="{FF2B5EF4-FFF2-40B4-BE49-F238E27FC236}">
                <a16:creationId xmlns:a16="http://schemas.microsoft.com/office/drawing/2014/main" id="{6EF8789F-F4F5-5EEA-7722-0D1FA4C15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069" y="4020259"/>
            <a:ext cx="626237" cy="674409"/>
          </a:xfrm>
          <a:prstGeom prst="rect">
            <a:avLst/>
          </a:prstGeom>
        </p:spPr>
      </p:pic>
      <p:sp>
        <p:nvSpPr>
          <p:cNvPr id="26" name="Текстово поле 25">
            <a:extLst>
              <a:ext uri="{FF2B5EF4-FFF2-40B4-BE49-F238E27FC236}">
                <a16:creationId xmlns:a16="http://schemas.microsoft.com/office/drawing/2014/main" id="{D0C1841F-7C67-79C9-F6B7-0B8B568E246C}"/>
              </a:ext>
            </a:extLst>
          </p:cNvPr>
          <p:cNvSpPr txBox="1"/>
          <p:nvPr/>
        </p:nvSpPr>
        <p:spPr>
          <a:xfrm>
            <a:off x="8518206" y="4256249"/>
            <a:ext cx="533961" cy="1077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7" name="Текстово поле 26">
            <a:extLst>
              <a:ext uri="{FF2B5EF4-FFF2-40B4-BE49-F238E27FC236}">
                <a16:creationId xmlns:a16="http://schemas.microsoft.com/office/drawing/2014/main" id="{F5D8FD41-7FF8-81D0-76DE-196059B0A99B}"/>
              </a:ext>
            </a:extLst>
          </p:cNvPr>
          <p:cNvSpPr txBox="1"/>
          <p:nvPr/>
        </p:nvSpPr>
        <p:spPr>
          <a:xfrm>
            <a:off x="8472069" y="4384950"/>
            <a:ext cx="533961" cy="1077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pic>
        <p:nvPicPr>
          <p:cNvPr id="19" name="Картина 18">
            <a:extLst>
              <a:ext uri="{FF2B5EF4-FFF2-40B4-BE49-F238E27FC236}">
                <a16:creationId xmlns:a16="http://schemas.microsoft.com/office/drawing/2014/main" id="{978DAF08-1FBF-73B0-0661-4EEB939C6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34" y="1363329"/>
            <a:ext cx="9007704" cy="2785083"/>
          </a:xfrm>
          <a:prstGeom prst="rect">
            <a:avLst/>
          </a:prstGeom>
        </p:spPr>
      </p:pic>
      <p:sp>
        <p:nvSpPr>
          <p:cNvPr id="20" name="Текстово поле 19">
            <a:extLst>
              <a:ext uri="{FF2B5EF4-FFF2-40B4-BE49-F238E27FC236}">
                <a16:creationId xmlns:a16="http://schemas.microsoft.com/office/drawing/2014/main" id="{88019255-DC29-BE8D-9F5E-C657AA6927FE}"/>
              </a:ext>
            </a:extLst>
          </p:cNvPr>
          <p:cNvSpPr txBox="1"/>
          <p:nvPr/>
        </p:nvSpPr>
        <p:spPr>
          <a:xfrm>
            <a:off x="1" y="3947318"/>
            <a:ext cx="53316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000" b="1" dirty="0">
                <a:solidFill>
                  <a:srgbClr val="009656"/>
                </a:solidFill>
              </a:rPr>
              <a:t>Горското стопанство има сравнително малък дял/принос към потоците от биомаса в сухо вещество – обла дървесина в размер на 4,5 млн. тона (20% от общия поток), от които 3,3 млн. са в резултат на вътрешното производство/пазар на дървесината, в рамките на България; Страничните продукти от горското стопанство са в размер на 0,6 млн. тона, които изцяло са резултат от вътрешния пазар, в рамките на България;</a:t>
            </a: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264A8856-D565-68FB-71DB-7D9123BC505D}"/>
              </a:ext>
            </a:extLst>
          </p:cNvPr>
          <p:cNvSpPr txBox="1"/>
          <p:nvPr/>
        </p:nvSpPr>
        <p:spPr>
          <a:xfrm>
            <a:off x="45694" y="2231235"/>
            <a:ext cx="611129" cy="4154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-BG" sz="700" b="1" dirty="0"/>
              <a:t>Вътрешен добив на дървесина</a:t>
            </a:r>
            <a:endParaRPr lang="en-US" sz="700" b="1" dirty="0"/>
          </a:p>
        </p:txBody>
      </p:sp>
    </p:spTree>
    <p:extLst>
      <p:ext uri="{BB962C8B-B14F-4D97-AF65-F5344CB8AC3E}">
        <p14:creationId xmlns:p14="http://schemas.microsoft.com/office/powerpoint/2010/main" val="2179832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55A79E8E-7DE8-B21F-F9B3-FB6679AB5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20</a:t>
            </a:fld>
            <a:endParaRPr lang="es-ES" dirty="0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DABD609C-F6BB-FC76-9E79-DCCB4D76A9C4}"/>
              </a:ext>
            </a:extLst>
          </p:cNvPr>
          <p:cNvSpPr txBox="1"/>
          <p:nvPr/>
        </p:nvSpPr>
        <p:spPr>
          <a:xfrm>
            <a:off x="199623" y="225380"/>
            <a:ext cx="6767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Потоци от биомаса в 1000 тона сухо вещество (нетна търговия), данни за България, сектор рибарство и аквакултури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22738FF4-EEE3-4F7B-FC11-BC42692AACD7}"/>
              </a:ext>
            </a:extLst>
          </p:cNvPr>
          <p:cNvSpPr txBox="1"/>
          <p:nvPr/>
        </p:nvSpPr>
        <p:spPr>
          <a:xfrm>
            <a:off x="547351" y="1030311"/>
            <a:ext cx="5248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/>
              <a:t>Последни налични данни към края на 202</a:t>
            </a:r>
            <a:r>
              <a:rPr lang="en-US" sz="1200" dirty="0"/>
              <a:t>2</a:t>
            </a:r>
            <a:r>
              <a:rPr lang="bg-BG" sz="1200" dirty="0"/>
              <a:t> г.</a:t>
            </a:r>
            <a:endParaRPr lang="en-US" sz="1200" dirty="0"/>
          </a:p>
        </p:txBody>
      </p:sp>
      <p:sp>
        <p:nvSpPr>
          <p:cNvPr id="7" name="Текстово поле 70">
            <a:extLst>
              <a:ext uri="{FF2B5EF4-FFF2-40B4-BE49-F238E27FC236}">
                <a16:creationId xmlns:a16="http://schemas.microsoft.com/office/drawing/2014/main" id="{BFEC1287-AB34-C12E-13CD-5CAE5E9A57BE}"/>
              </a:ext>
            </a:extLst>
          </p:cNvPr>
          <p:cNvSpPr txBox="1"/>
          <p:nvPr/>
        </p:nvSpPr>
        <p:spPr>
          <a:xfrm>
            <a:off x="5331623" y="4094666"/>
            <a:ext cx="25129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Източник: </a:t>
            </a:r>
            <a:r>
              <a:rPr lang="en-US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JRC SCIENCE FOR POLICY REPORT</a:t>
            </a:r>
            <a:endParaRPr lang="bg-BG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57978902-E7D0-E271-73C9-24568868ADD2}"/>
              </a:ext>
            </a:extLst>
          </p:cNvPr>
          <p:cNvSpPr txBox="1"/>
          <p:nvPr/>
        </p:nvSpPr>
        <p:spPr>
          <a:xfrm>
            <a:off x="2386738" y="1501656"/>
            <a:ext cx="6262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Нетен внос</a:t>
            </a:r>
            <a:endParaRPr lang="en-US" sz="700" b="1" dirty="0"/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BBADCAEA-C30A-31F8-4D16-1504DC3ED765}"/>
              </a:ext>
            </a:extLst>
          </p:cNvPr>
          <p:cNvSpPr txBox="1"/>
          <p:nvPr/>
        </p:nvSpPr>
        <p:spPr>
          <a:xfrm>
            <a:off x="7796814" y="1438258"/>
            <a:ext cx="7185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Храни</a:t>
            </a:r>
            <a:endParaRPr lang="en-US" sz="700" b="1" dirty="0"/>
          </a:p>
        </p:txBody>
      </p:sp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BFB9BD78-D5E7-74F3-AAD3-91C03684DF6B}"/>
              </a:ext>
            </a:extLst>
          </p:cNvPr>
          <p:cNvSpPr txBox="1"/>
          <p:nvPr/>
        </p:nvSpPr>
        <p:spPr>
          <a:xfrm>
            <a:off x="970635" y="2524676"/>
            <a:ext cx="71290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Улов на риба</a:t>
            </a:r>
            <a:endParaRPr lang="en-US" sz="700" b="1" dirty="0"/>
          </a:p>
        </p:txBody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5936AEE8-FD9F-7C14-2993-4EDB66323507}"/>
              </a:ext>
            </a:extLst>
          </p:cNvPr>
          <p:cNvSpPr txBox="1"/>
          <p:nvPr/>
        </p:nvSpPr>
        <p:spPr>
          <a:xfrm>
            <a:off x="970635" y="1654973"/>
            <a:ext cx="626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Неизвестен произход</a:t>
            </a:r>
            <a:endParaRPr lang="en-US" sz="700" b="1" dirty="0"/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C41AEA53-8AE7-FAB2-9C00-1C20D6C79B88}"/>
              </a:ext>
            </a:extLst>
          </p:cNvPr>
          <p:cNvSpPr txBox="1"/>
          <p:nvPr/>
        </p:nvSpPr>
        <p:spPr>
          <a:xfrm>
            <a:off x="1136024" y="3469590"/>
            <a:ext cx="71853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Аквакултури</a:t>
            </a:r>
            <a:endParaRPr lang="en-US" sz="700" b="1" dirty="0"/>
          </a:p>
        </p:txBody>
      </p:sp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B5232DCE-D24B-A744-89DC-D212FAE07F14}"/>
              </a:ext>
            </a:extLst>
          </p:cNvPr>
          <p:cNvSpPr txBox="1"/>
          <p:nvPr/>
        </p:nvSpPr>
        <p:spPr>
          <a:xfrm>
            <a:off x="5914351" y="2677905"/>
            <a:ext cx="49084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Олио</a:t>
            </a:r>
            <a:endParaRPr lang="en-US" sz="700" b="1" dirty="0"/>
          </a:p>
        </p:txBody>
      </p: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9496F509-32FF-7280-705D-59C4BB78CCA1}"/>
              </a:ext>
            </a:extLst>
          </p:cNvPr>
          <p:cNvSpPr txBox="1"/>
          <p:nvPr/>
        </p:nvSpPr>
        <p:spPr>
          <a:xfrm>
            <a:off x="8225840" y="3547697"/>
            <a:ext cx="7185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отпадъци</a:t>
            </a:r>
            <a:endParaRPr lang="en-US" sz="700" b="1" dirty="0"/>
          </a:p>
        </p:txBody>
      </p:sp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A51AC1BF-F033-72AE-6803-6AFBC2ED9537}"/>
              </a:ext>
            </a:extLst>
          </p:cNvPr>
          <p:cNvSpPr txBox="1"/>
          <p:nvPr/>
        </p:nvSpPr>
        <p:spPr>
          <a:xfrm>
            <a:off x="7844585" y="2573641"/>
            <a:ext cx="910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Олио за животновъдство</a:t>
            </a:r>
            <a:endParaRPr lang="en-US" sz="700" b="1" dirty="0"/>
          </a:p>
        </p:txBody>
      </p:sp>
      <p:sp>
        <p:nvSpPr>
          <p:cNvPr id="18" name="Текстово поле 17">
            <a:extLst>
              <a:ext uri="{FF2B5EF4-FFF2-40B4-BE49-F238E27FC236}">
                <a16:creationId xmlns:a16="http://schemas.microsoft.com/office/drawing/2014/main" id="{27EBCD3F-1762-8490-1E50-34B26DB0A312}"/>
              </a:ext>
            </a:extLst>
          </p:cNvPr>
          <p:cNvSpPr txBox="1"/>
          <p:nvPr/>
        </p:nvSpPr>
        <p:spPr>
          <a:xfrm>
            <a:off x="3780162" y="1862722"/>
            <a:ext cx="7700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b="1" dirty="0"/>
              <a:t>Биоматериали</a:t>
            </a:r>
            <a:endParaRPr lang="en-US" sz="700" b="1" dirty="0"/>
          </a:p>
        </p:txBody>
      </p:sp>
      <p:pic>
        <p:nvPicPr>
          <p:cNvPr id="20" name="Картина 19">
            <a:extLst>
              <a:ext uri="{FF2B5EF4-FFF2-40B4-BE49-F238E27FC236}">
                <a16:creationId xmlns:a16="http://schemas.microsoft.com/office/drawing/2014/main" id="{2344C464-282E-633B-E9FC-0030E83EE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5732" y="1651418"/>
            <a:ext cx="626237" cy="674409"/>
          </a:xfrm>
          <a:prstGeom prst="rect">
            <a:avLst/>
          </a:prstGeom>
        </p:spPr>
      </p:pic>
      <p:sp>
        <p:nvSpPr>
          <p:cNvPr id="21" name="Текстово поле 20">
            <a:extLst>
              <a:ext uri="{FF2B5EF4-FFF2-40B4-BE49-F238E27FC236}">
                <a16:creationId xmlns:a16="http://schemas.microsoft.com/office/drawing/2014/main" id="{62BEB12D-DA41-856F-E71A-C0FFD290D716}"/>
              </a:ext>
            </a:extLst>
          </p:cNvPr>
          <p:cNvSpPr txBox="1"/>
          <p:nvPr/>
        </p:nvSpPr>
        <p:spPr>
          <a:xfrm>
            <a:off x="5778956" y="4394083"/>
            <a:ext cx="626237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22" name="Текстово поле 21">
            <a:extLst>
              <a:ext uri="{FF2B5EF4-FFF2-40B4-BE49-F238E27FC236}">
                <a16:creationId xmlns:a16="http://schemas.microsoft.com/office/drawing/2014/main" id="{A535E5EE-06F9-FE0E-0FC1-468D0DB87157}"/>
              </a:ext>
            </a:extLst>
          </p:cNvPr>
          <p:cNvSpPr txBox="1"/>
          <p:nvPr/>
        </p:nvSpPr>
        <p:spPr>
          <a:xfrm>
            <a:off x="8278008" y="2160901"/>
            <a:ext cx="533961" cy="1077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4" name="Текстово поле 23">
            <a:extLst>
              <a:ext uri="{FF2B5EF4-FFF2-40B4-BE49-F238E27FC236}">
                <a16:creationId xmlns:a16="http://schemas.microsoft.com/office/drawing/2014/main" id="{1791C0F0-D066-4C32-F2E0-50E498041B05}"/>
              </a:ext>
            </a:extLst>
          </p:cNvPr>
          <p:cNvSpPr txBox="1"/>
          <p:nvPr/>
        </p:nvSpPr>
        <p:spPr>
          <a:xfrm>
            <a:off x="8185732" y="1890286"/>
            <a:ext cx="533961" cy="1077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pic>
        <p:nvPicPr>
          <p:cNvPr id="16" name="Картина 15">
            <a:extLst>
              <a:ext uri="{FF2B5EF4-FFF2-40B4-BE49-F238E27FC236}">
                <a16:creationId xmlns:a16="http://schemas.microsoft.com/office/drawing/2014/main" id="{153E0165-B2F0-D50C-2C74-F716DC167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7273" y="1395748"/>
            <a:ext cx="9144000" cy="2884213"/>
          </a:xfrm>
          <a:prstGeom prst="rect">
            <a:avLst/>
          </a:prstGeom>
        </p:spPr>
      </p:pic>
      <p:sp>
        <p:nvSpPr>
          <p:cNvPr id="19" name="Текстово поле 18">
            <a:extLst>
              <a:ext uri="{FF2B5EF4-FFF2-40B4-BE49-F238E27FC236}">
                <a16:creationId xmlns:a16="http://schemas.microsoft.com/office/drawing/2014/main" id="{2C9F99F5-93C2-E456-EDC8-4BB43D1DF881}"/>
              </a:ext>
            </a:extLst>
          </p:cNvPr>
          <p:cNvSpPr txBox="1"/>
          <p:nvPr/>
        </p:nvSpPr>
        <p:spPr>
          <a:xfrm>
            <a:off x="165443" y="3947318"/>
            <a:ext cx="45344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000" b="1" dirty="0">
                <a:solidFill>
                  <a:srgbClr val="0070C0"/>
                </a:solidFill>
              </a:rPr>
              <a:t>Сектор Рибарство и аквакултури потоците от биомаса са минимално количество – 0,022 млн. тона (0,09 %), от които нетния внос е с по-голям относителен дял (47%) от общия поток в сектора, спрямо сектори Земеделие и Горско стопанство, или количествено е 0,01 млн. тона. </a:t>
            </a:r>
          </a:p>
          <a:p>
            <a:r>
              <a:rPr lang="ru-RU" sz="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5037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72F7047F-F5A5-46FA-4A6B-C1CA294E4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0613" y="4635500"/>
            <a:ext cx="433387" cy="257175"/>
          </a:xfrm>
        </p:spPr>
        <p:txBody>
          <a:bodyPr/>
          <a:lstStyle/>
          <a:p>
            <a:fld id="{80208A2D-B7B4-7446-9865-3C23A23C80B0}" type="slidenum">
              <a:rPr lang="es-ES" smtClean="0"/>
              <a:t>21</a:t>
            </a:fld>
            <a:endParaRPr lang="es-ES"/>
          </a:p>
        </p:txBody>
      </p:sp>
      <p:grpSp>
        <p:nvGrpSpPr>
          <p:cNvPr id="7" name="Group 2979">
            <a:extLst>
              <a:ext uri="{FF2B5EF4-FFF2-40B4-BE49-F238E27FC236}">
                <a16:creationId xmlns:a16="http://schemas.microsoft.com/office/drawing/2014/main" id="{EF132247-E080-55CD-FA12-3E2FC8BBDE8A}"/>
              </a:ext>
            </a:extLst>
          </p:cNvPr>
          <p:cNvGrpSpPr>
            <a:grpSpLocks/>
          </p:cNvGrpSpPr>
          <p:nvPr/>
        </p:nvGrpSpPr>
        <p:grpSpPr bwMode="auto">
          <a:xfrm>
            <a:off x="901652" y="694802"/>
            <a:ext cx="4879716" cy="4181891"/>
            <a:chOff x="2" y="917"/>
            <a:chExt cx="7817" cy="7776"/>
          </a:xfrm>
        </p:grpSpPr>
        <p:pic>
          <p:nvPicPr>
            <p:cNvPr id="8" name="Picture 3003">
              <a:extLst>
                <a:ext uri="{FF2B5EF4-FFF2-40B4-BE49-F238E27FC236}">
                  <a16:creationId xmlns:a16="http://schemas.microsoft.com/office/drawing/2014/main" id="{A488B388-E532-1B13-6F4D-809B7E9D589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29" b="7727"/>
            <a:stretch/>
          </p:blipFill>
          <p:spPr bwMode="auto">
            <a:xfrm>
              <a:off x="2" y="917"/>
              <a:ext cx="7817" cy="7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3002">
              <a:extLst>
                <a:ext uri="{FF2B5EF4-FFF2-40B4-BE49-F238E27FC236}">
                  <a16:creationId xmlns:a16="http://schemas.microsoft.com/office/drawing/2014/main" id="{C8957533-EAFB-0477-0FE0-1CD787A32E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3" y="2483"/>
              <a:ext cx="935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Финландия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 Box 3001">
              <a:extLst>
                <a:ext uri="{FF2B5EF4-FFF2-40B4-BE49-F238E27FC236}">
                  <a16:creationId xmlns:a16="http://schemas.microsoft.com/office/drawing/2014/main" id="{B77DF4D9-CAD8-9E32-70BE-B06F4E9C6E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7" y="2790"/>
              <a:ext cx="731" cy="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Швеция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 Box 3000">
              <a:extLst>
                <a:ext uri="{FF2B5EF4-FFF2-40B4-BE49-F238E27FC236}">
                  <a16:creationId xmlns:a16="http://schemas.microsoft.com/office/drawing/2014/main" id="{E3CA0904-B1A2-8C77-526D-B4504680E7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2" y="3353"/>
              <a:ext cx="974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Естония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  <a:p>
              <a:pPr>
                <a:spcBef>
                  <a:spcPts val="35"/>
                </a:spcBef>
              </a:pPr>
              <a:r>
                <a:rPr lang="en-US" sz="105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 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  <a:p>
              <a:pPr marL="80645"/>
              <a:r>
                <a:rPr lang="bg-BG" sz="700" dirty="0"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Литва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 Box 2999">
              <a:extLst>
                <a:ext uri="{FF2B5EF4-FFF2-40B4-BE49-F238E27FC236}">
                  <a16:creationId xmlns:a16="http://schemas.microsoft.com/office/drawing/2014/main" id="{2AE5B8CA-F962-2D2E-B435-72649E7E13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8" y="4241"/>
              <a:ext cx="57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Дания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 Box 2998">
              <a:extLst>
                <a:ext uri="{FF2B5EF4-FFF2-40B4-BE49-F238E27FC236}">
                  <a16:creationId xmlns:a16="http://schemas.microsoft.com/office/drawing/2014/main" id="{74E9829F-3C71-ED67-15F8-B640A07219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5" y="4205"/>
              <a:ext cx="574" cy="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Латвия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 Box 2997">
              <a:extLst>
                <a:ext uri="{FF2B5EF4-FFF2-40B4-BE49-F238E27FC236}">
                  <a16:creationId xmlns:a16="http://schemas.microsoft.com/office/drawing/2014/main" id="{B60A1EDA-2EAE-68D9-106F-8F23A7AD77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8" y="4509"/>
              <a:ext cx="719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Ирландия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 Box 2995">
              <a:extLst>
                <a:ext uri="{FF2B5EF4-FFF2-40B4-BE49-F238E27FC236}">
                  <a16:creationId xmlns:a16="http://schemas.microsoft.com/office/drawing/2014/main" id="{23C916A1-11C0-A84A-3A97-92BC87CFBF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93" y="4988"/>
              <a:ext cx="528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Полша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 Box 2994">
              <a:extLst>
                <a:ext uri="{FF2B5EF4-FFF2-40B4-BE49-F238E27FC236}">
                  <a16:creationId xmlns:a16="http://schemas.microsoft.com/office/drawing/2014/main" id="{4C0AD2A4-81D4-FC53-1C5B-7BD4F3E8AD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8" y="5157"/>
              <a:ext cx="809" cy="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Германия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 Box 2993">
              <a:extLst>
                <a:ext uri="{FF2B5EF4-FFF2-40B4-BE49-F238E27FC236}">
                  <a16:creationId xmlns:a16="http://schemas.microsoft.com/office/drawing/2014/main" id="{963B0A54-3625-906D-053E-A6772A4B94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5" y="5440"/>
              <a:ext cx="704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Чехия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 Box 2992">
              <a:extLst>
                <a:ext uri="{FF2B5EF4-FFF2-40B4-BE49-F238E27FC236}">
                  <a16:creationId xmlns:a16="http://schemas.microsoft.com/office/drawing/2014/main" id="{A5DFC2A8-0CDA-35DC-23CE-3FE218751B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47" y="5639"/>
              <a:ext cx="813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Словакия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 Box 2991">
              <a:extLst>
                <a:ext uri="{FF2B5EF4-FFF2-40B4-BE49-F238E27FC236}">
                  <a16:creationId xmlns:a16="http://schemas.microsoft.com/office/drawing/2014/main" id="{27BE783F-1F2B-4E22-9434-79ABD4EBA4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1" y="6052"/>
              <a:ext cx="631" cy="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Франция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Text Box 2990">
              <a:extLst>
                <a:ext uri="{FF2B5EF4-FFF2-40B4-BE49-F238E27FC236}">
                  <a16:creationId xmlns:a16="http://schemas.microsoft.com/office/drawing/2014/main" id="{5EB3620E-DD16-BBFF-BB73-AA5674BE2C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1" y="5949"/>
              <a:ext cx="709" cy="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Австрия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 Box 2989">
              <a:extLst>
                <a:ext uri="{FF2B5EF4-FFF2-40B4-BE49-F238E27FC236}">
                  <a16:creationId xmlns:a16="http://schemas.microsoft.com/office/drawing/2014/main" id="{842BBDF5-BB35-EC9E-A167-9FB066C953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1" y="6025"/>
              <a:ext cx="724" cy="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Унгария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 Box 2988">
              <a:extLst>
                <a:ext uri="{FF2B5EF4-FFF2-40B4-BE49-F238E27FC236}">
                  <a16:creationId xmlns:a16="http://schemas.microsoft.com/office/drawing/2014/main" id="{BBFFE068-ED64-BECA-E498-43BE1604C7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64" y="6114"/>
              <a:ext cx="631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Румъния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 Box 2987">
              <a:extLst>
                <a:ext uri="{FF2B5EF4-FFF2-40B4-BE49-F238E27FC236}">
                  <a16:creationId xmlns:a16="http://schemas.microsoft.com/office/drawing/2014/main" id="{86F42952-6351-C8F7-6007-CF0749E369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5" y="6310"/>
              <a:ext cx="724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1020"/>
                </a:lnSpc>
              </a:pPr>
              <a:r>
                <a:rPr lang="bg-BG" sz="700" dirty="0"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Словения</a:t>
              </a:r>
              <a:r>
                <a:rPr lang="en-US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700" spc="9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bg-BG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Хърватия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 Box 2986">
              <a:extLst>
                <a:ext uri="{FF2B5EF4-FFF2-40B4-BE49-F238E27FC236}">
                  <a16:creationId xmlns:a16="http://schemas.microsoft.com/office/drawing/2014/main" id="{A391F9E5-87C5-F101-7E1F-A80DBBD735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72" y="6825"/>
              <a:ext cx="719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highlight>
                    <a:srgbClr val="FFFF00"/>
                  </a:highlight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България</a:t>
              </a:r>
              <a:endParaRPr lang="bg-BG" sz="11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 Box 2985">
              <a:extLst>
                <a:ext uri="{FF2B5EF4-FFF2-40B4-BE49-F238E27FC236}">
                  <a16:creationId xmlns:a16="http://schemas.microsoft.com/office/drawing/2014/main" id="{27FA48CA-8FC9-AA50-D511-1FC3A29092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5" y="6971"/>
              <a:ext cx="573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Италия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 Box 2984">
              <a:extLst>
                <a:ext uri="{FF2B5EF4-FFF2-40B4-BE49-F238E27FC236}">
                  <a16:creationId xmlns:a16="http://schemas.microsoft.com/office/drawing/2014/main" id="{4D8C1F24-B82B-6DDB-8C68-075E51FADB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" y="7272"/>
              <a:ext cx="786" cy="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Португалия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Text Box 2983">
              <a:extLst>
                <a:ext uri="{FF2B5EF4-FFF2-40B4-BE49-F238E27FC236}">
                  <a16:creationId xmlns:a16="http://schemas.microsoft.com/office/drawing/2014/main" id="{BB4D1201-2CCB-9716-3550-49FB87DECA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6" y="7357"/>
              <a:ext cx="719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Испания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 Box 2982">
              <a:extLst>
                <a:ext uri="{FF2B5EF4-FFF2-40B4-BE49-F238E27FC236}">
                  <a16:creationId xmlns:a16="http://schemas.microsoft.com/office/drawing/2014/main" id="{EF73687C-2236-9C41-5511-3E816C9B0D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0" y="7524"/>
              <a:ext cx="719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Гърция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Text Box 2981">
              <a:extLst>
                <a:ext uri="{FF2B5EF4-FFF2-40B4-BE49-F238E27FC236}">
                  <a16:creationId xmlns:a16="http://schemas.microsoft.com/office/drawing/2014/main" id="{CEBBF3C1-EB03-D75A-D4DC-EEA1F64FBE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48" y="8069"/>
              <a:ext cx="571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Кипър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Text Box 2980">
              <a:extLst>
                <a:ext uri="{FF2B5EF4-FFF2-40B4-BE49-F238E27FC236}">
                  <a16:creationId xmlns:a16="http://schemas.microsoft.com/office/drawing/2014/main" id="{595374C5-5A8F-7AED-059A-A50D418110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1" y="8449"/>
              <a:ext cx="571" cy="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bg-BG" sz="700" dirty="0">
                  <a:effectLst/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Малта</a:t>
              </a:r>
              <a:endParaRPr lang="bg-BG" sz="1100" dirty="0"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2" name="Текстово поле 31">
            <a:extLst>
              <a:ext uri="{FF2B5EF4-FFF2-40B4-BE49-F238E27FC236}">
                <a16:creationId xmlns:a16="http://schemas.microsoft.com/office/drawing/2014/main" id="{8AE09A0D-E02D-5B1C-068D-EE0E75519EE4}"/>
              </a:ext>
            </a:extLst>
          </p:cNvPr>
          <p:cNvSpPr txBox="1"/>
          <p:nvPr/>
        </p:nvSpPr>
        <p:spPr>
          <a:xfrm>
            <a:off x="901652" y="73683"/>
            <a:ext cx="5798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Статус на стратегиите за биоикономика на национално ниво в ЕС</a:t>
            </a:r>
          </a:p>
        </p:txBody>
      </p:sp>
      <p:sp>
        <p:nvSpPr>
          <p:cNvPr id="33" name="Text Box 2996">
            <a:extLst>
              <a:ext uri="{FF2B5EF4-FFF2-40B4-BE49-F238E27FC236}">
                <a16:creationId xmlns:a16="http://schemas.microsoft.com/office/drawing/2014/main" id="{72047F94-3DCD-4771-33BF-F59F9D19D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104" y="2822794"/>
            <a:ext cx="741557" cy="44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59690"/>
            <a:r>
              <a:rPr lang="bg-BG" sz="700" dirty="0">
                <a:effectLst/>
                <a:latin typeface="Bahnschrift" panose="020B0502040204020203" pitchFamily="34" charset="0"/>
                <a:ea typeface="Microsoft Sans Serif" panose="020B0604020202020204" pitchFamily="34" charset="0"/>
              </a:rPr>
              <a:t>Нидерландия</a:t>
            </a:r>
            <a:endParaRPr lang="bg-BG" sz="11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</a:endParaRPr>
          </a:p>
          <a:p>
            <a:pPr>
              <a:spcBef>
                <a:spcPts val="10"/>
              </a:spcBef>
            </a:pPr>
            <a:r>
              <a:rPr lang="en-US" sz="600" dirty="0">
                <a:effectLst/>
                <a:latin typeface="Bahnschrift" panose="020B0502040204020203" pitchFamily="34" charset="0"/>
                <a:ea typeface="Microsoft Sans Serif" panose="020B0604020202020204" pitchFamily="34" charset="0"/>
              </a:rPr>
              <a:t> </a:t>
            </a:r>
            <a:endParaRPr lang="bg-BG" sz="11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</a:endParaRPr>
          </a:p>
          <a:p>
            <a:r>
              <a:rPr lang="bg-BG" sz="700" dirty="0">
                <a:latin typeface="Bahnschrift" panose="020B0502040204020203" pitchFamily="34" charset="0"/>
                <a:ea typeface="Microsoft Sans Serif" panose="020B0604020202020204" pitchFamily="34" charset="0"/>
              </a:rPr>
              <a:t>Белгия</a:t>
            </a:r>
            <a:endParaRPr lang="bg-BG" sz="11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</a:endParaRPr>
          </a:p>
          <a:p>
            <a:pPr marL="103505">
              <a:spcBef>
                <a:spcPts val="250"/>
              </a:spcBef>
              <a:spcAft>
                <a:spcPts val="0"/>
              </a:spcAft>
            </a:pPr>
            <a:r>
              <a:rPr lang="bg-BG" sz="700" dirty="0">
                <a:effectLst/>
                <a:latin typeface="Bahnschrift" panose="020B0502040204020203" pitchFamily="34" charset="0"/>
                <a:ea typeface="Microsoft Sans Serif" panose="020B0604020202020204" pitchFamily="34" charset="0"/>
              </a:rPr>
              <a:t>Люксембург</a:t>
            </a:r>
            <a:endParaRPr lang="bg-BG" sz="11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</a:endParaRPr>
          </a:p>
        </p:txBody>
      </p:sp>
      <p:sp>
        <p:nvSpPr>
          <p:cNvPr id="34" name="Текстово поле 33">
            <a:extLst>
              <a:ext uri="{FF2B5EF4-FFF2-40B4-BE49-F238E27FC236}">
                <a16:creationId xmlns:a16="http://schemas.microsoft.com/office/drawing/2014/main" id="{B8D037CC-9E43-B3D0-1541-3D9562875010}"/>
              </a:ext>
            </a:extLst>
          </p:cNvPr>
          <p:cNvSpPr txBox="1"/>
          <p:nvPr/>
        </p:nvSpPr>
        <p:spPr>
          <a:xfrm>
            <a:off x="5747659" y="1006912"/>
            <a:ext cx="339634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Към декември 2022 г.</a:t>
            </a:r>
            <a:r>
              <a:rPr lang="en-US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11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държави</a:t>
            </a:r>
            <a:r>
              <a:rPr lang="ru-RU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-членки 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1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национални</a:t>
            </a:r>
            <a:r>
              <a:rPr lang="ru-RU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стратегии 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посветени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(Австрия, Германия, Испания, Франция,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Финландия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Ирландия, Италия, Латвия,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Холандия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Португалия)</a:t>
            </a:r>
            <a:r>
              <a:rPr lang="bg-BG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11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държави</a:t>
            </a:r>
            <a:r>
              <a:rPr lang="ru-RU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-членки 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такива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стратегии в </a:t>
            </a:r>
            <a:r>
              <a:rPr lang="ru-RU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 на </a:t>
            </a:r>
            <a:r>
              <a:rPr lang="ru-RU" sz="11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разработване</a:t>
            </a:r>
            <a:r>
              <a:rPr lang="ru-RU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(Чехия,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Хърватия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Унгария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Литва,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Полша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Швеция и Словакия);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11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държави</a:t>
            </a:r>
            <a:r>
              <a:rPr lang="ru-RU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-членки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имат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други</a:t>
            </a:r>
            <a:r>
              <a:rPr lang="ru-RU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политически </a:t>
            </a:r>
            <a:r>
              <a:rPr lang="ru-RU" sz="11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инициативи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посветени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поднационални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стратегии за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Белгия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макрорегионалните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стратегии в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Дания,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Естония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Румъния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Словения);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1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останалите</a:t>
            </a:r>
            <a:r>
              <a:rPr lang="ru-RU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1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държави</a:t>
            </a:r>
            <a:r>
              <a:rPr lang="ru-RU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-членки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Кипър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Гърция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Люксембург и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Малта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имат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стратегии, </a:t>
            </a:r>
            <a:r>
              <a:rPr lang="ru-RU" sz="11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свързани</a:t>
            </a:r>
            <a:r>
              <a:rPr lang="ru-RU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1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национални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енергийни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климатични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планове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национални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стратегии за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адаптиране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изменението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климата и стратегии за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кръгова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икономика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5" name="Group 2974">
            <a:extLst>
              <a:ext uri="{FF2B5EF4-FFF2-40B4-BE49-F238E27FC236}">
                <a16:creationId xmlns:a16="http://schemas.microsoft.com/office/drawing/2014/main" id="{4C3D54EC-5971-DF36-DC71-711E25AD57C9}"/>
              </a:ext>
            </a:extLst>
          </p:cNvPr>
          <p:cNvGrpSpPr>
            <a:grpSpLocks/>
          </p:cNvGrpSpPr>
          <p:nvPr/>
        </p:nvGrpSpPr>
        <p:grpSpPr bwMode="auto">
          <a:xfrm>
            <a:off x="193682" y="1160199"/>
            <a:ext cx="251100" cy="1363373"/>
            <a:chOff x="2191" y="67"/>
            <a:chExt cx="297" cy="665"/>
          </a:xfrm>
        </p:grpSpPr>
        <p:sp>
          <p:nvSpPr>
            <p:cNvPr id="36" name="Rectangle 2978">
              <a:extLst>
                <a:ext uri="{FF2B5EF4-FFF2-40B4-BE49-F238E27FC236}">
                  <a16:creationId xmlns:a16="http://schemas.microsoft.com/office/drawing/2014/main" id="{BBFFA914-5F26-8186-F812-794FA309E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1" y="67"/>
              <a:ext cx="297" cy="119"/>
            </a:xfrm>
            <a:prstGeom prst="rect">
              <a:avLst/>
            </a:prstGeom>
            <a:solidFill>
              <a:srgbClr val="2D7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bg-BG"/>
            </a:p>
          </p:txBody>
        </p:sp>
        <p:sp>
          <p:nvSpPr>
            <p:cNvPr id="37" name="Rectangle 2977">
              <a:extLst>
                <a:ext uri="{FF2B5EF4-FFF2-40B4-BE49-F238E27FC236}">
                  <a16:creationId xmlns:a16="http://schemas.microsoft.com/office/drawing/2014/main" id="{6ABB39E4-844C-2CD8-C00C-1CFE43274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1" y="249"/>
              <a:ext cx="297" cy="119"/>
            </a:xfrm>
            <a:prstGeom prst="rect">
              <a:avLst/>
            </a:prstGeom>
            <a:solidFill>
              <a:srgbClr val="9DD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bg-BG"/>
            </a:p>
          </p:txBody>
        </p:sp>
        <p:sp>
          <p:nvSpPr>
            <p:cNvPr id="38" name="Rectangle 2976">
              <a:extLst>
                <a:ext uri="{FF2B5EF4-FFF2-40B4-BE49-F238E27FC236}">
                  <a16:creationId xmlns:a16="http://schemas.microsoft.com/office/drawing/2014/main" id="{CA6C2170-FC6C-1366-6EB6-4765880DF6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1" y="432"/>
              <a:ext cx="297" cy="119"/>
            </a:xfrm>
            <a:prstGeom prst="rect">
              <a:avLst/>
            </a:prstGeom>
            <a:solidFill>
              <a:srgbClr val="628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bg-BG"/>
            </a:p>
          </p:txBody>
        </p:sp>
        <p:sp>
          <p:nvSpPr>
            <p:cNvPr id="39" name="Rectangle 2975">
              <a:extLst>
                <a:ext uri="{FF2B5EF4-FFF2-40B4-BE49-F238E27FC236}">
                  <a16:creationId xmlns:a16="http://schemas.microsoft.com/office/drawing/2014/main" id="{49A30BAC-97E5-995A-F908-45BEC4123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1" y="614"/>
              <a:ext cx="297" cy="118"/>
            </a:xfrm>
            <a:prstGeom prst="rect">
              <a:avLst/>
            </a:prstGeom>
            <a:solidFill>
              <a:srgbClr val="4D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bg-BG"/>
            </a:p>
          </p:txBody>
        </p:sp>
      </p:grpSp>
      <p:sp>
        <p:nvSpPr>
          <p:cNvPr id="41" name="Текстово поле 40">
            <a:extLst>
              <a:ext uri="{FF2B5EF4-FFF2-40B4-BE49-F238E27FC236}">
                <a16:creationId xmlns:a16="http://schemas.microsoft.com/office/drawing/2014/main" id="{8C8F5D74-F208-6082-0952-B994F97337F0}"/>
              </a:ext>
            </a:extLst>
          </p:cNvPr>
          <p:cNvSpPr txBox="1"/>
          <p:nvPr/>
        </p:nvSpPr>
        <p:spPr>
          <a:xfrm>
            <a:off x="426524" y="1085523"/>
            <a:ext cx="102186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национални</a:t>
            </a:r>
            <a:r>
              <a:rPr lang="ru-RU" sz="1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стратегии</a:t>
            </a:r>
            <a:endParaRPr lang="bg-BG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Текстово поле 42">
            <a:extLst>
              <a:ext uri="{FF2B5EF4-FFF2-40B4-BE49-F238E27FC236}">
                <a16:creationId xmlns:a16="http://schemas.microsoft.com/office/drawing/2014/main" id="{B47E513E-2DA8-BACF-9803-94EA902E6E76}"/>
              </a:ext>
            </a:extLst>
          </p:cNvPr>
          <p:cNvSpPr txBox="1"/>
          <p:nvPr/>
        </p:nvSpPr>
        <p:spPr>
          <a:xfrm>
            <a:off x="442379" y="1511713"/>
            <a:ext cx="159639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 на </a:t>
            </a:r>
            <a:r>
              <a:rPr lang="ru-RU" sz="1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разработване</a:t>
            </a:r>
            <a:r>
              <a:rPr lang="ru-RU" sz="1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Текстово поле 44">
            <a:extLst>
              <a:ext uri="{FF2B5EF4-FFF2-40B4-BE49-F238E27FC236}">
                <a16:creationId xmlns:a16="http://schemas.microsoft.com/office/drawing/2014/main" id="{F8507179-7BFB-68A0-C115-98110CA89F06}"/>
              </a:ext>
            </a:extLst>
          </p:cNvPr>
          <p:cNvSpPr txBox="1"/>
          <p:nvPr/>
        </p:nvSpPr>
        <p:spPr>
          <a:xfrm>
            <a:off x="453445" y="1830448"/>
            <a:ext cx="14104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други</a:t>
            </a:r>
            <a:r>
              <a:rPr lang="ru-RU" sz="1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политически </a:t>
            </a:r>
            <a:r>
              <a:rPr lang="ru-RU" sz="1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инициативи</a:t>
            </a:r>
            <a:endParaRPr lang="bg-BG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Текстово поле 46">
            <a:extLst>
              <a:ext uri="{FF2B5EF4-FFF2-40B4-BE49-F238E27FC236}">
                <a16:creationId xmlns:a16="http://schemas.microsoft.com/office/drawing/2014/main" id="{9FF22A47-180B-EC51-58C2-ABE364D8D97C}"/>
              </a:ext>
            </a:extLst>
          </p:cNvPr>
          <p:cNvSpPr txBox="1"/>
          <p:nvPr/>
        </p:nvSpPr>
        <p:spPr>
          <a:xfrm>
            <a:off x="450576" y="2175558"/>
            <a:ext cx="14797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стратегии, </a:t>
            </a:r>
            <a:r>
              <a:rPr lang="ru-RU" sz="1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свързани</a:t>
            </a:r>
            <a:r>
              <a:rPr lang="ru-RU" sz="1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endParaRPr lang="bg-BG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Текстово поле 47">
            <a:extLst>
              <a:ext uri="{FF2B5EF4-FFF2-40B4-BE49-F238E27FC236}">
                <a16:creationId xmlns:a16="http://schemas.microsoft.com/office/drawing/2014/main" id="{C1A93C25-6778-4CFD-2DC3-B0E30BE686FC}"/>
              </a:ext>
            </a:extLst>
          </p:cNvPr>
          <p:cNvSpPr txBox="1"/>
          <p:nvPr/>
        </p:nvSpPr>
        <p:spPr>
          <a:xfrm>
            <a:off x="193682" y="3315206"/>
            <a:ext cx="1299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Източник: 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JRC SCIENCE FOR POLICY REPORT</a:t>
            </a:r>
            <a:endParaRPr lang="bg-BG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417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04167-EF9C-45C0-6001-37FD52DA2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0613" y="4767263"/>
            <a:ext cx="433387" cy="257175"/>
          </a:xfrm>
        </p:spPr>
        <p:txBody>
          <a:bodyPr/>
          <a:lstStyle/>
          <a:p>
            <a:fld id="{80208A2D-B7B4-7446-9865-3C23A23C80B0}" type="slidenum">
              <a:rPr lang="es-ES" smtClean="0"/>
              <a:t>22</a:t>
            </a:fld>
            <a:endParaRPr lang="es-E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F76120-25B7-80E3-FB1D-B2F72D0363E3}"/>
              </a:ext>
            </a:extLst>
          </p:cNvPr>
          <p:cNvSpPr txBox="1"/>
          <p:nvPr/>
        </p:nvSpPr>
        <p:spPr>
          <a:xfrm>
            <a:off x="1083448" y="180325"/>
            <a:ext cx="50560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bg-BG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тратегически документи</a:t>
            </a:r>
            <a:r>
              <a:rPr lang="en-US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областта на биоикономиката у нас</a:t>
            </a:r>
            <a:endParaRPr lang="bg-BG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A3F967-5435-BE22-CD80-01C7FCB77164}"/>
              </a:ext>
            </a:extLst>
          </p:cNvPr>
          <p:cNvSpPr txBox="1"/>
          <p:nvPr/>
        </p:nvSpPr>
        <p:spPr>
          <a:xfrm>
            <a:off x="84524" y="915193"/>
            <a:ext cx="8890427" cy="3962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ЗА УКРЕПВАНЕ РОЛЯТА НА АГРАРНИЯ СЕКТОР В БИОИКОНОМИКАТА </a:t>
            </a:r>
            <a:r>
              <a:rPr lang="ru-RU" sz="1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Министерството на земеделието, храните и горите (разработвана през 2018-2019 г.), публикувана през 2021 г. от Селскостопанската академия. </a:t>
            </a:r>
          </a:p>
          <a:p>
            <a:r>
              <a:rPr lang="ru-RU" sz="12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стратегически цели: 1 – Устойчиво управление и развитие на земеделието, горското стопанство и рибарството за устойчиво производство и предоставяне на възобновяеми ресурси; 2 – Пълноценно използване и развитие на научно-изследователската дейност, на партньорства за обмен и трансфер на иновации, на инфраструктура за експериментиране и 3 – Подобряване на знанията и уменията.</a:t>
            </a:r>
            <a:r>
              <a:rPr lang="ru-RU" sz="1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Разработен е План за действие</a:t>
            </a:r>
            <a:r>
              <a:rPr lang="en-US" sz="1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който са дефинирани дейностите.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sz="125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СТРАТЕГИЯ ЗА РАЗВИТИЕ НА БИОИКОНОМИКАТА В РЕГИОН СТАРА ЗАГОРА, 2019 </a:t>
            </a:r>
            <a:r>
              <a:rPr lang="bg-BG" sz="125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5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Приоритетните области за устойчива биоикономика в област Стара Загора са: </a:t>
            </a:r>
            <a:r>
              <a:rPr lang="ru-RU" sz="125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производство на храни и биопродукти, горско стопанство, ефективно управление на ресурсите, създаване на мрежа, клъстери и споделена стойност, кохерентност между биокономиката и развитието на селските райони, дигитализация.</a:t>
            </a:r>
            <a:endParaRPr lang="ru-RU" sz="1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bg-BG" sz="12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НАЦИОНАЛЕН ПЛАН ЗА ДЕЙСТВИЕ ЗА ЕНЕРГИЯ ОТ ГОРСКА БИОМАСА 2018-2027</a:t>
            </a:r>
            <a:r>
              <a:rPr lang="bg-BG" sz="1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Определен е потенциала на </a:t>
            </a:r>
            <a:r>
              <a:rPr lang="bg-BG" sz="1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горскодървесната</a:t>
            </a:r>
            <a:r>
              <a:rPr lang="bg-BG" sz="1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биомаса в България за производство на топло и електроенергия. Избрани са следнитe класификации и подходи за определяне на потенциала на горскодървесната биомаса за производство на енергия, които условно могат да бъдат наречени и представени на: Формален, базиран на реалните добив/производство на дърва и на клони и вършина (отпадна дървесна маса);Реалистичен, базиран на баланса и потреблението на обла дървесина, подходяща за производство на енергия и на планираната за добив отпадна дървесна маса (клони и вършина);Оптимистичен, базиран на производството/добива на обла дървесина и възможната за събиране отпадна дървесина (клони и вършина). </a:t>
            </a:r>
            <a:r>
              <a:rPr lang="bg-BG" sz="12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Разработена е стратегическа рамка на плана за действие със съответни мерки, действия и др.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bg-BG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4638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04167-EF9C-45C0-6001-37FD52DA2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0613" y="4767263"/>
            <a:ext cx="433387" cy="257175"/>
          </a:xfrm>
        </p:spPr>
        <p:txBody>
          <a:bodyPr/>
          <a:lstStyle/>
          <a:p>
            <a:fld id="{80208A2D-B7B4-7446-9865-3C23A23C80B0}" type="slidenum">
              <a:rPr lang="es-ES" smtClean="0"/>
              <a:t>23</a:t>
            </a:fld>
            <a:endParaRPr lang="es-E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F76120-25B7-80E3-FB1D-B2F72D0363E3}"/>
              </a:ext>
            </a:extLst>
          </p:cNvPr>
          <p:cNvSpPr txBox="1"/>
          <p:nvPr/>
        </p:nvSpPr>
        <p:spPr>
          <a:xfrm>
            <a:off x="443060" y="180325"/>
            <a:ext cx="64856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bg-BG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тратегически документи</a:t>
            </a:r>
            <a:r>
              <a:rPr lang="en-US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областта на биоикономиката у нас</a:t>
            </a:r>
            <a:endParaRPr lang="bg-BG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A3F967-5435-BE22-CD80-01C7FCB77164}"/>
              </a:ext>
            </a:extLst>
          </p:cNvPr>
          <p:cNvSpPr txBox="1"/>
          <p:nvPr/>
        </p:nvSpPr>
        <p:spPr>
          <a:xfrm>
            <a:off x="-84840" y="888664"/>
            <a:ext cx="9228840" cy="4162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5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СТРАТЕГИЧЕСКИ ПЛАН ЗА РАЗВИТИЕ НА ГОРСКИЯ СЕКТОР В РЕПУБЛИКА БЪЛГАРИЯ, 2014- 2023</a:t>
            </a:r>
            <a:r>
              <a:rPr lang="ru-RU" sz="1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който на практика е план за действие за изпълнение на Националната стратегия, със заложена оперативна цел 17 за устойчиво производство и потребление на биомаса като възобновяем енергиен източник.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НАЦИОНАЛНАТА ПРОГРАМА ЗА РАЗВИТИЕ: БЪЛГАРИЯ 2020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Социално - икономическия анализ на този рамков документ е посочено, че сумарният технически потенциал за производство на енергия от ВЕИ в България е приблизително 4 500 ktoe годишно.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Разпределението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между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различните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видове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източници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неравномерно,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най-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голям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дял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притежават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хидроенергията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(~31%) и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биомасата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(~36%).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ИНТЕГРИРАН НАЦИОНАЛЕН ПЛАН В ОБЛАСТТА НА ЕНЕРГЕТИКАТА И КЛИМАТА ДО 2030 г. НА РЕПУБЛИКА БЪЛГАРИЯ (ИНПЕК). 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провеждането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енергийната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политика на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страната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възприети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основните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цели на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енергийната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политика на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съюз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именно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сигурност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доставките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конкурентоспособност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същата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съобразена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петте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взаимно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свързани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измерения на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енергиен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съюз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енергийна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сигурност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солидарност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доверие;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напълно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интегриран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европейски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енергиен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пазар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енергийна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допринасяща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ограничаване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потреблението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декарбонизация на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икономиката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научни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изследвания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иновации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конкурентоспособност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ЗА ПРЕХОД КЪМ КРЪГОВА ИКОНОМИКА НА РЕПУБЛИКА БЪЛГАРИЯ ЗА ПЕРИОДА 2022 – 2027</a:t>
            </a:r>
            <a:r>
              <a:rPr lang="bg-BG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 за действие за преход към кръгова икономика на Република България за периода 2022 – 2027 г. -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приет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Решение № 832 на МС от 26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октомври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2022 г. </a:t>
            </a:r>
            <a:r>
              <a:rPr lang="ru-RU" sz="11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СТРАТЕГИЧЕСКИ ЦЕЛИ: Зелена и конкурентоспособна </a:t>
            </a:r>
            <a:r>
              <a:rPr lang="ru-RU" sz="11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икономика</a:t>
            </a:r>
            <a:r>
              <a:rPr lang="ru-RU" sz="11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по-малко</a:t>
            </a:r>
            <a:r>
              <a:rPr lang="ru-RU" sz="11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отпадъци</a:t>
            </a:r>
            <a:r>
              <a:rPr lang="ru-RU" sz="11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повече</a:t>
            </a:r>
            <a:r>
              <a:rPr lang="ru-RU" sz="11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ru-RU" sz="11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икономика</a:t>
            </a:r>
            <a:r>
              <a:rPr lang="ru-RU" sz="11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1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полза</a:t>
            </a:r>
            <a:r>
              <a:rPr lang="ru-RU" sz="11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1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потребителите</a:t>
            </a:r>
            <a:r>
              <a:rPr lang="ru-RU" sz="11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15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ИНОВАЦИОННА СТРАТЕГИЯ ЗА ИНТЕЛИГЕНТНА СПЕЦИАЛИЗАЦИЯ (ИСИС) 2021-2027 - ИСИС 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стратегическа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рамка за устойчиво развитие,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базирано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научни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изследвания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иновации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териториалния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капацитет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амбиции на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регионите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на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широкото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участие на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заинтересованите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Стратегията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водеща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роля за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укрепването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регионалните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иновационни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екосистеми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да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могат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 да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поддържат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стимулират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икономическия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растеж</a:t>
            </a: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bg-BG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3905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729651-B77F-238A-4292-57FC0363B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0613" y="4767263"/>
            <a:ext cx="433387" cy="257175"/>
          </a:xfrm>
        </p:spPr>
        <p:txBody>
          <a:bodyPr/>
          <a:lstStyle/>
          <a:p>
            <a:fld id="{80208A2D-B7B4-7446-9865-3C23A23C80B0}" type="slidenum">
              <a:rPr lang="es-ES" smtClean="0"/>
              <a:t>24</a:t>
            </a:fld>
            <a:endParaRPr lang="es-E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A363B6-B047-3E27-30A1-18947F8EF052}"/>
              </a:ext>
            </a:extLst>
          </p:cNvPr>
          <p:cNvSpPr txBox="1"/>
          <p:nvPr/>
        </p:nvSpPr>
        <p:spPr>
          <a:xfrm>
            <a:off x="448235" y="238205"/>
            <a:ext cx="6293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Какво е свършено до момента в областта на биоикономиката у нас?(без претенции за пълен обхват)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4F9B20-890B-1185-78C6-E8E3205017AB}"/>
              </a:ext>
            </a:extLst>
          </p:cNvPr>
          <p:cNvSpPr txBox="1"/>
          <p:nvPr/>
        </p:nvSpPr>
        <p:spPr>
          <a:xfrm>
            <a:off x="998923" y="887937"/>
            <a:ext cx="79815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Инициативата БИОИЙСТ и проект „Засилване на устойчивата кръгова биоикономика в страните от Централна и Източна Европа: </a:t>
            </a:r>
            <a:r>
              <a:rPr lang="bg-BG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BIOEASTsUP</a:t>
            </a:r>
            <a:r>
              <a:rPr lang="bg-BG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“, в рамките на Програма „Хоризонт 2020“ - </a:t>
            </a:r>
            <a:r>
              <a:rPr lang="bg-BG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Селскостопанска академия</a:t>
            </a:r>
            <a:r>
              <a:rPr lang="bg-BG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bg-BG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C597C3-3C41-36CE-7F8D-7A14CA0BA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97" y="1013864"/>
            <a:ext cx="784227" cy="6099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431572-FAB4-6139-3575-2BB8A9889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441" y="1702807"/>
            <a:ext cx="8602731" cy="9233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A01793-2244-3C35-A255-E6FBA7134C89}"/>
              </a:ext>
            </a:extLst>
          </p:cNvPr>
          <p:cNvSpPr txBox="1"/>
          <p:nvPr/>
        </p:nvSpPr>
        <p:spPr>
          <a:xfrm>
            <a:off x="80720" y="2579233"/>
            <a:ext cx="89825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Проектът се изпълнява от международен консорциум между 21 партньора, сред които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 Селскостопанска академия.</a:t>
            </a:r>
            <a:r>
              <a:rPr lang="ru-RU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Координатор на проекта е </a:t>
            </a:r>
            <a:r>
              <a:rPr lang="ru-RU" sz="15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Институтът</a:t>
            </a:r>
            <a:r>
              <a:rPr lang="ru-RU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 </a:t>
            </a:r>
            <a:r>
              <a:rPr lang="ru-RU" sz="15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почвознание</a:t>
            </a:r>
            <a:r>
              <a:rPr lang="ru-RU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15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култивиране</a:t>
            </a:r>
            <a:r>
              <a:rPr lang="ru-RU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5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растенията</a:t>
            </a:r>
            <a:r>
              <a:rPr lang="ru-RU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15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Полша</a:t>
            </a:r>
            <a:r>
              <a:rPr lang="ru-RU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1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Организирани са кръгли маси по следните теми: </a:t>
            </a:r>
            <a:r>
              <a:rPr lang="bg-BG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„Стратегически изследвания и иновации в биоикономиката на България: възможности и предизвикателства”</a:t>
            </a:r>
            <a:r>
              <a:rPr lang="bg-BG" sz="1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bg-BG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„Биоикономика на България - приоритети и предизвикателства”.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Общата цел на проекта BIOEASTsUP е да подкрепи инициативата БИОИЙСТ при изпълнението на своята визия за 2030 г. и Плана за действие за преход на държавите от ЦИЕ към биоикономика. </a:t>
            </a:r>
            <a:endParaRPr lang="en-US" sz="1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315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729651-B77F-238A-4292-57FC0363B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0613" y="4767263"/>
            <a:ext cx="433387" cy="257175"/>
          </a:xfrm>
        </p:spPr>
        <p:txBody>
          <a:bodyPr/>
          <a:lstStyle/>
          <a:p>
            <a:fld id="{80208A2D-B7B4-7446-9865-3C23A23C80B0}" type="slidenum">
              <a:rPr lang="es-ES" smtClean="0"/>
              <a:t>25</a:t>
            </a:fld>
            <a:endParaRPr lang="es-E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A363B6-B047-3E27-30A1-18947F8EF052}"/>
              </a:ext>
            </a:extLst>
          </p:cNvPr>
          <p:cNvSpPr txBox="1"/>
          <p:nvPr/>
        </p:nvSpPr>
        <p:spPr>
          <a:xfrm>
            <a:off x="1214077" y="238205"/>
            <a:ext cx="4910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Какво е свършено до момента в областта на биоикономиката у нас?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4F9B20-890B-1185-78C6-E8E3205017AB}"/>
              </a:ext>
            </a:extLst>
          </p:cNvPr>
          <p:cNvSpPr txBox="1"/>
          <p:nvPr/>
        </p:nvSpPr>
        <p:spPr>
          <a:xfrm>
            <a:off x="1367758" y="887937"/>
            <a:ext cx="7612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BE-RURAL – “ОСЪЩЕСТВЯВАНЕ НА ПОТЕНЦИАЛА НА РЕГИОНАЛНИТЕ И МЕСТНИТЕ БИОИКОНОМИКИ"</a:t>
            </a:r>
            <a:endParaRPr lang="bg-BG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A01793-2244-3C35-A255-E6FBA7134C89}"/>
              </a:ext>
            </a:extLst>
          </p:cNvPr>
          <p:cNvSpPr txBox="1"/>
          <p:nvPr/>
        </p:nvSpPr>
        <p:spPr>
          <a:xfrm>
            <a:off x="0" y="1348930"/>
            <a:ext cx="898256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b="1" u="sng" dirty="0" err="1">
                <a:latin typeface="Times New Roman" panose="02020603050405020304" pitchFamily="18" charset="0"/>
              </a:rPr>
              <a:t>Партньори</a:t>
            </a:r>
            <a:r>
              <a:rPr lang="ru-RU" sz="1500" b="1" u="sng" dirty="0">
                <a:latin typeface="Times New Roman" panose="02020603050405020304" pitchFamily="18" charset="0"/>
              </a:rPr>
              <a:t>:</a:t>
            </a:r>
            <a:r>
              <a:rPr lang="ru-RU" sz="1500" dirty="0">
                <a:latin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</a:rPr>
              <a:t>Екологичен</a:t>
            </a:r>
            <a:r>
              <a:rPr lang="ru-RU" sz="1500" dirty="0">
                <a:latin typeface="Times New Roman" panose="02020603050405020304" pitchFamily="18" charset="0"/>
              </a:rPr>
              <a:t> институт, Германия (</a:t>
            </a:r>
            <a:r>
              <a:rPr lang="ru-RU" sz="1500" dirty="0" err="1">
                <a:latin typeface="Times New Roman" panose="02020603050405020304" pitchFamily="18" charset="0"/>
              </a:rPr>
              <a:t>водещ</a:t>
            </a:r>
            <a:r>
              <a:rPr lang="ru-RU" sz="1500" dirty="0">
                <a:latin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</a:rPr>
              <a:t>партньор</a:t>
            </a:r>
            <a:r>
              <a:rPr lang="ru-RU" sz="1500" dirty="0">
                <a:latin typeface="Times New Roman" panose="02020603050405020304" pitchFamily="18" charset="0"/>
              </a:rPr>
              <a:t>), </a:t>
            </a:r>
            <a:r>
              <a:rPr lang="ru-RU" sz="1500" dirty="0" err="1">
                <a:latin typeface="Times New Roman" panose="02020603050405020304" pitchFamily="18" charset="0"/>
              </a:rPr>
              <a:t>Българска</a:t>
            </a:r>
            <a:r>
              <a:rPr lang="ru-RU" sz="1500" dirty="0">
                <a:latin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</a:rPr>
              <a:t>стопанска</a:t>
            </a:r>
            <a:r>
              <a:rPr lang="ru-RU" sz="1500" dirty="0">
                <a:latin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</a:rPr>
              <a:t>камара</a:t>
            </a:r>
            <a:r>
              <a:rPr lang="ru-RU" sz="1500" dirty="0">
                <a:latin typeface="Times New Roman" panose="02020603050405020304" pitchFamily="18" charset="0"/>
              </a:rPr>
              <a:t> /БСК/, Университет </a:t>
            </a:r>
            <a:r>
              <a:rPr lang="ru-RU" sz="1500" dirty="0" err="1">
                <a:latin typeface="Times New Roman" panose="02020603050405020304" pitchFamily="18" charset="0"/>
              </a:rPr>
              <a:t>Стратклайд</a:t>
            </a:r>
            <a:r>
              <a:rPr lang="ru-RU" sz="1500" dirty="0">
                <a:latin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</a:rPr>
              <a:t>Глазгоу</a:t>
            </a:r>
            <a:r>
              <a:rPr lang="ru-RU" sz="1500" dirty="0">
                <a:latin typeface="Times New Roman" panose="02020603050405020304" pitchFamily="18" charset="0"/>
              </a:rPr>
              <a:t>, Шотландия, </a:t>
            </a:r>
            <a:r>
              <a:rPr lang="ru-RU" sz="1500" dirty="0" err="1">
                <a:latin typeface="Times New Roman" panose="02020603050405020304" pitchFamily="18" charset="0"/>
              </a:rPr>
              <a:t>Wirtschaft</a:t>
            </a:r>
            <a:r>
              <a:rPr lang="ru-RU" sz="1500" dirty="0">
                <a:latin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</a:rPr>
              <a:t>und</a:t>
            </a:r>
            <a:r>
              <a:rPr lang="ru-RU" sz="1500" dirty="0">
                <a:latin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</a:rPr>
              <a:t>Infrastruktur</a:t>
            </a:r>
            <a:r>
              <a:rPr lang="ru-RU" sz="1500" dirty="0">
                <a:latin typeface="Times New Roman" panose="02020603050405020304" pitchFamily="18" charset="0"/>
              </a:rPr>
              <a:t> GmbH &amp; Co </a:t>
            </a:r>
            <a:r>
              <a:rPr lang="ru-RU" sz="1500" dirty="0" err="1">
                <a:latin typeface="Times New Roman" panose="02020603050405020304" pitchFamily="18" charset="0"/>
              </a:rPr>
              <a:t>Planungs</a:t>
            </a:r>
            <a:r>
              <a:rPr lang="ru-RU" sz="1500" dirty="0">
                <a:latin typeface="Times New Roman" panose="02020603050405020304" pitchFamily="18" charset="0"/>
              </a:rPr>
              <a:t>-KG, Германия, BIOCOM, Германия, </a:t>
            </a:r>
            <a:r>
              <a:rPr lang="ru-RU" sz="1500" dirty="0" err="1">
                <a:latin typeface="Times New Roman" panose="02020603050405020304" pitchFamily="18" charset="0"/>
              </a:rPr>
              <a:t>Македонска</a:t>
            </a:r>
            <a:r>
              <a:rPr lang="ru-RU" sz="1500" dirty="0">
                <a:latin typeface="Times New Roman" panose="02020603050405020304" pitchFamily="18" charset="0"/>
              </a:rPr>
              <a:t> секция на </a:t>
            </a:r>
            <a:r>
              <a:rPr lang="ru-RU" sz="1500" dirty="0" err="1">
                <a:latin typeface="Times New Roman" panose="02020603050405020304" pitchFamily="18" charset="0"/>
              </a:rPr>
              <a:t>Международния</a:t>
            </a:r>
            <a:r>
              <a:rPr lang="ru-RU" sz="1500" dirty="0">
                <a:latin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</a:rPr>
              <a:t>център</a:t>
            </a:r>
            <a:r>
              <a:rPr lang="ru-RU" sz="1500" dirty="0">
                <a:latin typeface="Times New Roman" panose="02020603050405020304" pitchFamily="18" charset="0"/>
              </a:rPr>
              <a:t> за устойчиво развитие на </a:t>
            </a:r>
            <a:r>
              <a:rPr lang="ru-RU" sz="1500" dirty="0" err="1">
                <a:latin typeface="Times New Roman" panose="02020603050405020304" pitchFamily="18" charset="0"/>
              </a:rPr>
              <a:t>енергетиката</a:t>
            </a:r>
            <a:r>
              <a:rPr lang="ru-RU" sz="1500" dirty="0">
                <a:latin typeface="Times New Roman" panose="02020603050405020304" pitchFamily="18" charset="0"/>
              </a:rPr>
              <a:t>, водите и </a:t>
            </a:r>
            <a:r>
              <a:rPr lang="ru-RU" sz="1500" dirty="0" err="1">
                <a:latin typeface="Times New Roman" panose="02020603050405020304" pitchFamily="18" charset="0"/>
              </a:rPr>
              <a:t>системите</a:t>
            </a:r>
            <a:r>
              <a:rPr lang="ru-RU" sz="1500" dirty="0">
                <a:latin typeface="Times New Roman" panose="02020603050405020304" pitchFamily="18" charset="0"/>
              </a:rPr>
              <a:t> за </a:t>
            </a:r>
            <a:r>
              <a:rPr lang="ru-RU" sz="1500" dirty="0" err="1">
                <a:latin typeface="Times New Roman" panose="02020603050405020304" pitchFamily="18" charset="0"/>
              </a:rPr>
              <a:t>околна</a:t>
            </a:r>
            <a:r>
              <a:rPr lang="ru-RU" sz="1500" dirty="0">
                <a:latin typeface="Times New Roman" panose="02020603050405020304" pitchFamily="18" charset="0"/>
              </a:rPr>
              <a:t> среда (SWEDES-</a:t>
            </a:r>
            <a:r>
              <a:rPr lang="ru-RU" sz="1500" dirty="0" err="1">
                <a:latin typeface="Times New Roman" panose="02020603050405020304" pitchFamily="18" charset="0"/>
              </a:rPr>
              <a:t>Skopje</a:t>
            </a:r>
            <a:r>
              <a:rPr lang="ru-RU" sz="1500" dirty="0">
                <a:latin typeface="Times New Roman" panose="02020603050405020304" pitchFamily="18" charset="0"/>
              </a:rPr>
              <a:t>), Институт за </a:t>
            </a:r>
            <a:r>
              <a:rPr lang="ru-RU" sz="1500" dirty="0" err="1">
                <a:latin typeface="Times New Roman" panose="02020603050405020304" pitchFamily="18" charset="0"/>
              </a:rPr>
              <a:t>икономическо</a:t>
            </a:r>
            <a:r>
              <a:rPr lang="ru-RU" sz="1500" dirty="0">
                <a:latin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</a:rPr>
              <a:t>прогнозиране</a:t>
            </a:r>
            <a:r>
              <a:rPr lang="ru-RU" sz="1500" dirty="0">
                <a:latin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</a:rPr>
              <a:t>Румъния</a:t>
            </a:r>
            <a:r>
              <a:rPr lang="ru-RU" sz="1500" dirty="0">
                <a:latin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</a:rPr>
              <a:t>Латвийски</a:t>
            </a:r>
            <a:r>
              <a:rPr lang="ru-RU" sz="1500" dirty="0">
                <a:latin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</a:rPr>
              <a:t>държавен</a:t>
            </a:r>
            <a:r>
              <a:rPr lang="ru-RU" sz="1500" dirty="0">
                <a:latin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</a:rPr>
              <a:t>горски</a:t>
            </a:r>
            <a:r>
              <a:rPr lang="ru-RU" sz="1500" dirty="0">
                <a:latin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</a:rPr>
              <a:t>изследователски</a:t>
            </a:r>
            <a:r>
              <a:rPr lang="ru-RU" sz="1500" dirty="0">
                <a:latin typeface="Times New Roman" panose="02020603050405020304" pitchFamily="18" charset="0"/>
              </a:rPr>
              <a:t> институт „</a:t>
            </a:r>
            <a:r>
              <a:rPr lang="ru-RU" sz="1500" dirty="0" err="1">
                <a:latin typeface="Times New Roman" panose="02020603050405020304" pitchFamily="18" charset="0"/>
              </a:rPr>
              <a:t>Силава</a:t>
            </a:r>
            <a:r>
              <a:rPr lang="ru-RU" sz="1500" dirty="0">
                <a:latin typeface="Times New Roman" panose="02020603050405020304" pitchFamily="18" charset="0"/>
              </a:rPr>
              <a:t>”, Латвия, Национален институт за </a:t>
            </a:r>
            <a:r>
              <a:rPr lang="ru-RU" sz="1500" dirty="0" err="1">
                <a:latin typeface="Times New Roman" panose="02020603050405020304" pitchFamily="18" charset="0"/>
              </a:rPr>
              <a:t>морски</a:t>
            </a:r>
            <a:r>
              <a:rPr lang="ru-RU" sz="1500" dirty="0">
                <a:latin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</a:rPr>
              <a:t>риболовни</a:t>
            </a:r>
            <a:r>
              <a:rPr lang="ru-RU" sz="1500" dirty="0">
                <a:latin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</a:rPr>
              <a:t>изследвания</a:t>
            </a:r>
            <a:r>
              <a:rPr lang="ru-RU" sz="1500" dirty="0">
                <a:latin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</a:rPr>
              <a:t>Полша</a:t>
            </a:r>
            <a:r>
              <a:rPr lang="ru-RU" sz="1500" dirty="0">
                <a:latin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b="1" u="sng" dirty="0">
                <a:latin typeface="Times New Roman" panose="02020603050405020304" pitchFamily="18" charset="0"/>
              </a:rPr>
              <a:t>Цели: </a:t>
            </a:r>
            <a:r>
              <a:rPr lang="ru-RU" sz="1500" dirty="0">
                <a:latin typeface="Times New Roman" panose="02020603050405020304" pitchFamily="18" charset="0"/>
              </a:rPr>
              <a:t>Подпомагане на умерено иновативни страни в разработването на регионални стратегии и пътни карти за биоикономиката, да се повиши осведомеността и разбирането на биоикономиката, нейният потенциал и въздействия сред регионалните участници, да мобилизира ангажираността на регионалните заинтересовани страни и гражданите в разработването на приобщаващи и балансирани стратегии за биоикономиката и пътни карти, с акцент върху обмена на знания и добри практики в европейските региони, да се генерират нови знания за ефективното развитие на регионалните стратегии и пътни карти за биоикономика и да се предоставят тези знания за усвояване на политическите процеси в други региони в Европа.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A588BD5-CE85-E063-CD27-959F176D5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28" y="985817"/>
            <a:ext cx="817990" cy="42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2512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729651-B77F-238A-4292-57FC0363B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0613" y="4767263"/>
            <a:ext cx="433387" cy="257175"/>
          </a:xfrm>
        </p:spPr>
        <p:txBody>
          <a:bodyPr/>
          <a:lstStyle/>
          <a:p>
            <a:fld id="{80208A2D-B7B4-7446-9865-3C23A23C80B0}" type="slidenum">
              <a:rPr lang="es-ES" smtClean="0"/>
              <a:t>26</a:t>
            </a:fld>
            <a:endParaRPr lang="es-E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A363B6-B047-3E27-30A1-18947F8EF052}"/>
              </a:ext>
            </a:extLst>
          </p:cNvPr>
          <p:cNvSpPr txBox="1"/>
          <p:nvPr/>
        </p:nvSpPr>
        <p:spPr>
          <a:xfrm>
            <a:off x="509048" y="180051"/>
            <a:ext cx="6617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Какво е свършено до момента в областта на биоикономиката у нас?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4F9B20-890B-1185-78C6-E8E3205017AB}"/>
              </a:ext>
            </a:extLst>
          </p:cNvPr>
          <p:cNvSpPr txBox="1"/>
          <p:nvPr/>
        </p:nvSpPr>
        <p:spPr>
          <a:xfrm>
            <a:off x="1367758" y="887937"/>
            <a:ext cx="76127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</a:t>
            </a:r>
            <a:r>
              <a:rPr lang="ru-RU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AgriEco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ръководен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от </a:t>
            </a:r>
            <a:r>
              <a:rPr lang="ru-RU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Тракийския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университет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създава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взаимно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допълващи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се нови знания и умения у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студентите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подкрепа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бъдещата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им работа  в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областта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аграрното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предприемачество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като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се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изграждат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възможности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да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взимат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реални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практически решения.</a:t>
            </a:r>
            <a:endParaRPr lang="bg-BG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A01793-2244-3C35-A255-E6FBA7134C89}"/>
              </a:ext>
            </a:extLst>
          </p:cNvPr>
          <p:cNvSpPr txBox="1"/>
          <p:nvPr/>
        </p:nvSpPr>
        <p:spPr>
          <a:xfrm>
            <a:off x="80720" y="2579233"/>
            <a:ext cx="89825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Проектът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е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стъпка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към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изглаждане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прехода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от университет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към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работа,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включително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подобрено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портфолио на студента,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предлагащо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специално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разработено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специализирано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обучение;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придобиване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нови компетенции и опит; нови модели на обучение,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включително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медийни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дисциплини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и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промяна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(в различна степен) на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отношението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към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връзката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„образование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бизнес“. 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AgriEco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партньори са: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Тракийски университет (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BG) – </a:t>
            </a:r>
            <a:r>
              <a:rPr lang="bg-BG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Координатор</a:t>
            </a: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bg-BG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Аграрен университет - Пловдив (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BG)</a:t>
            </a:r>
            <a:r>
              <a:rPr lang="bg-BG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University of Macedonia (GR)</a:t>
            </a:r>
            <a:r>
              <a:rPr lang="bg-BG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Pavlodar State Pedagogical University (KZ)</a:t>
            </a:r>
            <a:r>
              <a:rPr lang="bg-BG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Canakkale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Onsekiz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Mart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Universitesi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(TR)</a:t>
            </a:r>
            <a:r>
              <a:rPr lang="bg-BG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Център за изследване и анализи (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BG)</a:t>
            </a:r>
            <a:r>
              <a:rPr lang="bg-BG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ZIP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centre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(RS)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F73632BB-61B5-E161-5DDA-065CB803E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0" y="1928241"/>
            <a:ext cx="8899779" cy="71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griEco">
            <a:extLst>
              <a:ext uri="{FF2B5EF4-FFF2-40B4-BE49-F238E27FC236}">
                <a16:creationId xmlns:a16="http://schemas.microsoft.com/office/drawing/2014/main" id="{0B8FC2BA-C775-0BBF-3714-70F9E87E1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8" y="1014932"/>
            <a:ext cx="1413382" cy="104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6892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729651-B77F-238A-4292-57FC0363B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0613" y="4767263"/>
            <a:ext cx="433387" cy="257175"/>
          </a:xfrm>
        </p:spPr>
        <p:txBody>
          <a:bodyPr/>
          <a:lstStyle/>
          <a:p>
            <a:fld id="{80208A2D-B7B4-7446-9865-3C23A23C80B0}" type="slidenum">
              <a:rPr lang="es-ES" smtClean="0"/>
              <a:t>27</a:t>
            </a:fld>
            <a:endParaRPr lang="es-E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A363B6-B047-3E27-30A1-18947F8EF052}"/>
              </a:ext>
            </a:extLst>
          </p:cNvPr>
          <p:cNvSpPr txBox="1"/>
          <p:nvPr/>
        </p:nvSpPr>
        <p:spPr>
          <a:xfrm>
            <a:off x="650449" y="238205"/>
            <a:ext cx="5473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Какво е свършено до момента в областта на биоикономиката у нас?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4F9B20-890B-1185-78C6-E8E3205017AB}"/>
              </a:ext>
            </a:extLst>
          </p:cNvPr>
          <p:cNvSpPr txBox="1"/>
          <p:nvPr/>
        </p:nvSpPr>
        <p:spPr>
          <a:xfrm>
            <a:off x="1367758" y="975380"/>
            <a:ext cx="76127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АГРАРЕН УНИВЕРСИТЕТ- ПЛОВДИВ ИНИЦИИРА СЪЗДАВАНЕТО НА РЕГИОНАЛЕН ХЪБ ЗА БИОИКОНОМИКА- ПЛОВДИВ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Аграрен университет - Пловдив е присъединен като пълноправен партньор в BIOEAST Bioeconomy Educational Hub - образователна мрежа от шест европейски университета в областта на биоикономиката.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Целта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мрежата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повишаване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нивото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образование и научен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капацитет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държавите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-членки и трансфер на знания и умения.</a:t>
            </a:r>
            <a:endParaRPr lang="bg-BG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A01793-2244-3C35-A255-E6FBA7134C89}"/>
              </a:ext>
            </a:extLst>
          </p:cNvPr>
          <p:cNvSpPr txBox="1"/>
          <p:nvPr/>
        </p:nvSpPr>
        <p:spPr>
          <a:xfrm>
            <a:off x="80720" y="2426239"/>
            <a:ext cx="89825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Създаването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регионален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хъб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за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биоикономика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област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Пловдив е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логичното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продължение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заложените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от университета цели.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акъв тип организации на висши училища, фирми в областта на агро-храните, горските и био-базираните ресурси, професионални браншови организации и държавни, научни и публични институции, вече съществуват в Европа, като стремежът на Европейската комисия е да бъдат създадени поне 100 “живи лаборатории” по агроекология и биоикономика в различните държави в следващите години.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Членовете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хъба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могат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допринасят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дейноста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със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своите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знания и практически опит,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както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представляват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интересите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визията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техните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общности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относно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био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базирани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решения, технологии и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добри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практики за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рециклиране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органични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вещества;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се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обучават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служители и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се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повишава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капацитета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мениджърите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74" name="Picture 2" descr="Аграрен университет Пловдив   ">
            <a:extLst>
              <a:ext uri="{FF2B5EF4-FFF2-40B4-BE49-F238E27FC236}">
                <a16:creationId xmlns:a16="http://schemas.microsoft.com/office/drawing/2014/main" id="{25C2FB8F-EF3C-CC73-6185-0EA02FCF1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0" y="1037529"/>
            <a:ext cx="1367758" cy="1388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2293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835E3924-BE14-7B58-E732-D218F98EC5A2}"/>
              </a:ext>
            </a:extLst>
          </p:cNvPr>
          <p:cNvSpPr txBox="1"/>
          <p:nvPr/>
        </p:nvSpPr>
        <p:spPr>
          <a:xfrm>
            <a:off x="2328692" y="401403"/>
            <a:ext cx="109619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350" i="1" dirty="0">
                <a:solidFill>
                  <a:prstClr val="black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Екосистеми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6D7EEC2-F7E8-A3CD-8C66-2F1CE461BEDC}"/>
              </a:ext>
            </a:extLst>
          </p:cNvPr>
          <p:cNvSpPr txBox="1"/>
          <p:nvPr/>
        </p:nvSpPr>
        <p:spPr>
          <a:xfrm>
            <a:off x="2310232" y="929704"/>
            <a:ext cx="202170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" sz="135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Първично </a:t>
            </a:r>
            <a:r>
              <a:rPr lang="bg-BG" sz="135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55663F8-1AE7-D159-62ED-DFAEDC5F4D48}"/>
              </a:ext>
            </a:extLst>
          </p:cNvPr>
          <p:cNvSpPr txBox="1"/>
          <p:nvPr/>
        </p:nvSpPr>
        <p:spPr>
          <a:xfrm>
            <a:off x="2310231" y="1565341"/>
            <a:ext cx="105586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" sz="1350" i="1" dirty="0">
                <a:solidFill>
                  <a:prstClr val="black"/>
                </a:solidFill>
              </a:rPr>
              <a:t>Обработка</a:t>
            </a:r>
            <a:endParaRPr lang="x-none" sz="1350" i="1" dirty="0">
              <a:solidFill>
                <a:prstClr val="black"/>
              </a:solidFill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3D0C6A1-D46A-27D4-F0D8-830354293EBD}"/>
              </a:ext>
            </a:extLst>
          </p:cNvPr>
          <p:cNvSpPr txBox="1"/>
          <p:nvPr/>
        </p:nvSpPr>
        <p:spPr>
          <a:xfrm>
            <a:off x="2376283" y="3464512"/>
            <a:ext cx="88780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x-none"/>
            </a:defPPr>
            <a:lvl1pPr>
              <a:defRPr i="1"/>
            </a:lvl1pPr>
          </a:lstStyle>
          <a:p>
            <a:r>
              <a:rPr lang="bg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Ползване</a:t>
            </a:r>
            <a:endParaRPr lang="x-none" sz="13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8B46222-9F04-A59A-1C02-CD7DCFEC39EB}"/>
              </a:ext>
            </a:extLst>
          </p:cNvPr>
          <p:cNvSpPr txBox="1"/>
          <p:nvPr/>
        </p:nvSpPr>
        <p:spPr>
          <a:xfrm>
            <a:off x="2345740" y="4055484"/>
            <a:ext cx="73129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x-none"/>
            </a:defPPr>
            <a:lvl1pPr>
              <a:defRPr i="1"/>
            </a:lvl1pPr>
          </a:lstStyle>
          <a:p>
            <a:r>
              <a:rPr lang="bg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Накрая</a:t>
            </a:r>
            <a:endParaRPr lang="x-none" sz="13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739DB17-FB3F-F2D5-72DC-F2BC558FA65A}"/>
              </a:ext>
            </a:extLst>
          </p:cNvPr>
          <p:cNvSpPr txBox="1"/>
          <p:nvPr/>
        </p:nvSpPr>
        <p:spPr>
          <a:xfrm>
            <a:off x="2464691" y="1279550"/>
            <a:ext cx="1255736" cy="25391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-BG" sz="10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селско стопанство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456D3C2-319F-5020-D47D-C8D741CFB2B5}"/>
              </a:ext>
            </a:extLst>
          </p:cNvPr>
          <p:cNvSpPr txBox="1"/>
          <p:nvPr/>
        </p:nvSpPr>
        <p:spPr>
          <a:xfrm>
            <a:off x="5286679" y="666483"/>
            <a:ext cx="2876069" cy="30008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-BG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Сладководни и морски екосистеми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3D2DFFB4-E1D6-6235-AFB7-1F92881DB6F6}"/>
              </a:ext>
            </a:extLst>
          </p:cNvPr>
          <p:cNvSpPr/>
          <p:nvPr/>
        </p:nvSpPr>
        <p:spPr>
          <a:xfrm>
            <a:off x="2435241" y="665357"/>
            <a:ext cx="2805713" cy="2769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Наземни екосистеми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2B553B0-3435-3E9C-4F80-9626AED6C1AE}"/>
              </a:ext>
            </a:extLst>
          </p:cNvPr>
          <p:cNvSpPr txBox="1"/>
          <p:nvPr/>
        </p:nvSpPr>
        <p:spPr>
          <a:xfrm>
            <a:off x="3702614" y="1284703"/>
            <a:ext cx="1205685" cy="41549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-BG" sz="10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горско стопанство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64FC18F-30E9-6151-4E83-035D2926D617}"/>
              </a:ext>
            </a:extLst>
          </p:cNvPr>
          <p:cNvSpPr txBox="1"/>
          <p:nvPr/>
        </p:nvSpPr>
        <p:spPr>
          <a:xfrm>
            <a:off x="4916607" y="1260295"/>
            <a:ext cx="978386" cy="300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-BG" sz="13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Риболов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193243CF-2C1E-3B13-5354-FED46337C1BB}"/>
              </a:ext>
            </a:extLst>
          </p:cNvPr>
          <p:cNvSpPr/>
          <p:nvPr/>
        </p:nvSpPr>
        <p:spPr>
          <a:xfrm>
            <a:off x="2438696" y="3729410"/>
            <a:ext cx="3696528" cy="30751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</a:t>
            </a:r>
            <a:endParaRPr lang="x-none" sz="13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CDBE8C49-02C0-4703-D942-C5CF767576B3}"/>
              </a:ext>
            </a:extLst>
          </p:cNvPr>
          <p:cNvSpPr/>
          <p:nvPr/>
        </p:nvSpPr>
        <p:spPr>
          <a:xfrm>
            <a:off x="2456443" y="4323628"/>
            <a:ext cx="5706305" cy="30751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3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 остатъци и отпадъци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96A8A16E-2364-1199-8B6E-BF0CE7E1ACFA}"/>
              </a:ext>
            </a:extLst>
          </p:cNvPr>
          <p:cNvSpPr/>
          <p:nvPr/>
        </p:nvSpPr>
        <p:spPr>
          <a:xfrm>
            <a:off x="2451148" y="1833697"/>
            <a:ext cx="5032944" cy="164143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prstClr val="black"/>
              </a:solidFill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BCA8FA2-5298-EC16-1E22-A97200F56458}"/>
              </a:ext>
            </a:extLst>
          </p:cNvPr>
          <p:cNvSpPr/>
          <p:nvPr/>
        </p:nvSpPr>
        <p:spPr>
          <a:xfrm>
            <a:off x="2431400" y="1203298"/>
            <a:ext cx="5731348" cy="37914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prstClr val="black"/>
              </a:solidFill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1AB5C655-24C9-C914-66C0-15E3EB763153}"/>
              </a:ext>
            </a:extLst>
          </p:cNvPr>
          <p:cNvSpPr txBox="1"/>
          <p:nvPr/>
        </p:nvSpPr>
        <p:spPr>
          <a:xfrm>
            <a:off x="880396" y="1675564"/>
            <a:ext cx="1695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b="1" u="sng" dirty="0">
                <a:solidFill>
                  <a:srgbClr val="ED7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1:</a:t>
            </a:r>
          </a:p>
          <a:p>
            <a:r>
              <a:rPr lang="bg-BG" sz="1200" b="1" dirty="0">
                <a:solidFill>
                  <a:srgbClr val="ED7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bg" sz="1200" b="1" dirty="0">
                <a:solidFill>
                  <a:srgbClr val="ED7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кономика основана </a:t>
            </a:r>
            <a:br>
              <a:rPr lang="de-DE" sz="1200" b="1" dirty="0">
                <a:solidFill>
                  <a:srgbClr val="ED7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" sz="1200" b="1" dirty="0">
                <a:solidFill>
                  <a:srgbClr val="ED7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възобновяем</a:t>
            </a:r>
            <a:r>
              <a:rPr lang="bg-BG" sz="1200" b="1" dirty="0">
                <a:solidFill>
                  <a:srgbClr val="ED7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bg" sz="1200" b="1" dirty="0">
                <a:solidFill>
                  <a:srgbClr val="ED7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материали</a:t>
            </a:r>
            <a:endParaRPr lang="x-none" sz="1200" b="1" dirty="0">
              <a:solidFill>
                <a:srgbClr val="ED7D3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8A5A118F-2216-8F0F-2460-350ADB98E744}"/>
              </a:ext>
            </a:extLst>
          </p:cNvPr>
          <p:cNvSpPr txBox="1"/>
          <p:nvPr/>
        </p:nvSpPr>
        <p:spPr>
          <a:xfrm>
            <a:off x="1000007" y="3374528"/>
            <a:ext cx="1211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b="1" u="sng" dirty="0">
                <a:solidFill>
                  <a:srgbClr val="ED7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2:</a:t>
            </a:r>
          </a:p>
          <a:p>
            <a:r>
              <a:rPr lang="bg-BG" sz="1200" b="1" dirty="0">
                <a:solidFill>
                  <a:srgbClr val="ED7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Икономика, основана на </a:t>
            </a:r>
            <a:r>
              <a:rPr lang="bg-BG" sz="1200" b="1" dirty="0" err="1">
                <a:solidFill>
                  <a:srgbClr val="ED7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циркулярност</a:t>
            </a:r>
            <a:endParaRPr lang="bg-BG" sz="1200" b="1" dirty="0">
              <a:solidFill>
                <a:srgbClr val="ED7D3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B22FAA06-2F15-C138-986F-29B86E8869FF}"/>
              </a:ext>
            </a:extLst>
          </p:cNvPr>
          <p:cNvSpPr txBox="1"/>
          <p:nvPr/>
        </p:nvSpPr>
        <p:spPr>
          <a:xfrm rot="16200000">
            <a:off x="-1430628" y="2494956"/>
            <a:ext cx="3957029" cy="300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" sz="135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</a:t>
            </a:r>
            <a:endParaRPr lang="x-none" sz="1350" b="1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Pfeil: gebogen 35">
            <a:extLst>
              <a:ext uri="{FF2B5EF4-FFF2-40B4-BE49-F238E27FC236}">
                <a16:creationId xmlns:a16="http://schemas.microsoft.com/office/drawing/2014/main" id="{202A6A7C-48FA-AE7F-4C6B-C356C15D8E38}"/>
              </a:ext>
            </a:extLst>
          </p:cNvPr>
          <p:cNvSpPr/>
          <p:nvPr/>
        </p:nvSpPr>
        <p:spPr>
          <a:xfrm rot="5400000" flipV="1">
            <a:off x="1759374" y="910416"/>
            <a:ext cx="304905" cy="1039147"/>
          </a:xfrm>
          <a:prstGeom prst="ben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prstClr val="black"/>
              </a:solidFill>
            </a:endParaRPr>
          </a:p>
        </p:txBody>
      </p:sp>
      <p:sp>
        <p:nvSpPr>
          <p:cNvPr id="37" name="Pfeil: gebogen 36">
            <a:extLst>
              <a:ext uri="{FF2B5EF4-FFF2-40B4-BE49-F238E27FC236}">
                <a16:creationId xmlns:a16="http://schemas.microsoft.com/office/drawing/2014/main" id="{9755B2B9-4A06-DA5B-F0B3-49B8F19F3F69}"/>
              </a:ext>
            </a:extLst>
          </p:cNvPr>
          <p:cNvSpPr/>
          <p:nvPr/>
        </p:nvSpPr>
        <p:spPr>
          <a:xfrm flipV="1">
            <a:off x="1397548" y="2604435"/>
            <a:ext cx="1042988" cy="287359"/>
          </a:xfrm>
          <a:prstGeom prst="ben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prstClr val="black"/>
              </a:solidFill>
            </a:endParaRPr>
          </a:p>
        </p:txBody>
      </p:sp>
      <p:sp>
        <p:nvSpPr>
          <p:cNvPr id="40" name="Pfeil: nach unten 39">
            <a:extLst>
              <a:ext uri="{FF2B5EF4-FFF2-40B4-BE49-F238E27FC236}">
                <a16:creationId xmlns:a16="http://schemas.microsoft.com/office/drawing/2014/main" id="{6012B651-0229-2644-A16F-BDF429E35908}"/>
              </a:ext>
            </a:extLst>
          </p:cNvPr>
          <p:cNvSpPr/>
          <p:nvPr/>
        </p:nvSpPr>
        <p:spPr>
          <a:xfrm>
            <a:off x="4272533" y="935159"/>
            <a:ext cx="391876" cy="255252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prstClr val="black"/>
              </a:solidFill>
            </a:endParaRPr>
          </a:p>
        </p:txBody>
      </p:sp>
      <p:sp>
        <p:nvSpPr>
          <p:cNvPr id="41" name="Pfeil: nach unten 40">
            <a:extLst>
              <a:ext uri="{FF2B5EF4-FFF2-40B4-BE49-F238E27FC236}">
                <a16:creationId xmlns:a16="http://schemas.microsoft.com/office/drawing/2014/main" id="{8D1F60BF-26F3-ED2B-3E58-9CB3F3CD7E1D}"/>
              </a:ext>
            </a:extLst>
          </p:cNvPr>
          <p:cNvSpPr/>
          <p:nvPr/>
        </p:nvSpPr>
        <p:spPr>
          <a:xfrm>
            <a:off x="6485493" y="941485"/>
            <a:ext cx="391876" cy="255252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prstClr val="black"/>
              </a:solidFill>
            </a:endParaRPr>
          </a:p>
        </p:txBody>
      </p:sp>
      <p:sp>
        <p:nvSpPr>
          <p:cNvPr id="42" name="Pfeil: nach unten 41">
            <a:extLst>
              <a:ext uri="{FF2B5EF4-FFF2-40B4-BE49-F238E27FC236}">
                <a16:creationId xmlns:a16="http://schemas.microsoft.com/office/drawing/2014/main" id="{FD13B976-9BEE-683F-69F2-55061DCDE407}"/>
              </a:ext>
            </a:extLst>
          </p:cNvPr>
          <p:cNvSpPr/>
          <p:nvPr/>
        </p:nvSpPr>
        <p:spPr>
          <a:xfrm>
            <a:off x="5047057" y="1584907"/>
            <a:ext cx="391876" cy="255252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prstClr val="black"/>
              </a:solidFill>
            </a:endParaRPr>
          </a:p>
        </p:txBody>
      </p:sp>
      <p:sp>
        <p:nvSpPr>
          <p:cNvPr id="43" name="Pfeil: nach unten 42">
            <a:extLst>
              <a:ext uri="{FF2B5EF4-FFF2-40B4-BE49-F238E27FC236}">
                <a16:creationId xmlns:a16="http://schemas.microsoft.com/office/drawing/2014/main" id="{49927B6D-F0A3-9C47-483A-6507617095C7}"/>
              </a:ext>
            </a:extLst>
          </p:cNvPr>
          <p:cNvSpPr/>
          <p:nvPr/>
        </p:nvSpPr>
        <p:spPr>
          <a:xfrm>
            <a:off x="3998303" y="3471358"/>
            <a:ext cx="391876" cy="255252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prstClr val="black"/>
              </a:solidFill>
            </a:endParaRPr>
          </a:p>
        </p:txBody>
      </p:sp>
      <p:sp>
        <p:nvSpPr>
          <p:cNvPr id="44" name="Pfeil: nach unten 43">
            <a:extLst>
              <a:ext uri="{FF2B5EF4-FFF2-40B4-BE49-F238E27FC236}">
                <a16:creationId xmlns:a16="http://schemas.microsoft.com/office/drawing/2014/main" id="{1BFA848C-0A32-0845-E7FE-6703BFC45E31}"/>
              </a:ext>
            </a:extLst>
          </p:cNvPr>
          <p:cNvSpPr/>
          <p:nvPr/>
        </p:nvSpPr>
        <p:spPr>
          <a:xfrm>
            <a:off x="4004713" y="4042603"/>
            <a:ext cx="391876" cy="255252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prstClr val="black"/>
              </a:solidFill>
            </a:endParaRPr>
          </a:p>
        </p:txBody>
      </p:sp>
      <p:sp>
        <p:nvSpPr>
          <p:cNvPr id="45" name="Pfeil: nach unten 44">
            <a:extLst>
              <a:ext uri="{FF2B5EF4-FFF2-40B4-BE49-F238E27FC236}">
                <a16:creationId xmlns:a16="http://schemas.microsoft.com/office/drawing/2014/main" id="{0E6D6CF9-57A2-9DD8-09EB-44512D435C57}"/>
              </a:ext>
            </a:extLst>
          </p:cNvPr>
          <p:cNvSpPr/>
          <p:nvPr/>
        </p:nvSpPr>
        <p:spPr>
          <a:xfrm>
            <a:off x="6763743" y="3479620"/>
            <a:ext cx="391876" cy="852271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prstClr val="black"/>
              </a:solidFill>
            </a:endParaRPr>
          </a:p>
        </p:txBody>
      </p:sp>
      <p:sp>
        <p:nvSpPr>
          <p:cNvPr id="46" name="Pfeil: nach unten 45">
            <a:extLst>
              <a:ext uri="{FF2B5EF4-FFF2-40B4-BE49-F238E27FC236}">
                <a16:creationId xmlns:a16="http://schemas.microsoft.com/office/drawing/2014/main" id="{04DE208D-CE9C-A3B6-985A-5CD00B8F5C80}"/>
              </a:ext>
            </a:extLst>
          </p:cNvPr>
          <p:cNvSpPr/>
          <p:nvPr/>
        </p:nvSpPr>
        <p:spPr>
          <a:xfrm>
            <a:off x="7600026" y="1586357"/>
            <a:ext cx="391876" cy="2737271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prstClr val="black"/>
              </a:solidFill>
            </a:endParaRP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1A4CEC9F-BF6C-875A-C9BC-DD4B71338100}"/>
              </a:ext>
            </a:extLst>
          </p:cNvPr>
          <p:cNvSpPr/>
          <p:nvPr/>
        </p:nvSpPr>
        <p:spPr>
          <a:xfrm>
            <a:off x="297479" y="401403"/>
            <a:ext cx="8515991" cy="43506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prstClr val="white"/>
              </a:solidFill>
            </a:endParaRP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2CBB4396-1003-EA3A-E17C-3F970CA7806F}"/>
              </a:ext>
            </a:extLst>
          </p:cNvPr>
          <p:cNvSpPr txBox="1"/>
          <p:nvPr/>
        </p:nvSpPr>
        <p:spPr>
          <a:xfrm>
            <a:off x="5919290" y="1260252"/>
            <a:ext cx="1154234" cy="30008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-BG" sz="13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Аквакултури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FB1F689D-039F-E8BC-59CC-F0F776E804F4}"/>
              </a:ext>
            </a:extLst>
          </p:cNvPr>
          <p:cNvSpPr txBox="1"/>
          <p:nvPr/>
        </p:nvSpPr>
        <p:spPr>
          <a:xfrm>
            <a:off x="7123942" y="1267734"/>
            <a:ext cx="989972" cy="30008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" sz="13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друго*</a:t>
            </a:r>
            <a:endParaRPr lang="x-none" sz="135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A4E47611-487F-51E5-5892-112B3679A391}"/>
              </a:ext>
            </a:extLst>
          </p:cNvPr>
          <p:cNvSpPr txBox="1"/>
          <p:nvPr/>
        </p:nvSpPr>
        <p:spPr>
          <a:xfrm rot="5400000">
            <a:off x="6518352" y="2520815"/>
            <a:ext cx="4162487" cy="300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x-none"/>
            </a:defPPr>
            <a:lvl1pPr algn="ctr">
              <a:defRPr b="1">
                <a:solidFill>
                  <a:srgbClr val="92D050"/>
                </a:solidFill>
              </a:defRPr>
            </a:lvl1pPr>
          </a:lstStyle>
          <a:p>
            <a:r>
              <a:rPr lang="bg-BG" sz="1350" u="sng" dirty="0">
                <a:solidFill>
                  <a:srgbClr val="ED7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3 </a:t>
            </a:r>
            <a:r>
              <a:rPr lang="bg-BG" sz="1350" dirty="0">
                <a:solidFill>
                  <a:srgbClr val="ED7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Устойчивост</a:t>
            </a:r>
          </a:p>
        </p:txBody>
      </p:sp>
      <p:sp>
        <p:nvSpPr>
          <p:cNvPr id="2" name="Geschweifte Klammer links 1">
            <a:extLst>
              <a:ext uri="{FF2B5EF4-FFF2-40B4-BE49-F238E27FC236}">
                <a16:creationId xmlns:a16="http://schemas.microsoft.com/office/drawing/2014/main" id="{1ADF50B1-CF5D-84C8-A002-E6ED67F8C138}"/>
              </a:ext>
            </a:extLst>
          </p:cNvPr>
          <p:cNvSpPr/>
          <p:nvPr/>
        </p:nvSpPr>
        <p:spPr>
          <a:xfrm>
            <a:off x="665015" y="471278"/>
            <a:ext cx="215380" cy="4147851"/>
          </a:xfrm>
          <a:prstGeom prst="leftBrac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prstClr val="black"/>
              </a:solidFill>
            </a:endParaRPr>
          </a:p>
        </p:txBody>
      </p:sp>
      <p:sp>
        <p:nvSpPr>
          <p:cNvPr id="3" name="Geschweifte Klammer links 2">
            <a:extLst>
              <a:ext uri="{FF2B5EF4-FFF2-40B4-BE49-F238E27FC236}">
                <a16:creationId xmlns:a16="http://schemas.microsoft.com/office/drawing/2014/main" id="{0D52369A-16A2-2070-C848-57D5C862C725}"/>
              </a:ext>
            </a:extLst>
          </p:cNvPr>
          <p:cNvSpPr/>
          <p:nvPr/>
        </p:nvSpPr>
        <p:spPr>
          <a:xfrm rot="10800000">
            <a:off x="8241244" y="515272"/>
            <a:ext cx="215380" cy="4108240"/>
          </a:xfrm>
          <a:prstGeom prst="leftBrac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prstClr val="black"/>
              </a:solidFill>
            </a:endParaRPr>
          </a:p>
        </p:txBody>
      </p:sp>
      <p:sp>
        <p:nvSpPr>
          <p:cNvPr id="20" name="Pfeil: gebogen 19">
            <a:extLst>
              <a:ext uri="{FF2B5EF4-FFF2-40B4-BE49-F238E27FC236}">
                <a16:creationId xmlns:a16="http://schemas.microsoft.com/office/drawing/2014/main" id="{11F21C3F-F55E-2D39-A367-2E19FAEB38D0}"/>
              </a:ext>
            </a:extLst>
          </p:cNvPr>
          <p:cNvSpPr/>
          <p:nvPr/>
        </p:nvSpPr>
        <p:spPr>
          <a:xfrm rot="5400000" flipV="1">
            <a:off x="1761143" y="2649932"/>
            <a:ext cx="304905" cy="1042988"/>
          </a:xfrm>
          <a:prstGeom prst="ben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prstClr val="black"/>
              </a:solidFill>
            </a:endParaRPr>
          </a:p>
        </p:txBody>
      </p:sp>
      <p:sp>
        <p:nvSpPr>
          <p:cNvPr id="27" name="Pfeil: gebogen 26">
            <a:extLst>
              <a:ext uri="{FF2B5EF4-FFF2-40B4-BE49-F238E27FC236}">
                <a16:creationId xmlns:a16="http://schemas.microsoft.com/office/drawing/2014/main" id="{8BEB4CD0-43E5-CDEA-B4BB-962BF1DCB4CE}"/>
              </a:ext>
            </a:extLst>
          </p:cNvPr>
          <p:cNvSpPr/>
          <p:nvPr/>
        </p:nvSpPr>
        <p:spPr>
          <a:xfrm flipV="1">
            <a:off x="1395708" y="4254932"/>
            <a:ext cx="1042988" cy="287359"/>
          </a:xfrm>
          <a:prstGeom prst="ben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prstClr val="black"/>
              </a:solidFill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49FFB732-0B76-4005-C3E0-7F9F8C3EB878}"/>
              </a:ext>
            </a:extLst>
          </p:cNvPr>
          <p:cNvSpPr txBox="1"/>
          <p:nvPr/>
        </p:nvSpPr>
        <p:spPr>
          <a:xfrm rot="16200000">
            <a:off x="2129279" y="2815054"/>
            <a:ext cx="8595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endParaRPr lang="x-none" sz="12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48C0EE78-5F04-AFA1-706A-E219AD6A26BB}"/>
              </a:ext>
            </a:extLst>
          </p:cNvPr>
          <p:cNvSpPr txBox="1"/>
          <p:nvPr/>
        </p:nvSpPr>
        <p:spPr>
          <a:xfrm rot="16200000">
            <a:off x="2192783" y="2022708"/>
            <a:ext cx="7191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9D73CE6F-D230-634C-1003-D605FC501508}"/>
              </a:ext>
            </a:extLst>
          </p:cNvPr>
          <p:cNvSpPr txBox="1"/>
          <p:nvPr/>
        </p:nvSpPr>
        <p:spPr>
          <a:xfrm>
            <a:off x="2714544" y="1941021"/>
            <a:ext cx="3681842" cy="53091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" sz="135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Биорафинерия</a:t>
            </a:r>
            <a:endParaRPr lang="de-DE" sz="135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" sz="7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Фракциониране и повишаване на стойността на биомаса и органични остатъци чрез физични, химични, (микро)биологични и биотехнологични процеси</a:t>
            </a:r>
            <a:endParaRPr lang="x-none" sz="7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B5AEEE5D-922F-6C00-2000-8BFDA864CA8D}"/>
              </a:ext>
            </a:extLst>
          </p:cNvPr>
          <p:cNvSpPr txBox="1"/>
          <p:nvPr/>
        </p:nvSpPr>
        <p:spPr>
          <a:xfrm>
            <a:off x="6467155" y="1941021"/>
            <a:ext cx="1151565" cy="50783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" sz="13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Екосистемни услуги</a:t>
            </a:r>
            <a:endParaRPr lang="x-none" sz="135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0E95331D-E22C-4930-8D9D-94BCFAA8ABFE}"/>
              </a:ext>
            </a:extLst>
          </p:cNvPr>
          <p:cNvSpPr txBox="1"/>
          <p:nvPr/>
        </p:nvSpPr>
        <p:spPr>
          <a:xfrm>
            <a:off x="2714544" y="2513122"/>
            <a:ext cx="1610698" cy="30008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" sz="13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Храни и фуражи</a:t>
            </a:r>
            <a:endParaRPr lang="x-none" sz="135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3F45925F-6D3B-475F-BA22-D80646FA3B43}"/>
              </a:ext>
            </a:extLst>
          </p:cNvPr>
          <p:cNvSpPr txBox="1"/>
          <p:nvPr/>
        </p:nvSpPr>
        <p:spPr>
          <a:xfrm>
            <a:off x="5495373" y="2504326"/>
            <a:ext cx="1915037" cy="101566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-BG" sz="1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 биологични продукти ( химикали , влакна , фармацевтични продукти , биополимери...)</a:t>
            </a:r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0BDEE67A-1A1B-466D-9BDC-65FFCC8DD9D2}"/>
              </a:ext>
            </a:extLst>
          </p:cNvPr>
          <p:cNvSpPr txBox="1"/>
          <p:nvPr/>
        </p:nvSpPr>
        <p:spPr>
          <a:xfrm>
            <a:off x="4368691" y="2935650"/>
            <a:ext cx="1053000" cy="5078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-BG" sz="13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Биоенергия вкл. горива</a:t>
            </a: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2AA8C857-5E7A-471F-AC3C-6763E12B029B}"/>
              </a:ext>
            </a:extLst>
          </p:cNvPr>
          <p:cNvSpPr txBox="1"/>
          <p:nvPr/>
        </p:nvSpPr>
        <p:spPr>
          <a:xfrm>
            <a:off x="2714544" y="2891572"/>
            <a:ext cx="1615993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" sz="1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Дърво, продукти от дървесина и мебели</a:t>
            </a:r>
            <a:endParaRPr lang="x-none" sz="12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9C6B2B08-E5DF-4FC8-825E-C957E23E6792}"/>
              </a:ext>
            </a:extLst>
          </p:cNvPr>
          <p:cNvSpPr txBox="1"/>
          <p:nvPr/>
        </p:nvSpPr>
        <p:spPr>
          <a:xfrm>
            <a:off x="4382292" y="2514453"/>
            <a:ext cx="1053000" cy="46166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-BG" sz="1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Целулоза и хартия</a:t>
            </a:r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36863728-3C61-41AC-AF09-B8CC4F84C900}"/>
              </a:ext>
            </a:extLst>
          </p:cNvPr>
          <p:cNvSpPr txBox="1"/>
          <p:nvPr/>
        </p:nvSpPr>
        <p:spPr>
          <a:xfrm>
            <a:off x="6537432" y="1536275"/>
            <a:ext cx="2324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*вкл. насекоми , водорасли , дрожди , гъби</a:t>
            </a:r>
            <a:endParaRPr lang="de-DE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микроорганизм</a:t>
            </a:r>
            <a:r>
              <a:rPr lang="bg-BG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x-none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865F802-B195-99D1-179E-C2A08C79D282}"/>
              </a:ext>
            </a:extLst>
          </p:cNvPr>
          <p:cNvSpPr txBox="1"/>
          <p:nvPr/>
        </p:nvSpPr>
        <p:spPr>
          <a:xfrm>
            <a:off x="1573225" y="128562"/>
            <a:ext cx="5304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solidFill>
                  <a:srgbClr val="44546A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 и принципи на биоикономика</a:t>
            </a:r>
          </a:p>
        </p:txBody>
      </p:sp>
    </p:spTree>
    <p:extLst>
      <p:ext uri="{BB962C8B-B14F-4D97-AF65-F5344CB8AC3E}">
        <p14:creationId xmlns:p14="http://schemas.microsoft.com/office/powerpoint/2010/main" val="13637401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865" y="125099"/>
            <a:ext cx="5950039" cy="994172"/>
          </a:xfrm>
        </p:spPr>
        <p:txBody>
          <a:bodyPr>
            <a:normAutofit/>
          </a:bodyPr>
          <a:lstStyle/>
          <a:p>
            <a:r>
              <a:rPr lang="bg-BG" sz="2000" b="1" dirty="0">
                <a:highlight>
                  <a:srgbClr val="C0C0C0"/>
                </a:highlight>
              </a:rPr>
              <a:t>Добри примери в секторите на биоикономиката</a:t>
            </a: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679" y="1360399"/>
            <a:ext cx="7886700" cy="3263504"/>
          </a:xfrm>
        </p:spPr>
        <p:txBody>
          <a:bodyPr/>
          <a:lstStyle/>
          <a:p>
            <a:r>
              <a:rPr lang="bg-BG" dirty="0"/>
              <a:t>ПРИМЕР ЗА ИДЕНТИФИЦИРАНЕ НА ПОТЕНЦИАЛА ЗА РАЗВИТИЕ НА БИОИКОНОМИКАТА В ОБЛАСТТА НА СЕЛСКОТО СТОПАНСТВО, В Т.Ч: ЗЕМЕДЕЛИЕ, ГОРИ И АКВАКУЛТУРИ МОЖЕМ ДА ВИДИМ НА СЛЕДВАЩИТЕ ТРИ СЛАЙДА.</a:t>
            </a:r>
          </a:p>
          <a:p>
            <a:r>
              <a:rPr lang="bg-BG" dirty="0"/>
              <a:t>Този подход ще е добре да бъде използван и за другите сектори с принос в биоикономиката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78478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237781" y="470276"/>
            <a:ext cx="5484220" cy="670414"/>
          </a:xfrm>
        </p:spPr>
        <p:txBody>
          <a:bodyPr>
            <a:noAutofit/>
          </a:bodyPr>
          <a:lstStyle/>
          <a:p>
            <a:r>
              <a:rPr sz="2116" b="1" dirty="0" err="1"/>
              <a:t>Стълбове</a:t>
            </a:r>
            <a:r>
              <a:rPr sz="2116" dirty="0"/>
              <a:t> и </a:t>
            </a:r>
            <a:r>
              <a:rPr sz="2116" dirty="0" err="1"/>
              <a:t>конкретни</a:t>
            </a:r>
            <a:r>
              <a:rPr sz="2116" dirty="0"/>
              <a:t> </a:t>
            </a:r>
            <a:r>
              <a:rPr sz="2116" b="1" dirty="0" err="1"/>
              <a:t>мерки</a:t>
            </a:r>
            <a:r>
              <a:rPr sz="2116" dirty="0"/>
              <a:t> </a:t>
            </a:r>
            <a:r>
              <a:rPr sz="2116" dirty="0" err="1"/>
              <a:t>за</a:t>
            </a:r>
            <a:r>
              <a:rPr lang="bg-BG" sz="2116" dirty="0"/>
              <a:t> </a:t>
            </a:r>
            <a:r>
              <a:rPr sz="2116" dirty="0" err="1"/>
              <a:t>Биоикономиката</a:t>
            </a:r>
            <a:r>
              <a:rPr sz="2116" dirty="0"/>
              <a:t> в </a:t>
            </a:r>
            <a:r>
              <a:rPr sz="2116" dirty="0" err="1"/>
              <a:t>селското</a:t>
            </a:r>
            <a:r>
              <a:rPr sz="2116" dirty="0"/>
              <a:t> </a:t>
            </a:r>
            <a:r>
              <a:rPr sz="2116" b="1" dirty="0" err="1"/>
              <a:t>стопанство</a:t>
            </a:r>
            <a:endParaRPr sz="2116" i="1" dirty="0"/>
          </a:p>
        </p:txBody>
      </p:sp>
      <p:sp>
        <p:nvSpPr>
          <p:cNvPr id="18" name="Textfeld 17"/>
          <p:cNvSpPr txBox="1"/>
          <p:nvPr/>
        </p:nvSpPr>
        <p:spPr>
          <a:xfrm>
            <a:off x="3359682" y="2099552"/>
            <a:ext cx="1125534" cy="77328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>
              <a:defRPr sz="3742">
                <a:solidFill>
                  <a:schemeClr val="lt1"/>
                </a:solidFill>
              </a:defRPr>
            </a:lvl1pPr>
            <a:lvl2pPr defTabSz="914400">
              <a:defRPr>
                <a:solidFill>
                  <a:schemeClr val="lt1"/>
                </a:solidFill>
              </a:defRPr>
            </a:lvl2pPr>
            <a:lvl3pPr defTabSz="914400">
              <a:defRPr>
                <a:solidFill>
                  <a:schemeClr val="lt1"/>
                </a:solidFill>
              </a:defRPr>
            </a:lvl3pPr>
            <a:lvl4pPr defTabSz="914400">
              <a:defRPr>
                <a:solidFill>
                  <a:schemeClr val="lt1"/>
                </a:solidFill>
              </a:defRPr>
            </a:lvl4pPr>
            <a:lvl5pPr defTabSz="914400">
              <a:defRPr>
                <a:solidFill>
                  <a:schemeClr val="lt1"/>
                </a:solidFill>
              </a:defRPr>
            </a:lvl5pPr>
            <a:lvl6pPr defTabSz="914400">
              <a:defRPr>
                <a:solidFill>
                  <a:schemeClr val="lt1"/>
                </a:solidFill>
              </a:defRPr>
            </a:lvl6pPr>
            <a:lvl7pPr defTabSz="914400">
              <a:defRPr>
                <a:solidFill>
                  <a:schemeClr val="lt1"/>
                </a:solidFill>
              </a:defRPr>
            </a:lvl7pPr>
            <a:lvl8pPr defTabSz="914400">
              <a:defRPr>
                <a:solidFill>
                  <a:schemeClr val="lt1"/>
                </a:solidFill>
              </a:defRPr>
            </a:lvl8pPr>
            <a:lvl9pPr defTabSz="914400">
              <a:defRPr>
                <a:solidFill>
                  <a:schemeClr val="lt1"/>
                </a:solidFill>
              </a:defRPr>
            </a:lvl9pPr>
          </a:lstStyle>
          <a:p>
            <a:pPr>
              <a:defRPr sz="3200"/>
            </a:pPr>
            <a:r>
              <a:rPr sz="770">
                <a:solidFill>
                  <a:prstClr val="white"/>
                </a:solidFill>
              </a:rPr>
              <a:t>Каскадно използване на биомаса </a:t>
            </a:r>
          </a:p>
          <a:p>
            <a:pPr>
              <a:defRPr sz="2000"/>
            </a:pPr>
            <a:r>
              <a:rPr sz="481">
                <a:solidFill>
                  <a:prstClr val="white"/>
                </a:solidFill>
              </a:rPr>
              <a:t>напр. храни — Материал — Енергетика</a:t>
            </a:r>
          </a:p>
          <a:p>
            <a:endParaRPr sz="481">
              <a:solidFill>
                <a:prstClr val="white"/>
              </a:solidFill>
            </a:endParaRPr>
          </a:p>
          <a:p>
            <a:endParaRPr sz="481">
              <a:solidFill>
                <a:prstClr val="white"/>
              </a:solidFill>
            </a:endParaRPr>
          </a:p>
          <a:p>
            <a:endParaRPr sz="481">
              <a:solidFill>
                <a:prstClr val="white"/>
              </a:solidFill>
            </a:endParaRPr>
          </a:p>
          <a:p>
            <a:endParaRPr sz="481">
              <a:solidFill>
                <a:prstClr val="white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6756814" y="1914356"/>
            <a:ext cx="1723924" cy="78483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>
              <a:defRPr sz="3200"/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r>
              <a:rPr sz="800" dirty="0" err="1">
                <a:solidFill>
                  <a:prstClr val="white"/>
                </a:solidFill>
              </a:rPr>
              <a:t>Предотвратяване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на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загубата</a:t>
            </a:r>
            <a:r>
              <a:rPr sz="800" dirty="0">
                <a:solidFill>
                  <a:prstClr val="white"/>
                </a:solidFill>
              </a:rPr>
              <a:t> и </a:t>
            </a:r>
            <a:r>
              <a:rPr sz="800" dirty="0" err="1">
                <a:solidFill>
                  <a:prstClr val="white"/>
                </a:solidFill>
              </a:rPr>
              <a:t>разхищението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на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храни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по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веригата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на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доставки</a:t>
            </a:r>
            <a:endParaRPr sz="800" dirty="0">
              <a:solidFill>
                <a:prstClr val="white"/>
              </a:solidFill>
            </a:endParaRPr>
          </a:p>
          <a:p>
            <a:pPr>
              <a:defRPr sz="2400"/>
            </a:pPr>
            <a:r>
              <a:rPr sz="700" dirty="0" err="1">
                <a:solidFill>
                  <a:prstClr val="white"/>
                </a:solidFill>
              </a:rPr>
              <a:t>например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по-добро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прогнозиране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на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търговията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на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дребно</a:t>
            </a:r>
            <a:endParaRPr sz="700" dirty="0">
              <a:solidFill>
                <a:prstClr val="white"/>
              </a:solidFill>
            </a:endParaRPr>
          </a:p>
          <a:p>
            <a:pPr>
              <a:defRPr sz="24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преразпределение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на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храните</a:t>
            </a:r>
            <a:endParaRPr sz="700" dirty="0">
              <a:solidFill>
                <a:prstClr val="white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1965132" y="2179148"/>
            <a:ext cx="1125534" cy="1280351"/>
          </a:xfrm>
          <a:prstGeom prst="rect">
            <a:avLst/>
          </a:prstGeom>
          <a:solidFill>
            <a:schemeClr val="accent6"/>
          </a:solidFill>
          <a:ln w="5715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>
              <a:defRPr sz="3742">
                <a:solidFill>
                  <a:schemeClr val="lt1"/>
                </a:solidFill>
              </a:defRPr>
            </a:lvl1pPr>
            <a:lvl2pPr defTabSz="914400">
              <a:defRPr>
                <a:solidFill>
                  <a:schemeClr val="lt1"/>
                </a:solidFill>
              </a:defRPr>
            </a:lvl2pPr>
            <a:lvl3pPr defTabSz="914400">
              <a:defRPr>
                <a:solidFill>
                  <a:schemeClr val="lt1"/>
                </a:solidFill>
              </a:defRPr>
            </a:lvl3pPr>
            <a:lvl4pPr defTabSz="914400">
              <a:defRPr>
                <a:solidFill>
                  <a:schemeClr val="lt1"/>
                </a:solidFill>
              </a:defRPr>
            </a:lvl4pPr>
            <a:lvl5pPr defTabSz="914400">
              <a:defRPr>
                <a:solidFill>
                  <a:schemeClr val="lt1"/>
                </a:solidFill>
              </a:defRPr>
            </a:lvl5pPr>
            <a:lvl6pPr defTabSz="914400">
              <a:defRPr>
                <a:solidFill>
                  <a:schemeClr val="lt1"/>
                </a:solidFill>
              </a:defRPr>
            </a:lvl6pPr>
            <a:lvl7pPr defTabSz="914400">
              <a:defRPr>
                <a:solidFill>
                  <a:schemeClr val="lt1"/>
                </a:solidFill>
              </a:defRPr>
            </a:lvl7pPr>
            <a:lvl8pPr defTabSz="914400">
              <a:defRPr>
                <a:solidFill>
                  <a:schemeClr val="lt1"/>
                </a:solidFill>
              </a:defRPr>
            </a:lvl8pPr>
            <a:lvl9pPr defTabSz="914400">
              <a:defRPr>
                <a:solidFill>
                  <a:schemeClr val="lt1"/>
                </a:solidFill>
              </a:defRPr>
            </a:lvl9pPr>
          </a:lstStyle>
          <a:p>
            <a:pPr>
              <a:defRPr sz="3200"/>
            </a:pPr>
            <a:r>
              <a:rPr sz="770" dirty="0" err="1">
                <a:solidFill>
                  <a:prstClr val="white"/>
                </a:solidFill>
              </a:rPr>
              <a:t>Ефективно</a:t>
            </a:r>
            <a:r>
              <a:rPr sz="770" dirty="0">
                <a:solidFill>
                  <a:prstClr val="white"/>
                </a:solidFill>
              </a:rPr>
              <a:t> </a:t>
            </a:r>
            <a:r>
              <a:rPr sz="770" dirty="0" err="1">
                <a:solidFill>
                  <a:prstClr val="white"/>
                </a:solidFill>
              </a:rPr>
              <a:t>използване</a:t>
            </a:r>
            <a:r>
              <a:rPr sz="770" dirty="0">
                <a:solidFill>
                  <a:prstClr val="white"/>
                </a:solidFill>
              </a:rPr>
              <a:t> </a:t>
            </a:r>
            <a:r>
              <a:rPr sz="770" dirty="0" err="1">
                <a:solidFill>
                  <a:prstClr val="white"/>
                </a:solidFill>
              </a:rPr>
              <a:t>на</a:t>
            </a:r>
            <a:r>
              <a:rPr sz="770" dirty="0">
                <a:solidFill>
                  <a:prstClr val="white"/>
                </a:solidFill>
              </a:rPr>
              <a:t> </a:t>
            </a:r>
            <a:r>
              <a:rPr sz="770" dirty="0" err="1">
                <a:solidFill>
                  <a:prstClr val="white"/>
                </a:solidFill>
              </a:rPr>
              <a:t>биомасата</a:t>
            </a:r>
            <a:r>
              <a:rPr sz="770" dirty="0">
                <a:solidFill>
                  <a:prstClr val="white"/>
                </a:solidFill>
              </a:rPr>
              <a:t> (</a:t>
            </a:r>
            <a:r>
              <a:rPr sz="770" dirty="0" err="1">
                <a:solidFill>
                  <a:prstClr val="white"/>
                </a:solidFill>
              </a:rPr>
              <a:t>вкл</a:t>
            </a:r>
            <a:r>
              <a:rPr sz="770" dirty="0">
                <a:solidFill>
                  <a:prstClr val="white"/>
                </a:solidFill>
              </a:rPr>
              <a:t>. </a:t>
            </a:r>
            <a:r>
              <a:rPr sz="770" dirty="0" err="1">
                <a:solidFill>
                  <a:prstClr val="white"/>
                </a:solidFill>
              </a:rPr>
              <a:t>неизползвана</a:t>
            </a:r>
            <a:r>
              <a:rPr sz="770" dirty="0">
                <a:solidFill>
                  <a:prstClr val="white"/>
                </a:solidFill>
              </a:rPr>
              <a:t> </a:t>
            </a:r>
            <a:r>
              <a:rPr sz="770" dirty="0" err="1">
                <a:solidFill>
                  <a:prstClr val="white"/>
                </a:solidFill>
              </a:rPr>
              <a:t>земя</a:t>
            </a:r>
            <a:r>
              <a:rPr sz="770" dirty="0">
                <a:solidFill>
                  <a:prstClr val="white"/>
                </a:solidFill>
              </a:rPr>
              <a:t>)</a:t>
            </a:r>
          </a:p>
          <a:p>
            <a:r>
              <a:rPr sz="700" dirty="0" err="1">
                <a:solidFill>
                  <a:prstClr val="white"/>
                </a:solidFill>
              </a:rPr>
              <a:t>напр.</a:t>
            </a:r>
            <a:r>
              <a:rPr sz="600" dirty="0" err="1">
                <a:solidFill>
                  <a:prstClr val="white"/>
                </a:solidFill>
              </a:rPr>
              <a:t>агролесовъдни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практики</a:t>
            </a:r>
            <a:r>
              <a:rPr sz="600" dirty="0">
                <a:solidFill>
                  <a:prstClr val="white"/>
                </a:solidFill>
              </a:rPr>
              <a:t>*</a:t>
            </a:r>
          </a:p>
          <a:p>
            <a:pPr>
              <a:defRPr sz="2000"/>
            </a:pPr>
            <a:r>
              <a:rPr sz="600" dirty="0" err="1">
                <a:solidFill>
                  <a:prstClr val="white"/>
                </a:solidFill>
              </a:rPr>
              <a:t>например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нови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концепции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за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отглеждане</a:t>
            </a:r>
            <a:endParaRPr sz="6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600" dirty="0" err="1">
                <a:solidFill>
                  <a:prstClr val="white"/>
                </a:solidFill>
              </a:rPr>
              <a:t>напр</a:t>
            </a:r>
            <a:r>
              <a:rPr sz="600" dirty="0">
                <a:solidFill>
                  <a:prstClr val="white"/>
                </a:solidFill>
              </a:rPr>
              <a:t>. </a:t>
            </a:r>
            <a:r>
              <a:rPr sz="600" dirty="0" err="1">
                <a:solidFill>
                  <a:prstClr val="white"/>
                </a:solidFill>
              </a:rPr>
              <a:t>прецизно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земеделие</a:t>
            </a:r>
            <a:endParaRPr sz="600" dirty="0">
              <a:solidFill>
                <a:prstClr val="white"/>
              </a:solidFill>
            </a:endParaRPr>
          </a:p>
          <a:p>
            <a:endParaRPr sz="770" dirty="0">
              <a:solidFill>
                <a:prstClr val="white"/>
              </a:solidFill>
            </a:endParaRPr>
          </a:p>
          <a:p>
            <a:endParaRPr sz="770" dirty="0">
              <a:solidFill>
                <a:prstClr val="white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6763253" y="4036832"/>
            <a:ext cx="1427709" cy="538995"/>
          </a:xfrm>
          <a:prstGeom prst="rect">
            <a:avLst/>
          </a:prstGeom>
          <a:solidFill>
            <a:schemeClr val="tx2"/>
          </a:solidFill>
          <a:ln w="5715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 algn="ctr" defTabSz="914400">
              <a:defRPr>
                <a:solidFill>
                  <a:schemeClr val="lt1"/>
                </a:solidFill>
              </a:defRPr>
            </a:lvl1pPr>
            <a:lvl2pPr defTabSz="914400">
              <a:defRPr>
                <a:solidFill>
                  <a:schemeClr val="lt1"/>
                </a:solidFill>
              </a:defRPr>
            </a:lvl2pPr>
            <a:lvl3pPr defTabSz="914400">
              <a:defRPr>
                <a:solidFill>
                  <a:schemeClr val="lt1"/>
                </a:solidFill>
              </a:defRPr>
            </a:lvl3pPr>
            <a:lvl4pPr defTabSz="914400">
              <a:defRPr>
                <a:solidFill>
                  <a:schemeClr val="lt1"/>
                </a:solidFill>
              </a:defRPr>
            </a:lvl4pPr>
            <a:lvl5pPr defTabSz="914400">
              <a:defRPr>
                <a:solidFill>
                  <a:schemeClr val="lt1"/>
                </a:solidFill>
              </a:defRPr>
            </a:lvl5pPr>
            <a:lvl6pPr defTabSz="914400">
              <a:defRPr>
                <a:solidFill>
                  <a:schemeClr val="lt1"/>
                </a:solidFill>
              </a:defRPr>
            </a:lvl6pPr>
            <a:lvl7pPr defTabSz="914400">
              <a:defRPr>
                <a:solidFill>
                  <a:schemeClr val="lt1"/>
                </a:solidFill>
              </a:defRPr>
            </a:lvl7pPr>
            <a:lvl8pPr defTabSz="914400">
              <a:defRPr>
                <a:solidFill>
                  <a:schemeClr val="lt1"/>
                </a:solidFill>
              </a:defRPr>
            </a:lvl8pPr>
            <a:lvl9pPr defTabSz="914400">
              <a:defRPr>
                <a:solidFill>
                  <a:schemeClr val="lt1"/>
                </a:solidFill>
              </a:defRPr>
            </a:lvl9pPr>
          </a:lstStyle>
          <a:p>
            <a:pPr>
              <a:defRPr sz="3200"/>
            </a:pPr>
            <a:r>
              <a:rPr sz="900" dirty="0" err="1">
                <a:solidFill>
                  <a:prstClr val="white"/>
                </a:solidFill>
              </a:rPr>
              <a:t>Завод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за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компостиране</a:t>
            </a:r>
            <a:endParaRPr sz="9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градски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отпадъци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за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торове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за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храна</a:t>
            </a:r>
            <a:r>
              <a:rPr sz="700" dirty="0">
                <a:solidFill>
                  <a:prstClr val="white"/>
                </a:solidFill>
              </a:rPr>
              <a:t>/</a:t>
            </a:r>
            <a:r>
              <a:rPr sz="700" dirty="0" err="1">
                <a:solidFill>
                  <a:prstClr val="white"/>
                </a:solidFill>
              </a:rPr>
              <a:t>фуражи</a:t>
            </a:r>
            <a:r>
              <a:rPr sz="700" dirty="0">
                <a:solidFill>
                  <a:prstClr val="white"/>
                </a:solidFill>
              </a:rPr>
              <a:t>*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3578238" y="3909665"/>
            <a:ext cx="1520974" cy="7848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>
              <a:defRPr>
                <a:solidFill>
                  <a:schemeClr val="lt1"/>
                </a:solidFill>
              </a:defRPr>
            </a:lvl1pPr>
            <a:lvl2pPr defTabSz="914400">
              <a:defRPr>
                <a:solidFill>
                  <a:schemeClr val="lt1"/>
                </a:solidFill>
              </a:defRPr>
            </a:lvl2pPr>
            <a:lvl3pPr defTabSz="914400">
              <a:defRPr>
                <a:solidFill>
                  <a:schemeClr val="lt1"/>
                </a:solidFill>
              </a:defRPr>
            </a:lvl3pPr>
            <a:lvl4pPr defTabSz="914400">
              <a:defRPr>
                <a:solidFill>
                  <a:schemeClr val="lt1"/>
                </a:solidFill>
              </a:defRPr>
            </a:lvl4pPr>
            <a:lvl5pPr defTabSz="914400">
              <a:defRPr>
                <a:solidFill>
                  <a:schemeClr val="lt1"/>
                </a:solidFill>
              </a:defRPr>
            </a:lvl5pPr>
            <a:lvl6pPr defTabSz="914400">
              <a:defRPr>
                <a:solidFill>
                  <a:schemeClr val="lt1"/>
                </a:solidFill>
              </a:defRPr>
            </a:lvl6pPr>
            <a:lvl7pPr defTabSz="914400">
              <a:defRPr>
                <a:solidFill>
                  <a:schemeClr val="lt1"/>
                </a:solidFill>
              </a:defRPr>
            </a:lvl7pPr>
            <a:lvl8pPr defTabSz="914400">
              <a:defRPr>
                <a:solidFill>
                  <a:schemeClr val="lt1"/>
                </a:solidFill>
              </a:defRPr>
            </a:lvl8pPr>
            <a:lvl9pPr defTabSz="914400">
              <a:defRPr>
                <a:solidFill>
                  <a:schemeClr val="lt1"/>
                </a:solidFill>
              </a:defRPr>
            </a:lvl9pPr>
          </a:lstStyle>
          <a:p>
            <a:pPr>
              <a:defRPr sz="3200"/>
            </a:pPr>
            <a:r>
              <a:rPr sz="1000" dirty="0" err="1">
                <a:solidFill>
                  <a:prstClr val="white"/>
                </a:solidFill>
              </a:rPr>
              <a:t>Инсталации</a:t>
            </a:r>
            <a:r>
              <a:rPr sz="1000" dirty="0">
                <a:solidFill>
                  <a:prstClr val="white"/>
                </a:solidFill>
              </a:rPr>
              <a:t> </a:t>
            </a:r>
            <a:r>
              <a:rPr sz="1000" dirty="0" err="1">
                <a:solidFill>
                  <a:prstClr val="white"/>
                </a:solidFill>
              </a:rPr>
              <a:t>за</a:t>
            </a:r>
            <a:r>
              <a:rPr sz="1000" dirty="0">
                <a:solidFill>
                  <a:prstClr val="white"/>
                </a:solidFill>
              </a:rPr>
              <a:t> </a:t>
            </a:r>
            <a:r>
              <a:rPr sz="1000" dirty="0" err="1">
                <a:solidFill>
                  <a:prstClr val="white"/>
                </a:solidFill>
              </a:rPr>
              <a:t>биомаса</a:t>
            </a:r>
            <a:endParaRPr sz="1000" dirty="0">
              <a:solidFill>
                <a:prstClr val="white"/>
              </a:solidFill>
            </a:endParaRPr>
          </a:p>
          <a:p>
            <a:pPr>
              <a:defRPr sz="18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селскостопански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остатъци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за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инсталации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от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биомаса</a:t>
            </a:r>
            <a:endParaRPr sz="700" dirty="0">
              <a:solidFill>
                <a:prstClr val="white"/>
              </a:solidFill>
            </a:endParaRPr>
          </a:p>
          <a:p>
            <a:pPr>
              <a:defRPr sz="18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инсталации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за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комбинирано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производство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на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топлинна</a:t>
            </a:r>
            <a:r>
              <a:rPr sz="700" dirty="0">
                <a:solidFill>
                  <a:prstClr val="white"/>
                </a:solidFill>
              </a:rPr>
              <a:t> и </a:t>
            </a:r>
            <a:r>
              <a:rPr sz="700" dirty="0" err="1">
                <a:solidFill>
                  <a:prstClr val="white"/>
                </a:solidFill>
              </a:rPr>
              <a:t>топлинна</a:t>
            </a:r>
            <a:r>
              <a:rPr sz="700" dirty="0">
                <a:solidFill>
                  <a:prstClr val="white"/>
                </a:solidFill>
              </a:rPr>
              <a:t> и </a:t>
            </a:r>
            <a:r>
              <a:rPr sz="700" dirty="0" err="1">
                <a:solidFill>
                  <a:prstClr val="white"/>
                </a:solidFill>
              </a:rPr>
              <a:t>топлинна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енергия</a:t>
            </a:r>
            <a:endParaRPr sz="700" dirty="0">
              <a:solidFill>
                <a:prstClr val="white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4832606" y="2917118"/>
            <a:ext cx="1453658" cy="492443"/>
          </a:xfrm>
          <a:prstGeom prst="rect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>
              <a:defRPr>
                <a:solidFill>
                  <a:schemeClr val="lt1"/>
                </a:solidFill>
              </a:defRPr>
            </a:lvl1pPr>
            <a:lvl2pPr defTabSz="914400">
              <a:defRPr>
                <a:solidFill>
                  <a:schemeClr val="lt1"/>
                </a:solidFill>
              </a:defRPr>
            </a:lvl2pPr>
            <a:lvl3pPr defTabSz="914400">
              <a:defRPr>
                <a:solidFill>
                  <a:schemeClr val="lt1"/>
                </a:solidFill>
              </a:defRPr>
            </a:lvl3pPr>
            <a:lvl4pPr defTabSz="914400">
              <a:defRPr>
                <a:solidFill>
                  <a:schemeClr val="lt1"/>
                </a:solidFill>
              </a:defRPr>
            </a:lvl4pPr>
            <a:lvl5pPr defTabSz="914400">
              <a:defRPr>
                <a:solidFill>
                  <a:schemeClr val="lt1"/>
                </a:solidFill>
              </a:defRPr>
            </a:lvl5pPr>
            <a:lvl6pPr defTabSz="914400">
              <a:defRPr>
                <a:solidFill>
                  <a:schemeClr val="lt1"/>
                </a:solidFill>
              </a:defRPr>
            </a:lvl6pPr>
            <a:lvl7pPr defTabSz="914400">
              <a:defRPr>
                <a:solidFill>
                  <a:schemeClr val="lt1"/>
                </a:solidFill>
              </a:defRPr>
            </a:lvl7pPr>
            <a:lvl8pPr defTabSz="914400">
              <a:defRPr>
                <a:solidFill>
                  <a:schemeClr val="lt1"/>
                </a:solidFill>
              </a:defRPr>
            </a:lvl8pPr>
            <a:lvl9pPr defTabSz="914400">
              <a:defRPr>
                <a:solidFill>
                  <a:schemeClr val="lt1"/>
                </a:solidFill>
              </a:defRPr>
            </a:lvl9pPr>
          </a:lstStyle>
          <a:p>
            <a:pPr>
              <a:defRPr sz="3200"/>
            </a:pPr>
            <a:r>
              <a:rPr sz="800" dirty="0" err="1">
                <a:solidFill>
                  <a:prstClr val="white"/>
                </a:solidFill>
              </a:rPr>
              <a:t>Биорафинерия</a:t>
            </a:r>
            <a:endParaRPr sz="8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600" dirty="0" err="1">
                <a:solidFill>
                  <a:prstClr val="white"/>
                </a:solidFill>
              </a:rPr>
              <a:t>напр</a:t>
            </a:r>
            <a:r>
              <a:rPr sz="600" dirty="0">
                <a:solidFill>
                  <a:prstClr val="white"/>
                </a:solidFill>
              </a:rPr>
              <a:t>. </a:t>
            </a:r>
            <a:r>
              <a:rPr sz="600" dirty="0" err="1">
                <a:solidFill>
                  <a:prstClr val="white"/>
                </a:solidFill>
              </a:rPr>
              <a:t>преработка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на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биорафинерии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за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биорафинерии</a:t>
            </a:r>
            <a:r>
              <a:rPr sz="600" dirty="0">
                <a:solidFill>
                  <a:prstClr val="white"/>
                </a:solidFill>
              </a:rPr>
              <a:t> с </a:t>
            </a:r>
            <a:r>
              <a:rPr sz="600" dirty="0" err="1">
                <a:solidFill>
                  <a:prstClr val="white"/>
                </a:solidFill>
              </a:rPr>
              <a:t>множество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суровини</a:t>
            </a:r>
            <a:r>
              <a:rPr sz="600" dirty="0">
                <a:solidFill>
                  <a:prstClr val="white"/>
                </a:solidFill>
              </a:rPr>
              <a:t>*</a:t>
            </a:r>
            <a:endParaRPr sz="800" dirty="0">
              <a:solidFill>
                <a:prstClr val="white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5187784" y="4036832"/>
            <a:ext cx="1246587" cy="492443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/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>
              <a:defRPr sz="3200"/>
            </a:pPr>
            <a:r>
              <a:rPr sz="800" dirty="0" err="1">
                <a:solidFill>
                  <a:prstClr val="white"/>
                </a:solidFill>
              </a:rPr>
              <a:t>Биогорива</a:t>
            </a:r>
            <a:endParaRPr sz="8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600" dirty="0" err="1">
                <a:solidFill>
                  <a:prstClr val="white"/>
                </a:solidFill>
              </a:rPr>
              <a:t>напр</a:t>
            </a:r>
            <a:r>
              <a:rPr sz="600" dirty="0">
                <a:solidFill>
                  <a:prstClr val="white"/>
                </a:solidFill>
              </a:rPr>
              <a:t>. </a:t>
            </a:r>
            <a:r>
              <a:rPr sz="600" dirty="0" err="1">
                <a:solidFill>
                  <a:prstClr val="white"/>
                </a:solidFill>
              </a:rPr>
              <a:t>хранителни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отпадъци</a:t>
            </a:r>
            <a:r>
              <a:rPr sz="600" dirty="0">
                <a:solidFill>
                  <a:prstClr val="white"/>
                </a:solidFill>
              </a:rPr>
              <a:t>/</a:t>
            </a:r>
            <a:r>
              <a:rPr sz="600" dirty="0" err="1">
                <a:solidFill>
                  <a:prstClr val="white"/>
                </a:solidFill>
              </a:rPr>
              <a:t>утайки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от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отпадъчни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води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за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биогорива</a:t>
            </a:r>
            <a:r>
              <a:rPr sz="600" dirty="0">
                <a:solidFill>
                  <a:prstClr val="white"/>
                </a:solidFill>
              </a:rPr>
              <a:t>*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1950625" y="1694684"/>
            <a:ext cx="1125534" cy="447815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>
              <a:defRPr>
                <a:solidFill>
                  <a:schemeClr val="lt1"/>
                </a:solidFill>
              </a:defRPr>
            </a:lvl1pPr>
            <a:lvl2pPr defTabSz="914400">
              <a:defRPr>
                <a:solidFill>
                  <a:schemeClr val="lt1"/>
                </a:solidFill>
              </a:defRPr>
            </a:lvl2pPr>
            <a:lvl3pPr defTabSz="914400">
              <a:defRPr>
                <a:solidFill>
                  <a:schemeClr val="lt1"/>
                </a:solidFill>
              </a:defRPr>
            </a:lvl3pPr>
            <a:lvl4pPr defTabSz="914400">
              <a:defRPr>
                <a:solidFill>
                  <a:schemeClr val="lt1"/>
                </a:solidFill>
              </a:defRPr>
            </a:lvl4pPr>
            <a:lvl5pPr defTabSz="914400">
              <a:defRPr>
                <a:solidFill>
                  <a:schemeClr val="lt1"/>
                </a:solidFill>
              </a:defRPr>
            </a:lvl5pPr>
            <a:lvl6pPr defTabSz="914400">
              <a:defRPr>
                <a:solidFill>
                  <a:schemeClr val="lt1"/>
                </a:solidFill>
              </a:defRPr>
            </a:lvl6pPr>
            <a:lvl7pPr defTabSz="914400">
              <a:defRPr>
                <a:solidFill>
                  <a:schemeClr val="lt1"/>
                </a:solidFill>
              </a:defRPr>
            </a:lvl7pPr>
            <a:lvl8pPr defTabSz="914400">
              <a:defRPr>
                <a:solidFill>
                  <a:schemeClr val="lt1"/>
                </a:solidFill>
              </a:defRPr>
            </a:lvl8pPr>
            <a:lvl9pPr defTabSz="914400">
              <a:defRPr>
                <a:solidFill>
                  <a:schemeClr val="lt1"/>
                </a:solidFill>
              </a:defRPr>
            </a:lvl9pPr>
          </a:lstStyle>
          <a:p>
            <a:pPr>
              <a:defRPr sz="3200"/>
            </a:pPr>
            <a:r>
              <a:rPr sz="770" dirty="0" err="1">
                <a:solidFill>
                  <a:prstClr val="white"/>
                </a:solidFill>
              </a:rPr>
              <a:t>Биологично</a:t>
            </a:r>
            <a:r>
              <a:rPr sz="770" dirty="0">
                <a:solidFill>
                  <a:prstClr val="white"/>
                </a:solidFill>
              </a:rPr>
              <a:t> </a:t>
            </a:r>
            <a:r>
              <a:rPr sz="770" dirty="0" err="1">
                <a:solidFill>
                  <a:prstClr val="white"/>
                </a:solidFill>
              </a:rPr>
              <a:t>земеделие</a:t>
            </a:r>
            <a:endParaRPr sz="770" dirty="0">
              <a:solidFill>
                <a:prstClr val="white"/>
              </a:solidFill>
            </a:endParaRPr>
          </a:p>
          <a:p>
            <a:endParaRPr sz="770" dirty="0">
              <a:solidFill>
                <a:prstClr val="white"/>
              </a:solidFill>
            </a:endParaRPr>
          </a:p>
        </p:txBody>
      </p:sp>
      <p:pic>
        <p:nvPicPr>
          <p:cNvPr id="20" name="Grafik 19" descr="Wachsende Pflanze">
            <a:extLst>
              <a:ext uri="{FF2B5EF4-FFF2-40B4-BE49-F238E27FC236}">
                <a16:creationId xmlns:a16="http://schemas.microsoft.com/office/drawing/2014/main" id="{E8A6113B-FDE8-E291-320B-40355745E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2001" y="439523"/>
            <a:ext cx="1397348" cy="979493"/>
          </a:xfrm>
          <a:prstGeom prst="roundRect">
            <a:avLst/>
          </a:prstGeom>
        </p:spPr>
      </p:pic>
      <p:sp>
        <p:nvSpPr>
          <p:cNvPr id="35" name="Textfeld 34">
            <a:extLst>
              <a:ext uri="{FF2B5EF4-FFF2-40B4-BE49-F238E27FC236}">
                <a16:creationId xmlns:a16="http://schemas.microsoft.com/office/drawing/2014/main" id="{37794AEC-BD1B-4C48-BCA3-EFCBD0140549}"/>
              </a:ext>
            </a:extLst>
          </p:cNvPr>
          <p:cNvSpPr txBox="1"/>
          <p:nvPr/>
        </p:nvSpPr>
        <p:spPr>
          <a:xfrm>
            <a:off x="4711093" y="1881744"/>
            <a:ext cx="1792738" cy="1015663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/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>
              <a:defRPr sz="3200"/>
            </a:pPr>
            <a:r>
              <a:rPr sz="900" dirty="0" err="1">
                <a:solidFill>
                  <a:prstClr val="white"/>
                </a:solidFill>
              </a:rPr>
              <a:t>Валоризация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на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страничните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хранителни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продукти</a:t>
            </a:r>
            <a:r>
              <a:rPr sz="900" dirty="0">
                <a:solidFill>
                  <a:prstClr val="white"/>
                </a:solidFill>
              </a:rPr>
              <a:t>/</a:t>
            </a:r>
            <a:r>
              <a:rPr sz="900" dirty="0" err="1">
                <a:solidFill>
                  <a:prstClr val="white"/>
                </a:solidFill>
              </a:rPr>
              <a:t>остатъците</a:t>
            </a:r>
            <a:r>
              <a:rPr sz="900" dirty="0">
                <a:solidFill>
                  <a:prstClr val="white"/>
                </a:solidFill>
              </a:rPr>
              <a:t> в </a:t>
            </a:r>
            <a:r>
              <a:rPr sz="900" dirty="0" err="1">
                <a:solidFill>
                  <a:prstClr val="white"/>
                </a:solidFill>
              </a:rPr>
              <a:t>храни</a:t>
            </a:r>
            <a:r>
              <a:rPr sz="900" dirty="0">
                <a:solidFill>
                  <a:prstClr val="white"/>
                </a:solidFill>
              </a:rPr>
              <a:t>/</a:t>
            </a:r>
            <a:r>
              <a:rPr sz="900" dirty="0" err="1">
                <a:solidFill>
                  <a:prstClr val="white"/>
                </a:solidFill>
              </a:rPr>
              <a:t>фуражи</a:t>
            </a:r>
            <a:endParaRPr sz="900" dirty="0">
              <a:solidFill>
                <a:prstClr val="white"/>
              </a:solidFill>
            </a:endParaRPr>
          </a:p>
          <a:p>
            <a:pPr>
              <a:defRPr sz="2400"/>
            </a:pPr>
            <a:r>
              <a:rPr sz="800" dirty="0" err="1">
                <a:solidFill>
                  <a:prstClr val="white"/>
                </a:solidFill>
              </a:rPr>
              <a:t>напр</a:t>
            </a:r>
            <a:r>
              <a:rPr sz="800" dirty="0">
                <a:solidFill>
                  <a:prstClr val="white"/>
                </a:solidFill>
              </a:rPr>
              <a:t>. </a:t>
            </a:r>
            <a:r>
              <a:rPr sz="800" dirty="0" err="1">
                <a:solidFill>
                  <a:prstClr val="white"/>
                </a:solidFill>
              </a:rPr>
              <a:t>валоризация</a:t>
            </a:r>
            <a:r>
              <a:rPr sz="800" dirty="0">
                <a:solidFill>
                  <a:prstClr val="white"/>
                </a:solidFill>
              </a:rPr>
              <a:t> в </a:t>
            </a:r>
            <a:r>
              <a:rPr sz="800" dirty="0" err="1">
                <a:solidFill>
                  <a:prstClr val="white"/>
                </a:solidFill>
              </a:rPr>
              <a:t>хранителни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съставки</a:t>
            </a:r>
            <a:r>
              <a:rPr sz="800" dirty="0">
                <a:solidFill>
                  <a:prstClr val="white"/>
                </a:solidFill>
              </a:rPr>
              <a:t>/</a:t>
            </a:r>
            <a:r>
              <a:rPr sz="800" dirty="0" err="1">
                <a:solidFill>
                  <a:prstClr val="white"/>
                </a:solidFill>
              </a:rPr>
              <a:t>допълнения</a:t>
            </a:r>
            <a:r>
              <a:rPr sz="800" dirty="0">
                <a:solidFill>
                  <a:prstClr val="white"/>
                </a:solidFill>
              </a:rPr>
              <a:t>*</a:t>
            </a:r>
          </a:p>
          <a:p>
            <a:pPr>
              <a:defRPr sz="2400"/>
            </a:pPr>
            <a:r>
              <a:rPr sz="800" dirty="0" err="1">
                <a:solidFill>
                  <a:prstClr val="white"/>
                </a:solidFill>
              </a:rPr>
              <a:t>напр</a:t>
            </a:r>
            <a:r>
              <a:rPr sz="800" dirty="0">
                <a:solidFill>
                  <a:prstClr val="white"/>
                </a:solidFill>
              </a:rPr>
              <a:t>. </a:t>
            </a:r>
            <a:r>
              <a:rPr sz="800" dirty="0" err="1">
                <a:solidFill>
                  <a:prstClr val="white"/>
                </a:solidFill>
              </a:rPr>
              <a:t>валоризация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във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фуражите</a:t>
            </a:r>
            <a:endParaRPr sz="800" dirty="0">
              <a:solidFill>
                <a:prstClr val="white"/>
              </a:solidFill>
            </a:endParaRP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9C73A57B-B317-84EB-629B-8BC5B4726018}"/>
              </a:ext>
            </a:extLst>
          </p:cNvPr>
          <p:cNvSpPr txBox="1"/>
          <p:nvPr/>
        </p:nvSpPr>
        <p:spPr>
          <a:xfrm>
            <a:off x="4867627" y="3487578"/>
            <a:ext cx="1792738" cy="415498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/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>
              <a:defRPr sz="3200"/>
            </a:pPr>
            <a:r>
              <a:rPr sz="900" dirty="0" err="1">
                <a:solidFill>
                  <a:prstClr val="white"/>
                </a:solidFill>
              </a:rPr>
              <a:t>Инсталации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за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биогаз</a:t>
            </a:r>
            <a:endParaRPr sz="900" dirty="0">
              <a:solidFill>
                <a:prstClr val="white"/>
              </a:solidFill>
            </a:endParaRPr>
          </a:p>
          <a:p>
            <a:pPr>
              <a:defRPr sz="1800"/>
            </a:pPr>
            <a:r>
              <a:rPr sz="600" dirty="0" err="1">
                <a:solidFill>
                  <a:prstClr val="white"/>
                </a:solidFill>
              </a:rPr>
              <a:t>напр</a:t>
            </a:r>
            <a:r>
              <a:rPr sz="600" dirty="0">
                <a:solidFill>
                  <a:prstClr val="white"/>
                </a:solidFill>
              </a:rPr>
              <a:t>. </a:t>
            </a:r>
            <a:r>
              <a:rPr sz="600" dirty="0" err="1">
                <a:solidFill>
                  <a:prstClr val="white"/>
                </a:solidFill>
              </a:rPr>
              <a:t>инсталации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за</a:t>
            </a:r>
            <a:r>
              <a:rPr sz="600" dirty="0">
                <a:solidFill>
                  <a:prstClr val="white"/>
                </a:solidFill>
              </a:rPr>
              <a:t> КПТЕЕ </a:t>
            </a:r>
            <a:r>
              <a:rPr sz="600" dirty="0" err="1">
                <a:solidFill>
                  <a:prstClr val="white"/>
                </a:solidFill>
              </a:rPr>
              <a:t>за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биогаз</a:t>
            </a:r>
            <a:endParaRPr sz="600" dirty="0">
              <a:solidFill>
                <a:prstClr val="white"/>
              </a:solidFill>
            </a:endParaRPr>
          </a:p>
          <a:p>
            <a:pPr>
              <a:defRPr sz="1800"/>
            </a:pPr>
            <a:r>
              <a:rPr sz="600" dirty="0" err="1">
                <a:solidFill>
                  <a:prstClr val="white"/>
                </a:solidFill>
              </a:rPr>
              <a:t>напр</a:t>
            </a:r>
            <a:r>
              <a:rPr sz="600" dirty="0">
                <a:solidFill>
                  <a:prstClr val="white"/>
                </a:solidFill>
              </a:rPr>
              <a:t>. </a:t>
            </a:r>
            <a:r>
              <a:rPr sz="600" dirty="0" err="1">
                <a:solidFill>
                  <a:prstClr val="white"/>
                </a:solidFill>
              </a:rPr>
              <a:t>производство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на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биометан</a:t>
            </a:r>
            <a:endParaRPr sz="600" dirty="0">
              <a:solidFill>
                <a:prstClr val="white"/>
              </a:solidFill>
            </a:endParaRP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8D9B4AFC-8C1D-CFF9-02D9-6C1406663C98}"/>
              </a:ext>
            </a:extLst>
          </p:cNvPr>
          <p:cNvSpPr txBox="1"/>
          <p:nvPr/>
        </p:nvSpPr>
        <p:spPr>
          <a:xfrm>
            <a:off x="3350525" y="1767255"/>
            <a:ext cx="1125534" cy="32932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/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>
              <a:defRPr sz="3200"/>
            </a:pPr>
            <a:r>
              <a:rPr sz="770" dirty="0" err="1">
                <a:solidFill>
                  <a:prstClr val="white"/>
                </a:solidFill>
              </a:rPr>
              <a:t>Природен</a:t>
            </a:r>
            <a:r>
              <a:rPr sz="770" dirty="0">
                <a:solidFill>
                  <a:prstClr val="white"/>
                </a:solidFill>
              </a:rPr>
              <a:t> </a:t>
            </a:r>
            <a:r>
              <a:rPr sz="770" dirty="0" err="1">
                <a:solidFill>
                  <a:prstClr val="white"/>
                </a:solidFill>
              </a:rPr>
              <a:t>туризъм</a:t>
            </a:r>
            <a:endParaRPr sz="770" dirty="0">
              <a:solidFill>
                <a:prstClr val="white"/>
              </a:solidFill>
            </a:endParaRPr>
          </a:p>
          <a:p>
            <a:endParaRPr sz="770" dirty="0">
              <a:solidFill>
                <a:prstClr val="white"/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1B51B5E-8B8A-0F75-4165-614AE33BC9AE}"/>
              </a:ext>
            </a:extLst>
          </p:cNvPr>
          <p:cNvSpPr txBox="1"/>
          <p:nvPr/>
        </p:nvSpPr>
        <p:spPr>
          <a:xfrm>
            <a:off x="3561548" y="2934414"/>
            <a:ext cx="1271057" cy="9079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/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>
              <a:defRPr sz="3200"/>
            </a:pPr>
            <a:r>
              <a:rPr sz="900" dirty="0" err="1">
                <a:solidFill>
                  <a:prstClr val="white"/>
                </a:solidFill>
              </a:rPr>
              <a:t>Материали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на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биологична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основа</a:t>
            </a:r>
            <a:endParaRPr sz="9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биопластмаса</a:t>
            </a:r>
            <a:r>
              <a:rPr sz="700" dirty="0">
                <a:solidFill>
                  <a:prstClr val="white"/>
                </a:solidFill>
              </a:rPr>
              <a:t>*</a:t>
            </a:r>
          </a:p>
          <a:p>
            <a:pPr>
              <a:defRPr sz="20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биологични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остатъци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за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текстилни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изделия</a:t>
            </a:r>
            <a:r>
              <a:rPr sz="700" dirty="0">
                <a:solidFill>
                  <a:prstClr val="white"/>
                </a:solidFill>
              </a:rPr>
              <a:t>*</a:t>
            </a:r>
          </a:p>
          <a:p>
            <a:pPr>
              <a:defRPr sz="20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цитрусово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кюспе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за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етерични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масла</a:t>
            </a:r>
            <a:endParaRPr sz="900" dirty="0">
              <a:solidFill>
                <a:prstClr val="white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E8CAEF7-80CF-1169-AA4D-59B951BDFFE8}"/>
              </a:ext>
            </a:extLst>
          </p:cNvPr>
          <p:cNvSpPr txBox="1"/>
          <p:nvPr/>
        </p:nvSpPr>
        <p:spPr>
          <a:xfrm>
            <a:off x="1633337" y="3458255"/>
            <a:ext cx="1896844" cy="732797"/>
          </a:xfrm>
          <a:prstGeom prst="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t"/>
          <a:lstStyle>
            <a:lvl1pPr algn="ctr" defTabSz="2138667">
              <a:defRPr sz="4210">
                <a:solidFill>
                  <a:prstClr val="black"/>
                </a:solidFill>
                <a:latin typeface="Calibri" panose="020F0502020204030204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>
              <a:defRPr sz="2800"/>
            </a:pPr>
            <a:r>
              <a:rPr sz="900" dirty="0" err="1"/>
              <a:t>Промени</a:t>
            </a:r>
            <a:r>
              <a:rPr sz="900" dirty="0"/>
              <a:t> в </a:t>
            </a:r>
            <a:r>
              <a:rPr sz="900" dirty="0" err="1"/>
              <a:t>хранителния</a:t>
            </a:r>
            <a:r>
              <a:rPr sz="900" dirty="0"/>
              <a:t> </a:t>
            </a:r>
            <a:r>
              <a:rPr sz="900" dirty="0" err="1"/>
              <a:t>режим</a:t>
            </a:r>
            <a:endParaRPr sz="900" dirty="0"/>
          </a:p>
          <a:p>
            <a:pPr>
              <a:defRPr sz="2000"/>
            </a:pPr>
            <a:r>
              <a:rPr sz="700" dirty="0" err="1"/>
              <a:t>напр</a:t>
            </a:r>
            <a:r>
              <a:rPr sz="700" dirty="0"/>
              <a:t>. „</a:t>
            </a:r>
            <a:r>
              <a:rPr sz="700" dirty="0" err="1"/>
              <a:t>Здравословна</a:t>
            </a:r>
            <a:r>
              <a:rPr sz="700" dirty="0"/>
              <a:t> </a:t>
            </a:r>
            <a:r>
              <a:rPr sz="700" dirty="0" err="1"/>
              <a:t>диета</a:t>
            </a:r>
            <a:r>
              <a:rPr sz="700" dirty="0"/>
              <a:t>“: </a:t>
            </a:r>
            <a:r>
              <a:rPr sz="700" dirty="0" err="1"/>
              <a:t>увеличаване</a:t>
            </a:r>
            <a:r>
              <a:rPr sz="700" dirty="0"/>
              <a:t> </a:t>
            </a:r>
            <a:r>
              <a:rPr sz="700" dirty="0" err="1"/>
              <a:t>на</a:t>
            </a:r>
            <a:r>
              <a:rPr sz="700" dirty="0"/>
              <a:t> </a:t>
            </a:r>
            <a:r>
              <a:rPr sz="700" dirty="0" err="1"/>
              <a:t>дела</a:t>
            </a:r>
            <a:r>
              <a:rPr sz="700" dirty="0"/>
              <a:t> </a:t>
            </a:r>
            <a:r>
              <a:rPr sz="700" dirty="0" err="1"/>
              <a:t>на</a:t>
            </a:r>
            <a:r>
              <a:rPr sz="700" dirty="0"/>
              <a:t> </a:t>
            </a:r>
            <a:r>
              <a:rPr sz="700" dirty="0" err="1"/>
              <a:t>зеленчуците</a:t>
            </a:r>
            <a:r>
              <a:rPr sz="700" dirty="0"/>
              <a:t> в </a:t>
            </a:r>
            <a:r>
              <a:rPr sz="700" dirty="0" err="1"/>
              <a:t>потреблението</a:t>
            </a:r>
            <a:r>
              <a:rPr sz="700" dirty="0"/>
              <a:t> </a:t>
            </a:r>
            <a:r>
              <a:rPr sz="700" dirty="0" err="1"/>
              <a:t>на</a:t>
            </a:r>
            <a:r>
              <a:rPr sz="700" dirty="0"/>
              <a:t> </a:t>
            </a:r>
            <a:r>
              <a:rPr sz="700" dirty="0" err="1"/>
              <a:t>храни</a:t>
            </a:r>
            <a:endParaRPr sz="700" dirty="0"/>
          </a:p>
          <a:p>
            <a:pPr>
              <a:defRPr sz="2000"/>
            </a:pPr>
            <a:r>
              <a:rPr sz="700" dirty="0" err="1"/>
              <a:t>напр</a:t>
            </a:r>
            <a:r>
              <a:rPr sz="700" dirty="0"/>
              <a:t>. „</a:t>
            </a:r>
            <a:r>
              <a:rPr sz="700" dirty="0" err="1"/>
              <a:t>Зелена</a:t>
            </a:r>
            <a:r>
              <a:rPr sz="700" dirty="0"/>
              <a:t> </a:t>
            </a:r>
            <a:r>
              <a:rPr sz="700" dirty="0" err="1"/>
              <a:t>диета</a:t>
            </a:r>
            <a:r>
              <a:rPr sz="700" dirty="0"/>
              <a:t>“: </a:t>
            </a:r>
            <a:r>
              <a:rPr sz="700" dirty="0" err="1"/>
              <a:t>гъби</a:t>
            </a:r>
            <a:r>
              <a:rPr sz="700" dirty="0"/>
              <a:t> </a:t>
            </a:r>
            <a:r>
              <a:rPr sz="700" dirty="0" err="1"/>
              <a:t>или</a:t>
            </a:r>
            <a:r>
              <a:rPr sz="700" dirty="0"/>
              <a:t> </a:t>
            </a:r>
            <a:r>
              <a:rPr sz="700" dirty="0" err="1"/>
              <a:t>насекоми</a:t>
            </a:r>
            <a:r>
              <a:rPr sz="700" dirty="0"/>
              <a:t> </a:t>
            </a:r>
            <a:r>
              <a:rPr sz="700" dirty="0" err="1"/>
              <a:t>като</a:t>
            </a:r>
            <a:r>
              <a:rPr sz="700" dirty="0"/>
              <a:t> </a:t>
            </a:r>
            <a:r>
              <a:rPr sz="700" dirty="0" err="1"/>
              <a:t>алтернативен</a:t>
            </a:r>
            <a:r>
              <a:rPr sz="700" dirty="0"/>
              <a:t> </a:t>
            </a:r>
            <a:r>
              <a:rPr sz="700" dirty="0" err="1"/>
              <a:t>източник</a:t>
            </a:r>
            <a:r>
              <a:rPr sz="700" dirty="0"/>
              <a:t> </a:t>
            </a:r>
            <a:r>
              <a:rPr sz="700" dirty="0" err="1"/>
              <a:t>на</a:t>
            </a:r>
            <a:r>
              <a:rPr sz="700" dirty="0"/>
              <a:t> </a:t>
            </a:r>
            <a:r>
              <a:rPr sz="700" dirty="0" err="1"/>
              <a:t>протеини</a:t>
            </a:r>
            <a:r>
              <a:rPr sz="700" dirty="0"/>
              <a:t>*</a:t>
            </a:r>
          </a:p>
          <a:p>
            <a:endParaRPr sz="700" dirty="0"/>
          </a:p>
          <a:p>
            <a:endParaRPr sz="700" dirty="0"/>
          </a:p>
          <a:p>
            <a:endParaRPr sz="700" dirty="0"/>
          </a:p>
          <a:p>
            <a:endParaRPr sz="900" dirty="0"/>
          </a:p>
          <a:p>
            <a:endParaRPr sz="9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0B1C4D5-B851-0EC1-C036-5093AA326E18}"/>
              </a:ext>
            </a:extLst>
          </p:cNvPr>
          <p:cNvSpPr txBox="1"/>
          <p:nvPr/>
        </p:nvSpPr>
        <p:spPr>
          <a:xfrm>
            <a:off x="6801109" y="3078684"/>
            <a:ext cx="2169025" cy="90794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>
              <a:defRPr sz="3742"/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>
              <a:defRPr sz="3200"/>
            </a:pPr>
            <a:r>
              <a:rPr sz="900" dirty="0" err="1">
                <a:solidFill>
                  <a:prstClr val="white"/>
                </a:solidFill>
              </a:rPr>
              <a:t>Подобрено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управление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на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хранителните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отпадъци</a:t>
            </a:r>
            <a:endParaRPr sz="9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инфраструктура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за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разделно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събиране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на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биологични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отпадъци</a:t>
            </a:r>
            <a:endParaRPr sz="7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завод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за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компостиране</a:t>
            </a:r>
            <a:endParaRPr sz="7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инсталация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за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биогаз</a:t>
            </a:r>
            <a:endParaRPr sz="7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отглеждане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на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насекоми</a:t>
            </a:r>
            <a:endParaRPr sz="700" dirty="0">
              <a:solidFill>
                <a:prstClr val="white"/>
              </a:solidFill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06E6FBC6-4010-2D52-F0D4-54BE7B369C53}"/>
              </a:ext>
            </a:extLst>
          </p:cNvPr>
          <p:cNvCxnSpPr>
            <a:cxnSpLocks/>
          </p:cNvCxnSpPr>
          <p:nvPr/>
        </p:nvCxnSpPr>
        <p:spPr>
          <a:xfrm>
            <a:off x="1612831" y="1643996"/>
            <a:ext cx="0" cy="272835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EA82BDB3-9542-851B-3844-18F34B9930CB}"/>
              </a:ext>
            </a:extLst>
          </p:cNvPr>
          <p:cNvSpPr txBox="1"/>
          <p:nvPr/>
        </p:nvSpPr>
        <p:spPr>
          <a:xfrm>
            <a:off x="1009174" y="1657798"/>
            <a:ext cx="6458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Производство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52F0EB4-C837-2B08-AA36-0812E7201852}"/>
              </a:ext>
            </a:extLst>
          </p:cNvPr>
          <p:cNvSpPr txBox="1"/>
          <p:nvPr/>
        </p:nvSpPr>
        <p:spPr>
          <a:xfrm>
            <a:off x="1009173" y="4117414"/>
            <a:ext cx="638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Край на живота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EEF1719-2813-6E53-AB03-27ACCF01A037}"/>
              </a:ext>
            </a:extLst>
          </p:cNvPr>
          <p:cNvSpPr txBox="1"/>
          <p:nvPr/>
        </p:nvSpPr>
        <p:spPr>
          <a:xfrm rot="16200000">
            <a:off x="1335946" y="2585009"/>
            <a:ext cx="8119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97599">
              <a:defRPr sz="3742" cap="all"/>
            </a:pPr>
            <a:r>
              <a:rPr sz="900" cap="all">
                <a:solidFill>
                  <a:prstClr val="black"/>
                </a:solidFill>
              </a:rPr>
              <a:t>Верига на доставки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E9D4C17-D299-0221-90FE-A2A04C1C708B}"/>
              </a:ext>
            </a:extLst>
          </p:cNvPr>
          <p:cNvSpPr txBox="1"/>
          <p:nvPr/>
        </p:nvSpPr>
        <p:spPr>
          <a:xfrm>
            <a:off x="976139" y="2599776"/>
            <a:ext cx="6458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Обработка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358D6FD-60BC-CCA7-62EC-57E4D9DD91B9}"/>
              </a:ext>
            </a:extLst>
          </p:cNvPr>
          <p:cNvSpPr txBox="1"/>
          <p:nvPr/>
        </p:nvSpPr>
        <p:spPr>
          <a:xfrm>
            <a:off x="943730" y="3463255"/>
            <a:ext cx="6458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Използване</a:t>
            </a:r>
          </a:p>
        </p:txBody>
      </p: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2706BC8B-AF15-D285-E105-51CC0DF176FF}"/>
              </a:ext>
            </a:extLst>
          </p:cNvPr>
          <p:cNvCxnSpPr>
            <a:cxnSpLocks/>
          </p:cNvCxnSpPr>
          <p:nvPr/>
        </p:nvCxnSpPr>
        <p:spPr>
          <a:xfrm>
            <a:off x="1647425" y="1628467"/>
            <a:ext cx="625816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7D5F7C9A-36BD-27D2-35AD-63141DB7899B}"/>
              </a:ext>
            </a:extLst>
          </p:cNvPr>
          <p:cNvSpPr txBox="1"/>
          <p:nvPr/>
        </p:nvSpPr>
        <p:spPr>
          <a:xfrm>
            <a:off x="1724038" y="1388540"/>
            <a:ext cx="631904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Продукт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D3C9C312-3E07-4F1D-A9FC-3D99410C955E}"/>
              </a:ext>
            </a:extLst>
          </p:cNvPr>
          <p:cNvSpPr txBox="1"/>
          <p:nvPr/>
        </p:nvSpPr>
        <p:spPr>
          <a:xfrm>
            <a:off x="3626827" y="1448771"/>
            <a:ext cx="1205779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Страничен продукт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5AAA9E54-055D-AD51-F86C-BAFF821A5766}"/>
              </a:ext>
            </a:extLst>
          </p:cNvPr>
          <p:cNvSpPr txBox="1"/>
          <p:nvPr/>
        </p:nvSpPr>
        <p:spPr>
          <a:xfrm>
            <a:off x="5922153" y="1401001"/>
            <a:ext cx="732893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Остатъци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BDFFAC5E-74F0-3C26-1337-E7283B642CE9}"/>
              </a:ext>
            </a:extLst>
          </p:cNvPr>
          <p:cNvSpPr txBox="1"/>
          <p:nvPr/>
        </p:nvSpPr>
        <p:spPr>
          <a:xfrm>
            <a:off x="7615940" y="1419206"/>
            <a:ext cx="713657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Отпадъци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42A4FC0E-280D-60F7-F7EB-DAF4849A7781}"/>
              </a:ext>
            </a:extLst>
          </p:cNvPr>
          <p:cNvSpPr txBox="1"/>
          <p:nvPr/>
        </p:nvSpPr>
        <p:spPr>
          <a:xfrm>
            <a:off x="4562222" y="1633242"/>
            <a:ext cx="692818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397599">
              <a:defRPr sz="3742"/>
            </a:pPr>
            <a:r>
              <a:rPr sz="900">
                <a:solidFill>
                  <a:prstClr val="black"/>
                </a:solidFill>
              </a:rPr>
              <a:t>БИОМАСА</a:t>
            </a:r>
          </a:p>
        </p:txBody>
      </p:sp>
    </p:spTree>
    <p:extLst>
      <p:ext uri="{BB962C8B-B14F-4D97-AF65-F5344CB8AC3E}">
        <p14:creationId xmlns:p14="http://schemas.microsoft.com/office/powerpoint/2010/main" val="1215128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 descr="Das Sonnenlicht dringt durch einen Wald und das Unterholz">
            <a:extLst>
              <a:ext uri="{FF2B5EF4-FFF2-40B4-BE49-F238E27FC236}">
                <a16:creationId xmlns:a16="http://schemas.microsoft.com/office/drawing/2014/main" id="{1909733B-127B-6F3E-CC42-74FEEBC42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4153" y="450738"/>
            <a:ext cx="1411618" cy="937802"/>
          </a:xfrm>
          <a:prstGeom prst="roundRect">
            <a:avLst/>
          </a:prstGeom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id="{89286B76-399F-2720-3CC7-E531A2910BB5}"/>
              </a:ext>
            </a:extLst>
          </p:cNvPr>
          <p:cNvSpPr txBox="1"/>
          <p:nvPr/>
        </p:nvSpPr>
        <p:spPr>
          <a:xfrm>
            <a:off x="6857195" y="3071851"/>
            <a:ext cx="1268576" cy="692497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algn="ctr" defTabSz="914400">
              <a:defRPr>
                <a:solidFill>
                  <a:schemeClr val="lt1"/>
                </a:solidFill>
              </a:defRPr>
            </a:lvl1pPr>
            <a:lvl2pPr defTabSz="914400">
              <a:defRPr>
                <a:solidFill>
                  <a:schemeClr val="lt1"/>
                </a:solidFill>
              </a:defRPr>
            </a:lvl2pPr>
            <a:lvl3pPr defTabSz="914400">
              <a:defRPr>
                <a:solidFill>
                  <a:schemeClr val="lt1"/>
                </a:solidFill>
              </a:defRPr>
            </a:lvl3pPr>
            <a:lvl4pPr defTabSz="914400">
              <a:defRPr>
                <a:solidFill>
                  <a:schemeClr val="lt1"/>
                </a:solidFill>
              </a:defRPr>
            </a:lvl4pPr>
            <a:lvl5pPr defTabSz="914400">
              <a:defRPr>
                <a:solidFill>
                  <a:schemeClr val="lt1"/>
                </a:solidFill>
              </a:defRPr>
            </a:lvl5pPr>
            <a:lvl6pPr defTabSz="914400">
              <a:defRPr>
                <a:solidFill>
                  <a:schemeClr val="lt1"/>
                </a:solidFill>
              </a:defRPr>
            </a:lvl6pPr>
            <a:lvl7pPr defTabSz="914400">
              <a:defRPr>
                <a:solidFill>
                  <a:schemeClr val="lt1"/>
                </a:solidFill>
              </a:defRPr>
            </a:lvl7pPr>
            <a:lvl8pPr defTabSz="914400">
              <a:defRPr>
                <a:solidFill>
                  <a:schemeClr val="lt1"/>
                </a:solidFill>
              </a:defRPr>
            </a:lvl8pPr>
            <a:lvl9pPr defTabSz="914400">
              <a:defRPr>
                <a:solidFill>
                  <a:schemeClr val="lt1"/>
                </a:solidFill>
              </a:defRPr>
            </a:lvl9pPr>
          </a:lstStyle>
          <a:p>
            <a:pPr>
              <a:defRPr sz="3200"/>
            </a:pPr>
            <a:r>
              <a:rPr sz="900" dirty="0" err="1">
                <a:solidFill>
                  <a:prstClr val="white"/>
                </a:solidFill>
              </a:rPr>
              <a:t>Инсталации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за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компостиране</a:t>
            </a:r>
            <a:endParaRPr sz="9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строителни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материали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за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инсталации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за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компостиране</a:t>
            </a:r>
            <a:endParaRPr sz="700" dirty="0">
              <a:solidFill>
                <a:prstClr val="white"/>
              </a:solidFill>
            </a:endParaRPr>
          </a:p>
        </p:txBody>
      </p:sp>
      <p:sp>
        <p:nvSpPr>
          <p:cNvPr id="24" name="Titel 2"/>
          <p:cNvSpPr>
            <a:spLocks noGrp="1"/>
          </p:cNvSpPr>
          <p:nvPr>
            <p:ph type="title"/>
          </p:nvPr>
        </p:nvSpPr>
        <p:spPr>
          <a:xfrm>
            <a:off x="1243390" y="494395"/>
            <a:ext cx="5536664" cy="670414"/>
          </a:xfrm>
        </p:spPr>
        <p:txBody>
          <a:bodyPr>
            <a:noAutofit/>
          </a:bodyPr>
          <a:lstStyle/>
          <a:p>
            <a:r>
              <a:rPr sz="2116" b="1" dirty="0" err="1"/>
              <a:t>Стълбове</a:t>
            </a:r>
            <a:r>
              <a:rPr sz="2116" dirty="0"/>
              <a:t> и </a:t>
            </a:r>
            <a:r>
              <a:rPr sz="2116" dirty="0" err="1"/>
              <a:t>конкретни</a:t>
            </a:r>
            <a:r>
              <a:rPr sz="2116" dirty="0"/>
              <a:t> </a:t>
            </a:r>
            <a:r>
              <a:rPr sz="2116" b="1" dirty="0" err="1"/>
              <a:t>мерки</a:t>
            </a:r>
            <a:r>
              <a:rPr sz="2116" dirty="0"/>
              <a:t> </a:t>
            </a:r>
            <a:r>
              <a:rPr sz="2116" dirty="0" err="1"/>
              <a:t>за</a:t>
            </a:r>
            <a:r>
              <a:rPr lang="bg-BG" sz="2116" dirty="0"/>
              <a:t> </a:t>
            </a:r>
            <a:r>
              <a:rPr sz="2116" dirty="0" err="1"/>
              <a:t>Биоикономиката</a:t>
            </a:r>
            <a:r>
              <a:rPr sz="2116" dirty="0"/>
              <a:t> в</a:t>
            </a:r>
            <a:r>
              <a:rPr lang="bg-BG" sz="2116" dirty="0"/>
              <a:t> горите</a:t>
            </a:r>
            <a:endParaRPr sz="2116" i="1" dirty="0"/>
          </a:p>
        </p:txBody>
      </p:sp>
      <p:sp>
        <p:nvSpPr>
          <p:cNvPr id="32" name="Textfeld 31"/>
          <p:cNvSpPr txBox="1"/>
          <p:nvPr/>
        </p:nvSpPr>
        <p:spPr>
          <a:xfrm>
            <a:off x="1918070" y="2650177"/>
            <a:ext cx="1752710" cy="754053"/>
          </a:xfrm>
          <a:prstGeom prst="rect">
            <a:avLst/>
          </a:prstGeom>
          <a:solidFill>
            <a:schemeClr val="accent6">
              <a:lumMod val="5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>
              <a:defRPr sz="3742">
                <a:solidFill>
                  <a:schemeClr val="lt1"/>
                </a:solidFill>
              </a:defRPr>
            </a:lvl1pPr>
            <a:lvl2pPr defTabSz="914400">
              <a:defRPr>
                <a:solidFill>
                  <a:schemeClr val="lt1"/>
                </a:solidFill>
              </a:defRPr>
            </a:lvl2pPr>
            <a:lvl3pPr defTabSz="914400">
              <a:defRPr>
                <a:solidFill>
                  <a:schemeClr val="lt1"/>
                </a:solidFill>
              </a:defRPr>
            </a:lvl3pPr>
            <a:lvl4pPr defTabSz="914400">
              <a:defRPr>
                <a:solidFill>
                  <a:schemeClr val="lt1"/>
                </a:solidFill>
              </a:defRPr>
            </a:lvl4pPr>
            <a:lvl5pPr defTabSz="914400">
              <a:defRPr>
                <a:solidFill>
                  <a:schemeClr val="lt1"/>
                </a:solidFill>
              </a:defRPr>
            </a:lvl5pPr>
            <a:lvl6pPr defTabSz="914400">
              <a:defRPr>
                <a:solidFill>
                  <a:schemeClr val="lt1"/>
                </a:solidFill>
              </a:defRPr>
            </a:lvl6pPr>
            <a:lvl7pPr defTabSz="914400">
              <a:defRPr>
                <a:solidFill>
                  <a:schemeClr val="lt1"/>
                </a:solidFill>
              </a:defRPr>
            </a:lvl7pPr>
            <a:lvl8pPr defTabSz="914400">
              <a:defRPr>
                <a:solidFill>
                  <a:schemeClr val="lt1"/>
                </a:solidFill>
              </a:defRPr>
            </a:lvl8pPr>
            <a:lvl9pPr defTabSz="914400">
              <a:defRPr>
                <a:solidFill>
                  <a:schemeClr val="lt1"/>
                </a:solidFill>
              </a:defRPr>
            </a:lvl9pPr>
          </a:lstStyle>
          <a:p>
            <a:pPr>
              <a:defRPr sz="3200"/>
            </a:pPr>
            <a:r>
              <a:rPr sz="800" dirty="0" err="1">
                <a:solidFill>
                  <a:prstClr val="white"/>
                </a:solidFill>
              </a:rPr>
              <a:t>Ефективно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използване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на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биомасата</a:t>
            </a:r>
            <a:r>
              <a:rPr sz="800" dirty="0">
                <a:solidFill>
                  <a:prstClr val="white"/>
                </a:solidFill>
              </a:rPr>
              <a:t> (</a:t>
            </a:r>
            <a:r>
              <a:rPr sz="800" dirty="0" err="1">
                <a:solidFill>
                  <a:prstClr val="white"/>
                </a:solidFill>
              </a:rPr>
              <a:t>вкл</a:t>
            </a:r>
            <a:r>
              <a:rPr sz="800" dirty="0">
                <a:solidFill>
                  <a:prstClr val="white"/>
                </a:solidFill>
              </a:rPr>
              <a:t>. </a:t>
            </a:r>
            <a:r>
              <a:rPr sz="800" dirty="0" err="1">
                <a:solidFill>
                  <a:prstClr val="white"/>
                </a:solidFill>
              </a:rPr>
              <a:t>неизползвана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дървесина</a:t>
            </a:r>
            <a:r>
              <a:rPr sz="800" dirty="0">
                <a:solidFill>
                  <a:prstClr val="white"/>
                </a:solidFill>
              </a:rPr>
              <a:t>)</a:t>
            </a:r>
          </a:p>
          <a:p>
            <a:r>
              <a:rPr sz="700" dirty="0" err="1">
                <a:solidFill>
                  <a:prstClr val="white"/>
                </a:solidFill>
              </a:rPr>
              <a:t>напр.</a:t>
            </a:r>
            <a:r>
              <a:rPr sz="600" dirty="0" err="1">
                <a:solidFill>
                  <a:prstClr val="white"/>
                </a:solidFill>
              </a:rPr>
              <a:t>агролесовъдни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практики</a:t>
            </a:r>
            <a:r>
              <a:rPr sz="600" dirty="0">
                <a:solidFill>
                  <a:prstClr val="white"/>
                </a:solidFill>
              </a:rPr>
              <a:t>*</a:t>
            </a:r>
          </a:p>
          <a:p>
            <a:pPr>
              <a:defRPr sz="2000"/>
            </a:pPr>
            <a:r>
              <a:rPr sz="600" dirty="0" err="1">
                <a:solidFill>
                  <a:prstClr val="white"/>
                </a:solidFill>
              </a:rPr>
              <a:t>например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нови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концепции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за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отглеждане</a:t>
            </a:r>
            <a:endParaRPr sz="6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600" dirty="0" err="1">
                <a:solidFill>
                  <a:prstClr val="white"/>
                </a:solidFill>
              </a:rPr>
              <a:t>напр</a:t>
            </a:r>
            <a:r>
              <a:rPr sz="600" dirty="0">
                <a:solidFill>
                  <a:prstClr val="white"/>
                </a:solidFill>
              </a:rPr>
              <a:t>. </a:t>
            </a:r>
            <a:r>
              <a:rPr sz="600" dirty="0" err="1">
                <a:solidFill>
                  <a:prstClr val="white"/>
                </a:solidFill>
              </a:rPr>
              <a:t>инфраструктура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за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подобряване</a:t>
            </a:r>
            <a:endParaRPr sz="600" dirty="0">
              <a:solidFill>
                <a:prstClr val="white"/>
              </a:solidFill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3720901" y="2186070"/>
            <a:ext cx="1256784" cy="52322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>
              <a:defRPr sz="3742">
                <a:solidFill>
                  <a:schemeClr val="lt1"/>
                </a:solidFill>
              </a:defRPr>
            </a:lvl1pPr>
            <a:lvl2pPr defTabSz="914400">
              <a:defRPr>
                <a:solidFill>
                  <a:schemeClr val="lt1"/>
                </a:solidFill>
              </a:defRPr>
            </a:lvl2pPr>
            <a:lvl3pPr defTabSz="914400">
              <a:defRPr>
                <a:solidFill>
                  <a:schemeClr val="lt1"/>
                </a:solidFill>
              </a:defRPr>
            </a:lvl3pPr>
            <a:lvl4pPr defTabSz="914400">
              <a:defRPr>
                <a:solidFill>
                  <a:schemeClr val="lt1"/>
                </a:solidFill>
              </a:defRPr>
            </a:lvl4pPr>
            <a:lvl5pPr defTabSz="914400">
              <a:defRPr>
                <a:solidFill>
                  <a:schemeClr val="lt1"/>
                </a:solidFill>
              </a:defRPr>
            </a:lvl5pPr>
            <a:lvl6pPr defTabSz="914400">
              <a:defRPr>
                <a:solidFill>
                  <a:schemeClr val="lt1"/>
                </a:solidFill>
              </a:defRPr>
            </a:lvl6pPr>
            <a:lvl7pPr defTabSz="914400">
              <a:defRPr>
                <a:solidFill>
                  <a:schemeClr val="lt1"/>
                </a:solidFill>
              </a:defRPr>
            </a:lvl7pPr>
            <a:lvl8pPr defTabSz="914400">
              <a:defRPr>
                <a:solidFill>
                  <a:schemeClr val="lt1"/>
                </a:solidFill>
              </a:defRPr>
            </a:lvl8pPr>
            <a:lvl9pPr defTabSz="914400">
              <a:defRPr>
                <a:solidFill>
                  <a:schemeClr val="lt1"/>
                </a:solidFill>
              </a:defRPr>
            </a:lvl9pPr>
          </a:lstStyle>
          <a:p>
            <a:pPr>
              <a:defRPr sz="3200"/>
            </a:pPr>
            <a:r>
              <a:rPr sz="800" dirty="0" err="1">
                <a:solidFill>
                  <a:prstClr val="white"/>
                </a:solidFill>
              </a:rPr>
              <a:t>Каскадно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използване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на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биомаса</a:t>
            </a:r>
            <a:r>
              <a:rPr sz="800" dirty="0">
                <a:solidFill>
                  <a:prstClr val="white"/>
                </a:solidFill>
              </a:rPr>
              <a:t> </a:t>
            </a:r>
          </a:p>
          <a:p>
            <a:pPr>
              <a:defRPr sz="2000"/>
            </a:pPr>
            <a:r>
              <a:rPr sz="600" dirty="0" err="1">
                <a:solidFill>
                  <a:prstClr val="white"/>
                </a:solidFill>
              </a:rPr>
              <a:t>напр</a:t>
            </a:r>
            <a:r>
              <a:rPr sz="600" dirty="0">
                <a:solidFill>
                  <a:prstClr val="white"/>
                </a:solidFill>
              </a:rPr>
              <a:t>. </a:t>
            </a:r>
            <a:r>
              <a:rPr sz="600" dirty="0" err="1">
                <a:solidFill>
                  <a:prstClr val="white"/>
                </a:solidFill>
              </a:rPr>
              <a:t>Продукт</a:t>
            </a:r>
            <a:r>
              <a:rPr sz="600" dirty="0">
                <a:solidFill>
                  <a:prstClr val="white"/>
                </a:solidFill>
              </a:rPr>
              <a:t> — </a:t>
            </a:r>
            <a:r>
              <a:rPr sz="600" dirty="0" err="1">
                <a:solidFill>
                  <a:prstClr val="white"/>
                </a:solidFill>
              </a:rPr>
              <a:t>Материал</a:t>
            </a:r>
            <a:r>
              <a:rPr sz="600" dirty="0">
                <a:solidFill>
                  <a:prstClr val="white"/>
                </a:solidFill>
              </a:rPr>
              <a:t> — </a:t>
            </a:r>
            <a:r>
              <a:rPr sz="600" dirty="0" err="1">
                <a:solidFill>
                  <a:prstClr val="white"/>
                </a:solidFill>
              </a:rPr>
              <a:t>Енергетика</a:t>
            </a:r>
            <a:endParaRPr sz="600" dirty="0">
              <a:solidFill>
                <a:prstClr val="white"/>
              </a:solidFill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6857195" y="1989048"/>
            <a:ext cx="1125534" cy="104644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>
              <a:defRPr sz="3742">
                <a:solidFill>
                  <a:schemeClr val="lt1"/>
                </a:solidFill>
              </a:defRPr>
            </a:lvl1pPr>
            <a:lvl2pPr defTabSz="914400">
              <a:defRPr>
                <a:solidFill>
                  <a:schemeClr val="lt1"/>
                </a:solidFill>
              </a:defRPr>
            </a:lvl2pPr>
            <a:lvl3pPr defTabSz="914400">
              <a:defRPr>
                <a:solidFill>
                  <a:schemeClr val="lt1"/>
                </a:solidFill>
              </a:defRPr>
            </a:lvl3pPr>
            <a:lvl4pPr defTabSz="914400">
              <a:defRPr>
                <a:solidFill>
                  <a:schemeClr val="lt1"/>
                </a:solidFill>
              </a:defRPr>
            </a:lvl4pPr>
            <a:lvl5pPr defTabSz="914400">
              <a:defRPr>
                <a:solidFill>
                  <a:schemeClr val="lt1"/>
                </a:solidFill>
              </a:defRPr>
            </a:lvl5pPr>
            <a:lvl6pPr defTabSz="914400">
              <a:defRPr>
                <a:solidFill>
                  <a:schemeClr val="lt1"/>
                </a:solidFill>
              </a:defRPr>
            </a:lvl6pPr>
            <a:lvl7pPr defTabSz="914400">
              <a:defRPr>
                <a:solidFill>
                  <a:schemeClr val="lt1"/>
                </a:solidFill>
              </a:defRPr>
            </a:lvl7pPr>
            <a:lvl8pPr defTabSz="914400">
              <a:defRPr>
                <a:solidFill>
                  <a:schemeClr val="lt1"/>
                </a:solidFill>
              </a:defRPr>
            </a:lvl8pPr>
            <a:lvl9pPr defTabSz="914400">
              <a:defRPr>
                <a:solidFill>
                  <a:schemeClr val="lt1"/>
                </a:solidFill>
              </a:defRPr>
            </a:lvl9pPr>
          </a:lstStyle>
          <a:p>
            <a:pPr>
              <a:defRPr sz="3200"/>
            </a:pPr>
            <a:r>
              <a:rPr sz="900" dirty="0" err="1">
                <a:solidFill>
                  <a:prstClr val="white"/>
                </a:solidFill>
              </a:rPr>
              <a:t>Използване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на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повреден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дървен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материал</a:t>
            </a:r>
            <a:r>
              <a:rPr sz="900" dirty="0">
                <a:solidFill>
                  <a:prstClr val="white"/>
                </a:solidFill>
              </a:rPr>
              <a:t> </a:t>
            </a:r>
          </a:p>
          <a:p>
            <a:pPr>
              <a:defRPr sz="20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механично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обезкосмяване</a:t>
            </a:r>
            <a:endParaRPr sz="7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отделни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съоръжения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за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съхранение</a:t>
            </a:r>
            <a:endParaRPr sz="700" dirty="0">
              <a:solidFill>
                <a:prstClr val="white"/>
              </a:solidFill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1657440" y="1701980"/>
            <a:ext cx="1965701" cy="80021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>
              <a:defRPr sz="3742">
                <a:solidFill>
                  <a:schemeClr val="lt1"/>
                </a:solidFill>
              </a:defRPr>
            </a:lvl1pPr>
            <a:lvl2pPr defTabSz="914400">
              <a:defRPr>
                <a:solidFill>
                  <a:schemeClr val="lt1"/>
                </a:solidFill>
              </a:defRPr>
            </a:lvl2pPr>
            <a:lvl3pPr defTabSz="914400">
              <a:defRPr>
                <a:solidFill>
                  <a:schemeClr val="lt1"/>
                </a:solidFill>
              </a:defRPr>
            </a:lvl3pPr>
            <a:lvl4pPr defTabSz="914400">
              <a:defRPr>
                <a:solidFill>
                  <a:schemeClr val="lt1"/>
                </a:solidFill>
              </a:defRPr>
            </a:lvl4pPr>
            <a:lvl5pPr defTabSz="914400">
              <a:defRPr>
                <a:solidFill>
                  <a:schemeClr val="lt1"/>
                </a:solidFill>
              </a:defRPr>
            </a:lvl5pPr>
            <a:lvl6pPr defTabSz="914400">
              <a:defRPr>
                <a:solidFill>
                  <a:schemeClr val="lt1"/>
                </a:solidFill>
              </a:defRPr>
            </a:lvl6pPr>
            <a:lvl7pPr defTabSz="914400">
              <a:defRPr>
                <a:solidFill>
                  <a:schemeClr val="lt1"/>
                </a:solidFill>
              </a:defRPr>
            </a:lvl7pPr>
            <a:lvl8pPr defTabSz="914400">
              <a:defRPr>
                <a:solidFill>
                  <a:schemeClr val="lt1"/>
                </a:solidFill>
              </a:defRPr>
            </a:lvl8pPr>
            <a:lvl9pPr defTabSz="914400">
              <a:defRPr>
                <a:solidFill>
                  <a:schemeClr val="lt1"/>
                </a:solidFill>
              </a:defRPr>
            </a:lvl9pPr>
          </a:lstStyle>
          <a:p>
            <a:pPr>
              <a:defRPr sz="3200"/>
            </a:pPr>
            <a:r>
              <a:rPr sz="900" dirty="0" err="1">
                <a:solidFill>
                  <a:prstClr val="white"/>
                </a:solidFill>
              </a:rPr>
              <a:t>Разширяване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на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базата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на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суровините</a:t>
            </a:r>
            <a:endParaRPr sz="9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съсредоточаване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върху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дървесни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видове</a:t>
            </a:r>
            <a:r>
              <a:rPr sz="700" dirty="0">
                <a:solidFill>
                  <a:prstClr val="white"/>
                </a:solidFill>
              </a:rPr>
              <a:t>, </a:t>
            </a:r>
            <a:r>
              <a:rPr sz="700" dirty="0" err="1">
                <a:solidFill>
                  <a:prstClr val="white"/>
                </a:solidFill>
              </a:rPr>
              <a:t>които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са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по-добре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адаптирани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към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променящите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се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климатични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условия</a:t>
            </a:r>
            <a:endParaRPr sz="7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плантации</a:t>
            </a:r>
            <a:r>
              <a:rPr sz="700" dirty="0">
                <a:solidFill>
                  <a:prstClr val="white"/>
                </a:solidFill>
              </a:rPr>
              <a:t> с </a:t>
            </a:r>
            <a:r>
              <a:rPr sz="700" dirty="0" err="1">
                <a:solidFill>
                  <a:prstClr val="white"/>
                </a:solidFill>
              </a:rPr>
              <a:t>къси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ротации</a:t>
            </a:r>
            <a:endParaRPr sz="700" dirty="0">
              <a:solidFill>
                <a:prstClr val="white"/>
              </a:solidFill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3644512" y="3621104"/>
            <a:ext cx="1449081" cy="6924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>
              <a:defRPr>
                <a:solidFill>
                  <a:schemeClr val="lt1"/>
                </a:solidFill>
              </a:defRPr>
            </a:lvl1pPr>
            <a:lvl2pPr defTabSz="914400">
              <a:defRPr>
                <a:solidFill>
                  <a:schemeClr val="lt1"/>
                </a:solidFill>
              </a:defRPr>
            </a:lvl2pPr>
            <a:lvl3pPr defTabSz="914400">
              <a:defRPr>
                <a:solidFill>
                  <a:schemeClr val="lt1"/>
                </a:solidFill>
              </a:defRPr>
            </a:lvl3pPr>
            <a:lvl4pPr defTabSz="914400">
              <a:defRPr>
                <a:solidFill>
                  <a:schemeClr val="lt1"/>
                </a:solidFill>
              </a:defRPr>
            </a:lvl4pPr>
            <a:lvl5pPr defTabSz="914400">
              <a:defRPr>
                <a:solidFill>
                  <a:schemeClr val="lt1"/>
                </a:solidFill>
              </a:defRPr>
            </a:lvl5pPr>
            <a:lvl6pPr defTabSz="914400">
              <a:defRPr>
                <a:solidFill>
                  <a:schemeClr val="lt1"/>
                </a:solidFill>
              </a:defRPr>
            </a:lvl6pPr>
            <a:lvl7pPr defTabSz="914400">
              <a:defRPr>
                <a:solidFill>
                  <a:schemeClr val="lt1"/>
                </a:solidFill>
              </a:defRPr>
            </a:lvl7pPr>
            <a:lvl8pPr defTabSz="914400">
              <a:defRPr>
                <a:solidFill>
                  <a:schemeClr val="lt1"/>
                </a:solidFill>
              </a:defRPr>
            </a:lvl8pPr>
            <a:lvl9pPr defTabSz="914400">
              <a:defRPr>
                <a:solidFill>
                  <a:schemeClr val="lt1"/>
                </a:solidFill>
              </a:defRPr>
            </a:lvl9pPr>
          </a:lstStyle>
          <a:p>
            <a:pPr>
              <a:defRPr sz="3200"/>
            </a:pPr>
            <a:r>
              <a:rPr sz="900" dirty="0" err="1">
                <a:solidFill>
                  <a:prstClr val="white"/>
                </a:solidFill>
              </a:rPr>
              <a:t>Инсталации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за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биомаса</a:t>
            </a:r>
            <a:endParaRPr sz="900" dirty="0">
              <a:solidFill>
                <a:prstClr val="white"/>
              </a:solidFill>
            </a:endParaRPr>
          </a:p>
          <a:p>
            <a:pPr>
              <a:defRPr sz="1800"/>
            </a:pPr>
            <a:r>
              <a:rPr sz="600" dirty="0" err="1">
                <a:solidFill>
                  <a:prstClr val="white"/>
                </a:solidFill>
              </a:rPr>
              <a:t>напр</a:t>
            </a:r>
            <a:r>
              <a:rPr sz="600" dirty="0">
                <a:solidFill>
                  <a:prstClr val="white"/>
                </a:solidFill>
              </a:rPr>
              <a:t>. </a:t>
            </a:r>
            <a:r>
              <a:rPr sz="600" dirty="0" err="1">
                <a:solidFill>
                  <a:prstClr val="white"/>
                </a:solidFill>
              </a:rPr>
              <a:t>остатъци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от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горското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стопанство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за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инсталации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за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биомаса</a:t>
            </a:r>
            <a:endParaRPr sz="600" dirty="0">
              <a:solidFill>
                <a:prstClr val="white"/>
              </a:solidFill>
            </a:endParaRPr>
          </a:p>
          <a:p>
            <a:pPr>
              <a:defRPr sz="1800"/>
            </a:pPr>
            <a:r>
              <a:rPr sz="600" dirty="0" err="1">
                <a:solidFill>
                  <a:prstClr val="white"/>
                </a:solidFill>
              </a:rPr>
              <a:t>напр</a:t>
            </a:r>
            <a:r>
              <a:rPr sz="600" dirty="0">
                <a:solidFill>
                  <a:prstClr val="white"/>
                </a:solidFill>
              </a:rPr>
              <a:t>. </a:t>
            </a:r>
            <a:r>
              <a:rPr sz="600" dirty="0" err="1">
                <a:solidFill>
                  <a:prstClr val="white"/>
                </a:solidFill>
              </a:rPr>
              <a:t>инсталации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за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комбинирано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производство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на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топлинна</a:t>
            </a:r>
            <a:r>
              <a:rPr sz="600" dirty="0">
                <a:solidFill>
                  <a:prstClr val="white"/>
                </a:solidFill>
              </a:rPr>
              <a:t> и </a:t>
            </a:r>
            <a:r>
              <a:rPr sz="600" dirty="0" err="1">
                <a:solidFill>
                  <a:prstClr val="white"/>
                </a:solidFill>
              </a:rPr>
              <a:t>топлинна</a:t>
            </a:r>
            <a:r>
              <a:rPr sz="600" dirty="0">
                <a:solidFill>
                  <a:prstClr val="white"/>
                </a:solidFill>
              </a:rPr>
              <a:t> и </a:t>
            </a:r>
            <a:r>
              <a:rPr sz="600" dirty="0" err="1">
                <a:solidFill>
                  <a:prstClr val="white"/>
                </a:solidFill>
              </a:rPr>
              <a:t>топлинна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енергия</a:t>
            </a:r>
            <a:endParaRPr sz="600" dirty="0">
              <a:solidFill>
                <a:prstClr val="white"/>
              </a:solidFill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5215377" y="2703783"/>
            <a:ext cx="1125534" cy="21082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>
              <a:defRPr>
                <a:solidFill>
                  <a:schemeClr val="lt1"/>
                </a:solidFill>
              </a:defRPr>
            </a:lvl1pPr>
            <a:lvl2pPr defTabSz="914400">
              <a:defRPr>
                <a:solidFill>
                  <a:schemeClr val="lt1"/>
                </a:solidFill>
              </a:defRPr>
            </a:lvl2pPr>
            <a:lvl3pPr defTabSz="914400">
              <a:defRPr>
                <a:solidFill>
                  <a:schemeClr val="lt1"/>
                </a:solidFill>
              </a:defRPr>
            </a:lvl3pPr>
            <a:lvl4pPr defTabSz="914400">
              <a:defRPr>
                <a:solidFill>
                  <a:schemeClr val="lt1"/>
                </a:solidFill>
              </a:defRPr>
            </a:lvl4pPr>
            <a:lvl5pPr defTabSz="914400">
              <a:defRPr>
                <a:solidFill>
                  <a:schemeClr val="lt1"/>
                </a:solidFill>
              </a:defRPr>
            </a:lvl5pPr>
            <a:lvl6pPr defTabSz="914400">
              <a:defRPr>
                <a:solidFill>
                  <a:schemeClr val="lt1"/>
                </a:solidFill>
              </a:defRPr>
            </a:lvl6pPr>
            <a:lvl7pPr defTabSz="914400">
              <a:defRPr>
                <a:solidFill>
                  <a:schemeClr val="lt1"/>
                </a:solidFill>
              </a:defRPr>
            </a:lvl7pPr>
            <a:lvl8pPr defTabSz="914400">
              <a:defRPr>
                <a:solidFill>
                  <a:schemeClr val="lt1"/>
                </a:solidFill>
              </a:defRPr>
            </a:lvl8pPr>
            <a:lvl9pPr defTabSz="914400">
              <a:defRPr>
                <a:solidFill>
                  <a:schemeClr val="lt1"/>
                </a:solidFill>
              </a:defRPr>
            </a:lvl9pPr>
          </a:lstStyle>
          <a:p>
            <a:pPr>
              <a:defRPr sz="3200"/>
            </a:pPr>
            <a:r>
              <a:rPr sz="770" dirty="0" err="1">
                <a:solidFill>
                  <a:prstClr val="white"/>
                </a:solidFill>
              </a:rPr>
              <a:t>Биорафинерия</a:t>
            </a:r>
            <a:endParaRPr sz="770" dirty="0">
              <a:solidFill>
                <a:prstClr val="white"/>
              </a:solidFill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5245753" y="3967352"/>
            <a:ext cx="1146309" cy="584775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/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>
              <a:defRPr sz="3200"/>
            </a:pPr>
            <a:r>
              <a:rPr sz="800" dirty="0" err="1">
                <a:solidFill>
                  <a:prstClr val="white"/>
                </a:solidFill>
              </a:rPr>
              <a:t>Биогорива</a:t>
            </a:r>
            <a:endParaRPr sz="8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600" dirty="0" err="1">
                <a:solidFill>
                  <a:prstClr val="white"/>
                </a:solidFill>
              </a:rPr>
              <a:t>напр</a:t>
            </a:r>
            <a:r>
              <a:rPr sz="600" dirty="0">
                <a:solidFill>
                  <a:prstClr val="white"/>
                </a:solidFill>
              </a:rPr>
              <a:t>. </a:t>
            </a:r>
            <a:r>
              <a:rPr sz="600" dirty="0" err="1">
                <a:solidFill>
                  <a:prstClr val="white"/>
                </a:solidFill>
              </a:rPr>
              <a:t>хранителни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отпадъци</a:t>
            </a:r>
            <a:r>
              <a:rPr sz="600" dirty="0">
                <a:solidFill>
                  <a:prstClr val="white"/>
                </a:solidFill>
              </a:rPr>
              <a:t>/</a:t>
            </a:r>
            <a:r>
              <a:rPr sz="600" dirty="0" err="1">
                <a:solidFill>
                  <a:prstClr val="white"/>
                </a:solidFill>
              </a:rPr>
              <a:t>утайки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от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отпадъчни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води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за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биогорива</a:t>
            </a:r>
            <a:r>
              <a:rPr sz="600" dirty="0">
                <a:solidFill>
                  <a:prstClr val="white"/>
                </a:solidFill>
              </a:rPr>
              <a:t>*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9C73A57B-B317-84EB-629B-8BC5B4726018}"/>
              </a:ext>
            </a:extLst>
          </p:cNvPr>
          <p:cNvSpPr txBox="1"/>
          <p:nvPr/>
        </p:nvSpPr>
        <p:spPr>
          <a:xfrm>
            <a:off x="5188006" y="3130519"/>
            <a:ext cx="1363757" cy="692497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/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>
              <a:defRPr sz="3200"/>
            </a:pPr>
            <a:r>
              <a:rPr sz="900" dirty="0" err="1">
                <a:solidFill>
                  <a:prstClr val="white"/>
                </a:solidFill>
              </a:rPr>
              <a:t>Инсталации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за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биогаз</a:t>
            </a:r>
            <a:endParaRPr sz="900" dirty="0">
              <a:solidFill>
                <a:prstClr val="white"/>
              </a:solidFill>
            </a:endParaRPr>
          </a:p>
          <a:p>
            <a:pPr>
              <a:defRPr sz="1800"/>
            </a:pPr>
            <a:r>
              <a:rPr sz="600" dirty="0">
                <a:solidFill>
                  <a:prstClr val="white"/>
                </a:solidFill>
              </a:rPr>
              <a:t>ж. </a:t>
            </a:r>
            <a:r>
              <a:rPr sz="600" dirty="0" err="1">
                <a:solidFill>
                  <a:prstClr val="white"/>
                </a:solidFill>
              </a:rPr>
              <a:t>Заводи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за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производство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на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биогаз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за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комбинирано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производство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на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топлинна</a:t>
            </a:r>
            <a:r>
              <a:rPr sz="600" dirty="0">
                <a:solidFill>
                  <a:prstClr val="white"/>
                </a:solidFill>
              </a:rPr>
              <a:t> и </a:t>
            </a:r>
            <a:r>
              <a:rPr sz="600" dirty="0" err="1">
                <a:solidFill>
                  <a:prstClr val="white"/>
                </a:solidFill>
              </a:rPr>
              <a:t>топлинна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енергия</a:t>
            </a:r>
            <a:endParaRPr sz="600" dirty="0">
              <a:solidFill>
                <a:prstClr val="white"/>
              </a:solidFill>
            </a:endParaRPr>
          </a:p>
          <a:p>
            <a:pPr>
              <a:defRPr sz="1800"/>
            </a:pPr>
            <a:r>
              <a:rPr sz="600" dirty="0" err="1">
                <a:solidFill>
                  <a:prstClr val="white"/>
                </a:solidFill>
              </a:rPr>
              <a:t>напр</a:t>
            </a:r>
            <a:r>
              <a:rPr sz="600" dirty="0">
                <a:solidFill>
                  <a:prstClr val="white"/>
                </a:solidFill>
              </a:rPr>
              <a:t>. </a:t>
            </a:r>
            <a:r>
              <a:rPr sz="600" dirty="0" err="1">
                <a:solidFill>
                  <a:prstClr val="white"/>
                </a:solidFill>
              </a:rPr>
              <a:t>производство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на</a:t>
            </a:r>
            <a:r>
              <a:rPr sz="600" dirty="0">
                <a:solidFill>
                  <a:prstClr val="white"/>
                </a:solidFill>
              </a:rPr>
              <a:t> </a:t>
            </a:r>
            <a:r>
              <a:rPr sz="600" dirty="0" err="1">
                <a:solidFill>
                  <a:prstClr val="white"/>
                </a:solidFill>
              </a:rPr>
              <a:t>биометан</a:t>
            </a:r>
            <a:endParaRPr sz="600" dirty="0">
              <a:solidFill>
                <a:prstClr val="white"/>
              </a:solidFill>
            </a:endParaRP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8D9B4AFC-8C1D-CFF9-02D9-6C1406663C98}"/>
              </a:ext>
            </a:extLst>
          </p:cNvPr>
          <p:cNvSpPr txBox="1"/>
          <p:nvPr/>
        </p:nvSpPr>
        <p:spPr>
          <a:xfrm>
            <a:off x="3697404" y="1787609"/>
            <a:ext cx="1125534" cy="32932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/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>
              <a:defRPr sz="3200"/>
            </a:pPr>
            <a:r>
              <a:rPr sz="770" dirty="0" err="1">
                <a:solidFill>
                  <a:prstClr val="white"/>
                </a:solidFill>
              </a:rPr>
              <a:t>Природен</a:t>
            </a:r>
            <a:r>
              <a:rPr sz="770" dirty="0">
                <a:solidFill>
                  <a:prstClr val="white"/>
                </a:solidFill>
              </a:rPr>
              <a:t> </a:t>
            </a:r>
            <a:r>
              <a:rPr sz="770" dirty="0" err="1">
                <a:solidFill>
                  <a:prstClr val="white"/>
                </a:solidFill>
              </a:rPr>
              <a:t>туризъм</a:t>
            </a:r>
            <a:endParaRPr sz="770" dirty="0">
              <a:solidFill>
                <a:prstClr val="white"/>
              </a:solidFill>
            </a:endParaRPr>
          </a:p>
          <a:p>
            <a:endParaRPr sz="770" dirty="0">
              <a:solidFill>
                <a:prstClr val="white"/>
              </a:solidFill>
            </a:endParaRP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11B51B5E-8B8A-0F75-4165-614AE33BC9AE}"/>
              </a:ext>
            </a:extLst>
          </p:cNvPr>
          <p:cNvSpPr txBox="1"/>
          <p:nvPr/>
        </p:nvSpPr>
        <p:spPr>
          <a:xfrm>
            <a:off x="3811937" y="2843822"/>
            <a:ext cx="1165747" cy="61555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/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>
              <a:defRPr sz="3200"/>
            </a:pPr>
            <a:r>
              <a:rPr sz="800" dirty="0" err="1">
                <a:solidFill>
                  <a:schemeClr val="tx1"/>
                </a:solidFill>
              </a:rPr>
              <a:t>Материали</a:t>
            </a:r>
            <a:r>
              <a:rPr sz="800" dirty="0">
                <a:solidFill>
                  <a:schemeClr val="tx1"/>
                </a:solidFill>
              </a:rPr>
              <a:t> </a:t>
            </a:r>
            <a:r>
              <a:rPr sz="800" dirty="0" err="1">
                <a:solidFill>
                  <a:schemeClr val="tx1"/>
                </a:solidFill>
              </a:rPr>
              <a:t>на</a:t>
            </a:r>
            <a:r>
              <a:rPr sz="800" dirty="0">
                <a:solidFill>
                  <a:schemeClr val="tx1"/>
                </a:solidFill>
              </a:rPr>
              <a:t> </a:t>
            </a:r>
            <a:r>
              <a:rPr sz="800" dirty="0" err="1">
                <a:solidFill>
                  <a:schemeClr val="tx1"/>
                </a:solidFill>
              </a:rPr>
              <a:t>биологична</a:t>
            </a:r>
            <a:r>
              <a:rPr sz="800" dirty="0">
                <a:solidFill>
                  <a:schemeClr val="tx1"/>
                </a:solidFill>
              </a:rPr>
              <a:t> </a:t>
            </a:r>
            <a:r>
              <a:rPr sz="800" dirty="0" err="1">
                <a:solidFill>
                  <a:schemeClr val="tx1"/>
                </a:solidFill>
              </a:rPr>
              <a:t>основа</a:t>
            </a:r>
            <a:endParaRPr sz="800" dirty="0">
              <a:solidFill>
                <a:schemeClr val="tx1"/>
              </a:solidFill>
            </a:endParaRPr>
          </a:p>
          <a:p>
            <a:pPr>
              <a:defRPr sz="2000"/>
            </a:pPr>
            <a:r>
              <a:rPr sz="600" dirty="0" err="1">
                <a:solidFill>
                  <a:schemeClr val="tx1"/>
                </a:solidFill>
              </a:rPr>
              <a:t>напр</a:t>
            </a:r>
            <a:r>
              <a:rPr sz="600" dirty="0">
                <a:solidFill>
                  <a:schemeClr val="tx1"/>
                </a:solidFill>
              </a:rPr>
              <a:t>. </a:t>
            </a:r>
            <a:r>
              <a:rPr sz="600" dirty="0" err="1">
                <a:solidFill>
                  <a:schemeClr val="tx1"/>
                </a:solidFill>
              </a:rPr>
              <a:t>биопластмаса</a:t>
            </a:r>
            <a:r>
              <a:rPr sz="600" dirty="0">
                <a:solidFill>
                  <a:schemeClr val="tx1"/>
                </a:solidFill>
              </a:rPr>
              <a:t>*</a:t>
            </a:r>
          </a:p>
          <a:p>
            <a:pPr>
              <a:defRPr sz="2000"/>
            </a:pPr>
            <a:r>
              <a:rPr sz="600" dirty="0" err="1">
                <a:solidFill>
                  <a:schemeClr val="tx1"/>
                </a:solidFill>
              </a:rPr>
              <a:t>напр</a:t>
            </a:r>
            <a:r>
              <a:rPr sz="600" dirty="0">
                <a:solidFill>
                  <a:schemeClr val="tx1"/>
                </a:solidFill>
              </a:rPr>
              <a:t>. </a:t>
            </a:r>
            <a:r>
              <a:rPr sz="600" dirty="0" err="1">
                <a:solidFill>
                  <a:schemeClr val="tx1"/>
                </a:solidFill>
              </a:rPr>
              <a:t>прах</a:t>
            </a:r>
            <a:r>
              <a:rPr sz="600" dirty="0">
                <a:solidFill>
                  <a:schemeClr val="tx1"/>
                </a:solidFill>
              </a:rPr>
              <a:t> </a:t>
            </a:r>
            <a:r>
              <a:rPr sz="600" dirty="0" err="1">
                <a:solidFill>
                  <a:schemeClr val="tx1"/>
                </a:solidFill>
              </a:rPr>
              <a:t>от</a:t>
            </a:r>
            <a:r>
              <a:rPr sz="600" dirty="0">
                <a:solidFill>
                  <a:schemeClr val="tx1"/>
                </a:solidFill>
              </a:rPr>
              <a:t> </a:t>
            </a:r>
            <a:r>
              <a:rPr sz="600" dirty="0" err="1">
                <a:solidFill>
                  <a:schemeClr val="tx1"/>
                </a:solidFill>
              </a:rPr>
              <a:t>трион</a:t>
            </a:r>
            <a:r>
              <a:rPr sz="600" dirty="0">
                <a:solidFill>
                  <a:schemeClr val="tx1"/>
                </a:solidFill>
              </a:rPr>
              <a:t> </a:t>
            </a:r>
            <a:r>
              <a:rPr sz="600" dirty="0" err="1">
                <a:solidFill>
                  <a:schemeClr val="tx1"/>
                </a:solidFill>
              </a:rPr>
              <a:t>за</a:t>
            </a:r>
            <a:r>
              <a:rPr sz="600" dirty="0">
                <a:solidFill>
                  <a:schemeClr val="tx1"/>
                </a:solidFill>
              </a:rPr>
              <a:t> </a:t>
            </a:r>
            <a:r>
              <a:rPr sz="600" dirty="0" err="1">
                <a:solidFill>
                  <a:schemeClr val="tx1"/>
                </a:solidFill>
              </a:rPr>
              <a:t>дървени</a:t>
            </a:r>
            <a:r>
              <a:rPr sz="600" dirty="0">
                <a:solidFill>
                  <a:schemeClr val="tx1"/>
                </a:solidFill>
              </a:rPr>
              <a:t> </a:t>
            </a:r>
            <a:r>
              <a:rPr sz="600" dirty="0" err="1">
                <a:solidFill>
                  <a:schemeClr val="tx1"/>
                </a:solidFill>
              </a:rPr>
              <a:t>продукти</a:t>
            </a:r>
            <a:endParaRPr sz="800" dirty="0">
              <a:solidFill>
                <a:prstClr val="white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D0FC419-8504-B141-169A-5948C320FDA7}"/>
              </a:ext>
            </a:extLst>
          </p:cNvPr>
          <p:cNvSpPr txBox="1"/>
          <p:nvPr/>
        </p:nvSpPr>
        <p:spPr>
          <a:xfrm>
            <a:off x="1859339" y="3552208"/>
            <a:ext cx="1608998" cy="80021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>
              <a:defRPr sz="3742">
                <a:solidFill>
                  <a:schemeClr val="lt1"/>
                </a:solidFill>
              </a:defRPr>
            </a:lvl1pPr>
            <a:lvl2pPr defTabSz="914400">
              <a:defRPr>
                <a:solidFill>
                  <a:schemeClr val="lt1"/>
                </a:solidFill>
              </a:defRPr>
            </a:lvl2pPr>
            <a:lvl3pPr defTabSz="914400">
              <a:defRPr>
                <a:solidFill>
                  <a:schemeClr val="lt1"/>
                </a:solidFill>
              </a:defRPr>
            </a:lvl3pPr>
            <a:lvl4pPr defTabSz="914400">
              <a:defRPr>
                <a:solidFill>
                  <a:schemeClr val="lt1"/>
                </a:solidFill>
              </a:defRPr>
            </a:lvl4pPr>
            <a:lvl5pPr defTabSz="914400">
              <a:defRPr>
                <a:solidFill>
                  <a:schemeClr val="lt1"/>
                </a:solidFill>
              </a:defRPr>
            </a:lvl5pPr>
            <a:lvl6pPr defTabSz="914400">
              <a:defRPr>
                <a:solidFill>
                  <a:schemeClr val="lt1"/>
                </a:solidFill>
              </a:defRPr>
            </a:lvl6pPr>
            <a:lvl7pPr defTabSz="914400">
              <a:defRPr>
                <a:solidFill>
                  <a:schemeClr val="lt1"/>
                </a:solidFill>
              </a:defRPr>
            </a:lvl7pPr>
            <a:lvl8pPr defTabSz="914400">
              <a:defRPr>
                <a:solidFill>
                  <a:schemeClr val="lt1"/>
                </a:solidFill>
              </a:defRPr>
            </a:lvl8pPr>
            <a:lvl9pPr defTabSz="914400">
              <a:defRPr>
                <a:solidFill>
                  <a:schemeClr val="lt1"/>
                </a:solidFill>
              </a:defRPr>
            </a:lvl9pPr>
          </a:lstStyle>
          <a:p>
            <a:pPr>
              <a:defRPr sz="3200"/>
            </a:pPr>
            <a:r>
              <a:rPr sz="900" dirty="0" err="1">
                <a:solidFill>
                  <a:prstClr val="white"/>
                </a:solidFill>
              </a:rPr>
              <a:t>Каскадно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използване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на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дървени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изделия</a:t>
            </a:r>
            <a:endParaRPr sz="9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Мебели</a:t>
            </a:r>
            <a:r>
              <a:rPr sz="700" dirty="0">
                <a:solidFill>
                  <a:prstClr val="white"/>
                </a:solidFill>
              </a:rPr>
              <a:t> — </a:t>
            </a:r>
            <a:r>
              <a:rPr sz="700" dirty="0" err="1">
                <a:solidFill>
                  <a:prstClr val="white"/>
                </a:solidFill>
              </a:rPr>
              <a:t>Плочи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от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частици</a:t>
            </a:r>
            <a:r>
              <a:rPr sz="700" dirty="0">
                <a:solidFill>
                  <a:prstClr val="white"/>
                </a:solidFill>
              </a:rPr>
              <a:t> — </a:t>
            </a:r>
            <a:r>
              <a:rPr sz="700" dirty="0" err="1">
                <a:solidFill>
                  <a:prstClr val="white"/>
                </a:solidFill>
              </a:rPr>
              <a:t>Гориво</a:t>
            </a:r>
            <a:endParaRPr sz="7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повторна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употреба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на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дървени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продукти</a:t>
            </a:r>
            <a:endParaRPr sz="700" dirty="0">
              <a:solidFill>
                <a:prstClr val="white"/>
              </a:solidFill>
            </a:endParaRPr>
          </a:p>
        </p:txBody>
      </p:sp>
      <p:cxnSp>
        <p:nvCxnSpPr>
          <p:cNvPr id="3" name="Gerade Verbindung mit Pfeil 2">
            <a:extLst>
              <a:ext uri="{FF2B5EF4-FFF2-40B4-BE49-F238E27FC236}">
                <a16:creationId xmlns:a16="http://schemas.microsoft.com/office/drawing/2014/main" id="{12836824-EEC8-0648-E51B-1AEF2553AE5B}"/>
              </a:ext>
            </a:extLst>
          </p:cNvPr>
          <p:cNvCxnSpPr>
            <a:cxnSpLocks/>
          </p:cNvCxnSpPr>
          <p:nvPr/>
        </p:nvCxnSpPr>
        <p:spPr>
          <a:xfrm>
            <a:off x="1612831" y="1643996"/>
            <a:ext cx="0" cy="272835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feld 3">
            <a:extLst>
              <a:ext uri="{FF2B5EF4-FFF2-40B4-BE49-F238E27FC236}">
                <a16:creationId xmlns:a16="http://schemas.microsoft.com/office/drawing/2014/main" id="{9B515196-5E49-0A9B-D64A-2BEE2C1783BD}"/>
              </a:ext>
            </a:extLst>
          </p:cNvPr>
          <p:cNvSpPr txBox="1"/>
          <p:nvPr/>
        </p:nvSpPr>
        <p:spPr>
          <a:xfrm>
            <a:off x="1009174" y="1657798"/>
            <a:ext cx="6458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Производство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C5A5ABA-717E-5170-4F58-2216134D8AD3}"/>
              </a:ext>
            </a:extLst>
          </p:cNvPr>
          <p:cNvSpPr txBox="1"/>
          <p:nvPr/>
        </p:nvSpPr>
        <p:spPr>
          <a:xfrm>
            <a:off x="1009173" y="4117414"/>
            <a:ext cx="638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Край на живота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283019F-C9D2-6296-F409-D387E3637959}"/>
              </a:ext>
            </a:extLst>
          </p:cNvPr>
          <p:cNvSpPr txBox="1"/>
          <p:nvPr/>
        </p:nvSpPr>
        <p:spPr>
          <a:xfrm rot="16200000">
            <a:off x="1335946" y="2585009"/>
            <a:ext cx="8119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97599">
              <a:defRPr sz="3742" cap="all"/>
            </a:pPr>
            <a:r>
              <a:rPr sz="900" cap="all">
                <a:solidFill>
                  <a:prstClr val="black"/>
                </a:solidFill>
              </a:rPr>
              <a:t>Верига на доставки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105697E-8014-C233-C09E-5C0A8BC58F3B}"/>
              </a:ext>
            </a:extLst>
          </p:cNvPr>
          <p:cNvSpPr txBox="1"/>
          <p:nvPr/>
        </p:nvSpPr>
        <p:spPr>
          <a:xfrm>
            <a:off x="976139" y="2599776"/>
            <a:ext cx="6458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Обработка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97A1B7DA-FB8A-8FA1-7FA6-B009A7B8BDA5}"/>
              </a:ext>
            </a:extLst>
          </p:cNvPr>
          <p:cNvSpPr txBox="1"/>
          <p:nvPr/>
        </p:nvSpPr>
        <p:spPr>
          <a:xfrm>
            <a:off x="943730" y="3463255"/>
            <a:ext cx="6458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Използване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234FB838-7F87-8E04-6B1B-CF96645EC063}"/>
              </a:ext>
            </a:extLst>
          </p:cNvPr>
          <p:cNvCxnSpPr>
            <a:cxnSpLocks/>
          </p:cNvCxnSpPr>
          <p:nvPr/>
        </p:nvCxnSpPr>
        <p:spPr>
          <a:xfrm>
            <a:off x="1647425" y="1628467"/>
            <a:ext cx="625816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feld 24">
            <a:extLst>
              <a:ext uri="{FF2B5EF4-FFF2-40B4-BE49-F238E27FC236}">
                <a16:creationId xmlns:a16="http://schemas.microsoft.com/office/drawing/2014/main" id="{017A4129-2895-2DA5-EA3C-892A7A899C7D}"/>
              </a:ext>
            </a:extLst>
          </p:cNvPr>
          <p:cNvSpPr txBox="1"/>
          <p:nvPr/>
        </p:nvSpPr>
        <p:spPr>
          <a:xfrm>
            <a:off x="1724038" y="1388540"/>
            <a:ext cx="631904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Продукт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2A853EDD-5DAB-D577-8D73-0A165BAFC8F9}"/>
              </a:ext>
            </a:extLst>
          </p:cNvPr>
          <p:cNvSpPr txBox="1"/>
          <p:nvPr/>
        </p:nvSpPr>
        <p:spPr>
          <a:xfrm>
            <a:off x="3593656" y="1435901"/>
            <a:ext cx="232849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97599">
              <a:defRPr sz="3742" i="1"/>
            </a:pPr>
            <a:r>
              <a:rPr sz="900" i="1" dirty="0" err="1">
                <a:solidFill>
                  <a:prstClr val="black"/>
                </a:solidFill>
              </a:rPr>
              <a:t>Страничен</a:t>
            </a:r>
            <a:r>
              <a:rPr sz="900" i="1" dirty="0">
                <a:solidFill>
                  <a:prstClr val="black"/>
                </a:solidFill>
              </a:rPr>
              <a:t> </a:t>
            </a:r>
            <a:r>
              <a:rPr sz="900" i="1" dirty="0" err="1">
                <a:solidFill>
                  <a:prstClr val="black"/>
                </a:solidFill>
              </a:rPr>
              <a:t>продукт</a:t>
            </a:r>
            <a:r>
              <a:rPr lang="bg-BG" sz="900" i="1" dirty="0">
                <a:solidFill>
                  <a:prstClr val="black"/>
                </a:solidFill>
              </a:rPr>
              <a:t>/екосистемни услуги</a:t>
            </a:r>
            <a:endParaRPr sz="900" i="1" dirty="0">
              <a:solidFill>
                <a:prstClr val="black"/>
              </a:solidFill>
            </a:endParaRP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C8F00331-1FD1-963A-AC1D-9656B9133330}"/>
              </a:ext>
            </a:extLst>
          </p:cNvPr>
          <p:cNvSpPr txBox="1"/>
          <p:nvPr/>
        </p:nvSpPr>
        <p:spPr>
          <a:xfrm>
            <a:off x="5922153" y="1401001"/>
            <a:ext cx="732893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Остатъци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1CE78E69-87B3-B9AC-CD12-16F8AB6E6B08}"/>
              </a:ext>
            </a:extLst>
          </p:cNvPr>
          <p:cNvSpPr txBox="1"/>
          <p:nvPr/>
        </p:nvSpPr>
        <p:spPr>
          <a:xfrm>
            <a:off x="7615940" y="1419206"/>
            <a:ext cx="713657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Отпадъци</a:t>
            </a:r>
          </a:p>
        </p:txBody>
      </p:sp>
      <p:sp>
        <p:nvSpPr>
          <p:cNvPr id="6" name="Textfeld 37">
            <a:extLst>
              <a:ext uri="{FF2B5EF4-FFF2-40B4-BE49-F238E27FC236}">
                <a16:creationId xmlns:a16="http://schemas.microsoft.com/office/drawing/2014/main" id="{AD2FBD95-4AC2-6EFF-3B4F-7469C520F24B}"/>
              </a:ext>
            </a:extLst>
          </p:cNvPr>
          <p:cNvSpPr txBox="1"/>
          <p:nvPr/>
        </p:nvSpPr>
        <p:spPr>
          <a:xfrm>
            <a:off x="5215377" y="1962890"/>
            <a:ext cx="1125534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>
              <a:defRPr>
                <a:solidFill>
                  <a:schemeClr val="lt1"/>
                </a:solidFill>
              </a:defRPr>
            </a:lvl1pPr>
            <a:lvl2pPr defTabSz="914400">
              <a:defRPr>
                <a:solidFill>
                  <a:schemeClr val="lt1"/>
                </a:solidFill>
              </a:defRPr>
            </a:lvl2pPr>
            <a:lvl3pPr defTabSz="914400">
              <a:defRPr>
                <a:solidFill>
                  <a:schemeClr val="lt1"/>
                </a:solidFill>
              </a:defRPr>
            </a:lvl3pPr>
            <a:lvl4pPr defTabSz="914400">
              <a:defRPr>
                <a:solidFill>
                  <a:schemeClr val="lt1"/>
                </a:solidFill>
              </a:defRPr>
            </a:lvl4pPr>
            <a:lvl5pPr defTabSz="914400">
              <a:defRPr>
                <a:solidFill>
                  <a:schemeClr val="lt1"/>
                </a:solidFill>
              </a:defRPr>
            </a:lvl5pPr>
            <a:lvl6pPr defTabSz="914400">
              <a:defRPr>
                <a:solidFill>
                  <a:schemeClr val="lt1"/>
                </a:solidFill>
              </a:defRPr>
            </a:lvl6pPr>
            <a:lvl7pPr defTabSz="914400">
              <a:defRPr>
                <a:solidFill>
                  <a:schemeClr val="lt1"/>
                </a:solidFill>
              </a:defRPr>
            </a:lvl7pPr>
            <a:lvl8pPr defTabSz="914400">
              <a:defRPr>
                <a:solidFill>
                  <a:schemeClr val="lt1"/>
                </a:solidFill>
              </a:defRPr>
            </a:lvl8pPr>
            <a:lvl9pPr defTabSz="914400">
              <a:defRPr>
                <a:solidFill>
                  <a:schemeClr val="lt1"/>
                </a:solidFill>
              </a:defRPr>
            </a:lvl9pPr>
          </a:lstStyle>
          <a:p>
            <a:pPr defTabSz="397599">
              <a:defRPr sz="3742"/>
            </a:pPr>
            <a:r>
              <a:rPr lang="ru-RU" sz="800" dirty="0">
                <a:solidFill>
                  <a:schemeClr val="bg1"/>
                </a:solidFill>
              </a:rPr>
              <a:t>БИОМАСА и </a:t>
            </a:r>
            <a:r>
              <a:rPr lang="ru-RU" sz="800" dirty="0" err="1">
                <a:solidFill>
                  <a:schemeClr val="bg1"/>
                </a:solidFill>
              </a:rPr>
              <a:t>недървесни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  <a:r>
              <a:rPr lang="ru-RU" sz="800" dirty="0" err="1">
                <a:solidFill>
                  <a:schemeClr val="bg1"/>
                </a:solidFill>
              </a:rPr>
              <a:t>горски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  <a:r>
              <a:rPr lang="ru-RU" sz="800" dirty="0" err="1">
                <a:solidFill>
                  <a:schemeClr val="bg1"/>
                </a:solidFill>
              </a:rPr>
              <a:t>продукти</a:t>
            </a:r>
            <a:r>
              <a:rPr lang="ru-RU" sz="800" dirty="0">
                <a:solidFill>
                  <a:schemeClr val="bg1"/>
                </a:solidFill>
              </a:rPr>
              <a:t>:</a:t>
            </a:r>
          </a:p>
          <a:p>
            <a:pPr defTabSz="397599">
              <a:defRPr sz="3742"/>
            </a:pPr>
            <a:r>
              <a:rPr lang="ru-RU" sz="800" dirty="0" err="1">
                <a:solidFill>
                  <a:schemeClr val="bg1"/>
                </a:solidFill>
              </a:rPr>
              <a:t>Гъби</a:t>
            </a:r>
            <a:r>
              <a:rPr lang="ru-RU" sz="800" dirty="0">
                <a:solidFill>
                  <a:schemeClr val="bg1"/>
                </a:solidFill>
              </a:rPr>
              <a:t>, </a:t>
            </a:r>
            <a:r>
              <a:rPr lang="ru-RU" sz="800" dirty="0" err="1">
                <a:solidFill>
                  <a:schemeClr val="bg1"/>
                </a:solidFill>
              </a:rPr>
              <a:t>билки</a:t>
            </a:r>
            <a:r>
              <a:rPr lang="ru-RU" sz="800" dirty="0">
                <a:solidFill>
                  <a:schemeClr val="bg1"/>
                </a:solidFill>
              </a:rPr>
              <a:t> и др. </a:t>
            </a:r>
            <a:endParaRPr sz="77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5547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Schwarm grauer Fische">
            <a:extLst>
              <a:ext uri="{FF2B5EF4-FFF2-40B4-BE49-F238E27FC236}">
                <a16:creationId xmlns:a16="http://schemas.microsoft.com/office/drawing/2014/main" id="{61EF8DF7-56B9-0037-AA13-C03E1E023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573" y="483069"/>
            <a:ext cx="1435893" cy="957262"/>
          </a:xfrm>
          <a:prstGeom prst="roundRect">
            <a:avLst/>
          </a:prstGeom>
        </p:spPr>
      </p:pic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A58F8E0F-8ED3-FE4B-19E6-D60F8A7529A6}"/>
              </a:ext>
            </a:extLst>
          </p:cNvPr>
          <p:cNvCxnSpPr>
            <a:cxnSpLocks/>
          </p:cNvCxnSpPr>
          <p:nvPr/>
        </p:nvCxnSpPr>
        <p:spPr>
          <a:xfrm>
            <a:off x="1612831" y="1643996"/>
            <a:ext cx="0" cy="272835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B45FAC73-4B20-7864-8F29-55148F112D93}"/>
              </a:ext>
            </a:extLst>
          </p:cNvPr>
          <p:cNvSpPr txBox="1"/>
          <p:nvPr/>
        </p:nvSpPr>
        <p:spPr>
          <a:xfrm>
            <a:off x="1009174" y="1657798"/>
            <a:ext cx="6458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Производство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CDDEB05-D535-4761-A183-271507F27AD7}"/>
              </a:ext>
            </a:extLst>
          </p:cNvPr>
          <p:cNvSpPr txBox="1"/>
          <p:nvPr/>
        </p:nvSpPr>
        <p:spPr>
          <a:xfrm>
            <a:off x="1009173" y="4117414"/>
            <a:ext cx="638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Край на живота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906FB1-9626-BE53-59DD-F08B1EF23AB0}"/>
              </a:ext>
            </a:extLst>
          </p:cNvPr>
          <p:cNvSpPr txBox="1"/>
          <p:nvPr/>
        </p:nvSpPr>
        <p:spPr>
          <a:xfrm rot="16200000">
            <a:off x="1335946" y="2585009"/>
            <a:ext cx="8119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97599">
              <a:defRPr sz="3742" cap="all"/>
            </a:pPr>
            <a:r>
              <a:rPr sz="900" cap="all">
                <a:solidFill>
                  <a:prstClr val="black"/>
                </a:solidFill>
              </a:rPr>
              <a:t>Верига на доставки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D00D034-08BB-0077-FDDC-F9C221C86AA5}"/>
              </a:ext>
            </a:extLst>
          </p:cNvPr>
          <p:cNvSpPr txBox="1"/>
          <p:nvPr/>
        </p:nvSpPr>
        <p:spPr>
          <a:xfrm>
            <a:off x="976139" y="2599776"/>
            <a:ext cx="6458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Обработка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865043B-7CC0-7FCA-140C-B2490D67E98D}"/>
              </a:ext>
            </a:extLst>
          </p:cNvPr>
          <p:cNvSpPr txBox="1"/>
          <p:nvPr/>
        </p:nvSpPr>
        <p:spPr>
          <a:xfrm>
            <a:off x="943730" y="3463255"/>
            <a:ext cx="6458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Използване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70E181D5-3154-72F0-462F-8F64542DADBC}"/>
              </a:ext>
            </a:extLst>
          </p:cNvPr>
          <p:cNvCxnSpPr>
            <a:cxnSpLocks/>
          </p:cNvCxnSpPr>
          <p:nvPr/>
        </p:nvCxnSpPr>
        <p:spPr>
          <a:xfrm>
            <a:off x="1647425" y="1628467"/>
            <a:ext cx="625816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9C83E020-8F10-55F6-95F9-6032B0502154}"/>
              </a:ext>
            </a:extLst>
          </p:cNvPr>
          <p:cNvSpPr txBox="1"/>
          <p:nvPr/>
        </p:nvSpPr>
        <p:spPr>
          <a:xfrm>
            <a:off x="1724038" y="1388540"/>
            <a:ext cx="631904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Продукт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A62B590-5ABC-1298-7AF0-5E3B97B625B8}"/>
              </a:ext>
            </a:extLst>
          </p:cNvPr>
          <p:cNvSpPr txBox="1"/>
          <p:nvPr/>
        </p:nvSpPr>
        <p:spPr>
          <a:xfrm>
            <a:off x="3618476" y="1393926"/>
            <a:ext cx="1205779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Страничен продукт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C3648490-6B09-C600-3315-519C11CE6C14}"/>
              </a:ext>
            </a:extLst>
          </p:cNvPr>
          <p:cNvSpPr txBox="1"/>
          <p:nvPr/>
        </p:nvSpPr>
        <p:spPr>
          <a:xfrm>
            <a:off x="5922153" y="1401001"/>
            <a:ext cx="732893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Остатъци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15783F7A-A95D-C9A8-BA0A-73AE6F719451}"/>
              </a:ext>
            </a:extLst>
          </p:cNvPr>
          <p:cNvSpPr txBox="1"/>
          <p:nvPr/>
        </p:nvSpPr>
        <p:spPr>
          <a:xfrm>
            <a:off x="7615940" y="1419206"/>
            <a:ext cx="713657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397599">
              <a:defRPr sz="3742" i="1"/>
            </a:pPr>
            <a:r>
              <a:rPr sz="900" i="1">
                <a:solidFill>
                  <a:prstClr val="black"/>
                </a:solidFill>
              </a:rPr>
              <a:t>Отпадъци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10C84C27-51B7-35A0-4D7B-B543935F6FC4}"/>
              </a:ext>
            </a:extLst>
          </p:cNvPr>
          <p:cNvSpPr txBox="1"/>
          <p:nvPr/>
        </p:nvSpPr>
        <p:spPr>
          <a:xfrm>
            <a:off x="4562222" y="1633242"/>
            <a:ext cx="692818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397599">
              <a:defRPr sz="3742"/>
            </a:pPr>
            <a:r>
              <a:rPr sz="900">
                <a:solidFill>
                  <a:prstClr val="black"/>
                </a:solidFill>
              </a:rPr>
              <a:t>БИОМАСА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27990EC-3BF0-9998-FA94-1B1F70076590}"/>
              </a:ext>
            </a:extLst>
          </p:cNvPr>
          <p:cNvSpPr txBox="1"/>
          <p:nvPr/>
        </p:nvSpPr>
        <p:spPr>
          <a:xfrm>
            <a:off x="1898740" y="1900039"/>
            <a:ext cx="1125534" cy="69249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>
              <a:defRPr>
                <a:solidFill>
                  <a:schemeClr val="lt1"/>
                </a:solidFill>
              </a:defRPr>
            </a:lvl1pPr>
            <a:lvl2pPr defTabSz="914400">
              <a:defRPr>
                <a:solidFill>
                  <a:schemeClr val="lt1"/>
                </a:solidFill>
              </a:defRPr>
            </a:lvl2pPr>
            <a:lvl3pPr defTabSz="914400">
              <a:defRPr>
                <a:solidFill>
                  <a:schemeClr val="lt1"/>
                </a:solidFill>
              </a:defRPr>
            </a:lvl3pPr>
            <a:lvl4pPr defTabSz="914400">
              <a:defRPr>
                <a:solidFill>
                  <a:schemeClr val="lt1"/>
                </a:solidFill>
              </a:defRPr>
            </a:lvl4pPr>
            <a:lvl5pPr defTabSz="914400">
              <a:defRPr>
                <a:solidFill>
                  <a:schemeClr val="lt1"/>
                </a:solidFill>
              </a:defRPr>
            </a:lvl5pPr>
            <a:lvl6pPr defTabSz="914400">
              <a:defRPr>
                <a:solidFill>
                  <a:schemeClr val="lt1"/>
                </a:solidFill>
              </a:defRPr>
            </a:lvl6pPr>
            <a:lvl7pPr defTabSz="914400">
              <a:defRPr>
                <a:solidFill>
                  <a:schemeClr val="lt1"/>
                </a:solidFill>
              </a:defRPr>
            </a:lvl7pPr>
            <a:lvl8pPr defTabSz="914400">
              <a:defRPr>
                <a:solidFill>
                  <a:schemeClr val="lt1"/>
                </a:solidFill>
              </a:defRPr>
            </a:lvl8pPr>
            <a:lvl9pPr defTabSz="914400">
              <a:defRPr>
                <a:solidFill>
                  <a:schemeClr val="lt1"/>
                </a:solidFill>
              </a:defRPr>
            </a:lvl9pPr>
          </a:lstStyle>
          <a:p>
            <a:pPr>
              <a:defRPr sz="3200"/>
            </a:pPr>
            <a:r>
              <a:rPr sz="900" dirty="0" err="1">
                <a:solidFill>
                  <a:prstClr val="white"/>
                </a:solidFill>
              </a:rPr>
              <a:t>Екологично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земеделие</a:t>
            </a:r>
            <a:endParaRPr sz="9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намаляване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на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химикалите</a:t>
            </a:r>
            <a:r>
              <a:rPr sz="700" dirty="0">
                <a:solidFill>
                  <a:prstClr val="white"/>
                </a:solidFill>
              </a:rPr>
              <a:t> в </a:t>
            </a:r>
            <a:r>
              <a:rPr sz="700" dirty="0" err="1">
                <a:solidFill>
                  <a:prstClr val="white"/>
                </a:solidFill>
              </a:rPr>
              <a:t>аквакултурите</a:t>
            </a:r>
            <a:endParaRPr sz="700" dirty="0">
              <a:solidFill>
                <a:prstClr val="white"/>
              </a:solidFill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A33EAC4F-E8ED-9C39-E021-2E2547710447}"/>
              </a:ext>
            </a:extLst>
          </p:cNvPr>
          <p:cNvSpPr txBox="1"/>
          <p:nvPr/>
        </p:nvSpPr>
        <p:spPr>
          <a:xfrm>
            <a:off x="3455004" y="2209154"/>
            <a:ext cx="1318091" cy="55399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/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>
              <a:defRPr sz="3200"/>
            </a:pPr>
            <a:r>
              <a:rPr sz="900" dirty="0" err="1">
                <a:solidFill>
                  <a:prstClr val="white"/>
                </a:solidFill>
              </a:rPr>
              <a:t>Екосистемни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услуги</a:t>
            </a:r>
            <a:endParaRPr sz="9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макроводорасли</a:t>
            </a:r>
            <a:r>
              <a:rPr sz="700" dirty="0">
                <a:solidFill>
                  <a:prstClr val="white"/>
                </a:solidFill>
              </a:rPr>
              <a:t> (</a:t>
            </a:r>
            <a:r>
              <a:rPr sz="700" dirty="0" err="1">
                <a:solidFill>
                  <a:prstClr val="white"/>
                </a:solidFill>
              </a:rPr>
              <a:t>или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миди</a:t>
            </a:r>
            <a:r>
              <a:rPr sz="700" dirty="0">
                <a:solidFill>
                  <a:prstClr val="white"/>
                </a:solidFill>
              </a:rPr>
              <a:t>) </a:t>
            </a:r>
            <a:r>
              <a:rPr sz="700" dirty="0" err="1">
                <a:solidFill>
                  <a:prstClr val="white"/>
                </a:solidFill>
              </a:rPr>
              <a:t>за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отстраняване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на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хранителни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вещества</a:t>
            </a:r>
            <a:r>
              <a:rPr sz="700" dirty="0">
                <a:solidFill>
                  <a:prstClr val="white"/>
                </a:solidFill>
              </a:rPr>
              <a:t>*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81F75EC2-D132-129B-EC28-E30A33FD0650}"/>
              </a:ext>
            </a:extLst>
          </p:cNvPr>
          <p:cNvSpPr txBox="1"/>
          <p:nvPr/>
        </p:nvSpPr>
        <p:spPr>
          <a:xfrm>
            <a:off x="5094649" y="2295235"/>
            <a:ext cx="1125534" cy="55399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60120">
              <a:defRPr sz="1890">
                <a:solidFill>
                  <a:prstClr val="white"/>
                </a:solidFill>
                <a:latin typeface="Calibri" panose="020F0502020204030204"/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>
              <a:defRPr sz="3200"/>
            </a:pPr>
            <a:r>
              <a:rPr sz="900" dirty="0" err="1"/>
              <a:t>Биорафинерия</a:t>
            </a:r>
            <a:endParaRPr sz="1050" dirty="0"/>
          </a:p>
          <a:p>
            <a:pPr>
              <a:defRPr sz="2000"/>
            </a:pPr>
            <a:r>
              <a:rPr sz="700" dirty="0" err="1"/>
              <a:t>напр</a:t>
            </a:r>
            <a:r>
              <a:rPr sz="700" dirty="0"/>
              <a:t>. </a:t>
            </a:r>
            <a:r>
              <a:rPr sz="700" dirty="0" err="1"/>
              <a:t>макроводорасли</a:t>
            </a:r>
            <a:r>
              <a:rPr sz="700" dirty="0"/>
              <a:t>, </a:t>
            </a:r>
            <a:r>
              <a:rPr sz="700" dirty="0" err="1"/>
              <a:t>използвани</a:t>
            </a:r>
            <a:r>
              <a:rPr sz="700" dirty="0"/>
              <a:t> в </a:t>
            </a:r>
            <a:r>
              <a:rPr sz="700" dirty="0" err="1"/>
              <a:t>биорафинерии</a:t>
            </a:r>
            <a:r>
              <a:rPr sz="700" dirty="0"/>
              <a:t>*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18DD84D7-10F6-60A1-CD57-54DB64FF1AEC}"/>
              </a:ext>
            </a:extLst>
          </p:cNvPr>
          <p:cNvSpPr txBox="1"/>
          <p:nvPr/>
        </p:nvSpPr>
        <p:spPr>
          <a:xfrm>
            <a:off x="3551281" y="3809948"/>
            <a:ext cx="1381321" cy="55399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/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>
              <a:defRPr sz="3200"/>
            </a:pPr>
            <a:r>
              <a:rPr sz="900" dirty="0" err="1">
                <a:solidFill>
                  <a:prstClr val="white"/>
                </a:solidFill>
              </a:rPr>
              <a:t>Инсталации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за</a:t>
            </a:r>
            <a:r>
              <a:rPr sz="900" dirty="0">
                <a:solidFill>
                  <a:prstClr val="white"/>
                </a:solidFill>
              </a:rPr>
              <a:t> </a:t>
            </a:r>
            <a:r>
              <a:rPr sz="900" dirty="0" err="1">
                <a:solidFill>
                  <a:prstClr val="white"/>
                </a:solidFill>
              </a:rPr>
              <a:t>биогаз</a:t>
            </a:r>
            <a:endParaRPr sz="9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макроводорасли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за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производство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на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биогаз</a:t>
            </a:r>
            <a:r>
              <a:rPr sz="700" dirty="0">
                <a:solidFill>
                  <a:prstClr val="white"/>
                </a:solidFill>
              </a:rPr>
              <a:t> и </a:t>
            </a:r>
            <a:r>
              <a:rPr sz="700" dirty="0" err="1">
                <a:solidFill>
                  <a:prstClr val="white"/>
                </a:solidFill>
              </a:rPr>
              <a:t>биовъглища</a:t>
            </a:r>
            <a:r>
              <a:rPr sz="700" dirty="0">
                <a:solidFill>
                  <a:prstClr val="white"/>
                </a:solidFill>
              </a:rPr>
              <a:t>*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4D2B1AFD-EADC-3115-4C28-232C18430DDB}"/>
              </a:ext>
            </a:extLst>
          </p:cNvPr>
          <p:cNvSpPr txBox="1"/>
          <p:nvPr/>
        </p:nvSpPr>
        <p:spPr>
          <a:xfrm>
            <a:off x="3455004" y="3011167"/>
            <a:ext cx="1289006" cy="65877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60120">
              <a:defRPr sz="1890">
                <a:solidFill>
                  <a:prstClr val="white"/>
                </a:solidFill>
                <a:latin typeface="Calibri" panose="020F0502020204030204"/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>
              <a:defRPr sz="3200"/>
            </a:pPr>
            <a:r>
              <a:rPr sz="900" dirty="0" err="1"/>
              <a:t>Материали</a:t>
            </a:r>
            <a:r>
              <a:rPr sz="900" dirty="0"/>
              <a:t> </a:t>
            </a:r>
            <a:r>
              <a:rPr sz="900" dirty="0" err="1"/>
              <a:t>на</a:t>
            </a:r>
            <a:r>
              <a:rPr sz="900" dirty="0"/>
              <a:t> </a:t>
            </a:r>
            <a:r>
              <a:rPr sz="900" dirty="0" err="1"/>
              <a:t>биологична</a:t>
            </a:r>
            <a:r>
              <a:rPr sz="900" dirty="0"/>
              <a:t> </a:t>
            </a:r>
            <a:r>
              <a:rPr sz="900" dirty="0" err="1"/>
              <a:t>основа</a:t>
            </a:r>
            <a:endParaRPr sz="900" dirty="0"/>
          </a:p>
          <a:p>
            <a:pPr>
              <a:defRPr sz="2000"/>
            </a:pPr>
            <a:r>
              <a:rPr sz="700" dirty="0" err="1"/>
              <a:t>напр</a:t>
            </a:r>
            <a:r>
              <a:rPr sz="700" dirty="0"/>
              <a:t>. </a:t>
            </a:r>
            <a:r>
              <a:rPr sz="700" dirty="0" err="1"/>
              <a:t>макроводорасли</a:t>
            </a:r>
            <a:r>
              <a:rPr sz="700" dirty="0"/>
              <a:t> </a:t>
            </a:r>
            <a:r>
              <a:rPr sz="700" dirty="0" err="1"/>
              <a:t>за</a:t>
            </a:r>
            <a:r>
              <a:rPr sz="700" dirty="0"/>
              <a:t> </a:t>
            </a:r>
            <a:r>
              <a:rPr sz="700" dirty="0" err="1"/>
              <a:t>текстил</a:t>
            </a:r>
            <a:r>
              <a:rPr sz="700" dirty="0"/>
              <a:t>*</a:t>
            </a:r>
          </a:p>
          <a:p>
            <a:endParaRPr sz="481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36E02532-C633-BA4E-5A44-1E058B3FCD40}"/>
              </a:ext>
            </a:extLst>
          </p:cNvPr>
          <p:cNvSpPr txBox="1"/>
          <p:nvPr/>
        </p:nvSpPr>
        <p:spPr>
          <a:xfrm>
            <a:off x="5202933" y="3312892"/>
            <a:ext cx="1125534" cy="44627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/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>
              <a:defRPr sz="3200"/>
            </a:pPr>
            <a:r>
              <a:rPr sz="900" dirty="0" err="1">
                <a:solidFill>
                  <a:prstClr val="white"/>
                </a:solidFill>
              </a:rPr>
              <a:t>Биогорива</a:t>
            </a:r>
            <a:endParaRPr sz="900" dirty="0">
              <a:solidFill>
                <a:prstClr val="white"/>
              </a:solidFill>
            </a:endParaRPr>
          </a:p>
          <a:p>
            <a:pPr>
              <a:defRPr sz="20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микроводорасли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за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биогорива</a:t>
            </a:r>
            <a:r>
              <a:rPr sz="700" dirty="0">
                <a:solidFill>
                  <a:prstClr val="white"/>
                </a:solidFill>
              </a:rPr>
              <a:t>*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614DB4E3-C722-2A01-FE69-F0A52DCE54FA}"/>
              </a:ext>
            </a:extLst>
          </p:cNvPr>
          <p:cNvSpPr txBox="1"/>
          <p:nvPr/>
        </p:nvSpPr>
        <p:spPr>
          <a:xfrm>
            <a:off x="1870891" y="3137294"/>
            <a:ext cx="1297312" cy="548427"/>
          </a:xfrm>
          <a:prstGeom prst="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t"/>
          <a:lstStyle>
            <a:lvl1pPr algn="ctr" defTabSz="2138667">
              <a:defRPr sz="4210">
                <a:solidFill>
                  <a:prstClr val="black"/>
                </a:solidFill>
                <a:latin typeface="Calibri" panose="020F0502020204030204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>
              <a:defRPr sz="3200"/>
            </a:pPr>
            <a:r>
              <a:rPr sz="900" dirty="0" err="1"/>
              <a:t>Промени</a:t>
            </a:r>
            <a:r>
              <a:rPr sz="900" dirty="0"/>
              <a:t> в </a:t>
            </a:r>
            <a:r>
              <a:rPr sz="900" dirty="0" err="1"/>
              <a:t>хранителния</a:t>
            </a:r>
            <a:r>
              <a:rPr sz="900" dirty="0"/>
              <a:t> </a:t>
            </a:r>
            <a:r>
              <a:rPr sz="900" dirty="0" err="1"/>
              <a:t>режим</a:t>
            </a:r>
            <a:endParaRPr sz="900" dirty="0"/>
          </a:p>
          <a:p>
            <a:pPr>
              <a:defRPr sz="2000"/>
            </a:pPr>
            <a:r>
              <a:rPr sz="700" dirty="0" err="1"/>
              <a:t>напр</a:t>
            </a:r>
            <a:r>
              <a:rPr sz="700" dirty="0"/>
              <a:t>. </a:t>
            </a:r>
            <a:r>
              <a:rPr sz="700" dirty="0" err="1"/>
              <a:t>макроводорасли</a:t>
            </a:r>
            <a:r>
              <a:rPr sz="700" dirty="0"/>
              <a:t> </a:t>
            </a:r>
            <a:r>
              <a:rPr sz="700" dirty="0" err="1"/>
              <a:t>като</a:t>
            </a:r>
            <a:r>
              <a:rPr sz="700" dirty="0"/>
              <a:t> </a:t>
            </a:r>
            <a:r>
              <a:rPr sz="700" dirty="0" err="1"/>
              <a:t>алтернативна</a:t>
            </a:r>
            <a:r>
              <a:rPr sz="700" dirty="0"/>
              <a:t> </a:t>
            </a:r>
            <a:r>
              <a:rPr sz="700" dirty="0" err="1"/>
              <a:t>храна</a:t>
            </a:r>
            <a:r>
              <a:rPr sz="700" dirty="0"/>
              <a:t>*</a:t>
            </a:r>
          </a:p>
          <a:p>
            <a:endParaRPr sz="481" dirty="0"/>
          </a:p>
          <a:p>
            <a:endParaRPr sz="673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BA2C41CE-0376-42BD-0AAF-EA9635F6EBC0}"/>
              </a:ext>
            </a:extLst>
          </p:cNvPr>
          <p:cNvSpPr txBox="1"/>
          <p:nvPr/>
        </p:nvSpPr>
        <p:spPr>
          <a:xfrm>
            <a:off x="3444287" y="1776727"/>
            <a:ext cx="1125534" cy="32932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/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>
              <a:defRPr sz="3200"/>
            </a:pPr>
            <a:r>
              <a:rPr sz="770">
                <a:solidFill>
                  <a:prstClr val="white"/>
                </a:solidFill>
              </a:rPr>
              <a:t>Природен туризъм</a:t>
            </a:r>
          </a:p>
          <a:p>
            <a:endParaRPr sz="770">
              <a:solidFill>
                <a:prstClr val="white"/>
              </a:solidFill>
            </a:endParaRPr>
          </a:p>
        </p:txBody>
      </p:sp>
      <p:sp>
        <p:nvSpPr>
          <p:cNvPr id="26" name="Titel 2">
            <a:extLst>
              <a:ext uri="{FF2B5EF4-FFF2-40B4-BE49-F238E27FC236}">
                <a16:creationId xmlns:a16="http://schemas.microsoft.com/office/drawing/2014/main" id="{7AF74C9F-A034-D27F-12B5-8A248475B89B}"/>
              </a:ext>
            </a:extLst>
          </p:cNvPr>
          <p:cNvSpPr txBox="1">
            <a:spLocks/>
          </p:cNvSpPr>
          <p:nvPr/>
        </p:nvSpPr>
        <p:spPr>
          <a:xfrm>
            <a:off x="1243390" y="494395"/>
            <a:ext cx="6280323" cy="670414"/>
          </a:xfrm>
          <a:prstGeom prst="rect">
            <a:avLst/>
          </a:prstGeom>
        </p:spPr>
        <p:txBody>
          <a:bodyPr vert="horz" lIns="21991" tIns="10996" rIns="21991" bIns="10996" anchor="ctr">
            <a:noAutofit/>
          </a:bodyPr>
          <a:lstStyle>
            <a:lvl1pPr algn="l" defTabSz="28515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372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sz="2116" b="1" dirty="0" err="1">
                <a:solidFill>
                  <a:prstClr val="black"/>
                </a:solidFill>
              </a:rPr>
              <a:t>Стълбове</a:t>
            </a:r>
            <a:r>
              <a:rPr sz="2116" dirty="0">
                <a:solidFill>
                  <a:prstClr val="black"/>
                </a:solidFill>
              </a:rPr>
              <a:t> и </a:t>
            </a:r>
            <a:r>
              <a:rPr sz="2116" dirty="0" err="1">
                <a:solidFill>
                  <a:prstClr val="black"/>
                </a:solidFill>
              </a:rPr>
              <a:t>конкретни</a:t>
            </a:r>
            <a:r>
              <a:rPr sz="2116" dirty="0">
                <a:solidFill>
                  <a:prstClr val="black"/>
                </a:solidFill>
              </a:rPr>
              <a:t> </a:t>
            </a:r>
            <a:r>
              <a:rPr sz="2116" b="1" dirty="0" err="1">
                <a:solidFill>
                  <a:prstClr val="black"/>
                </a:solidFill>
              </a:rPr>
              <a:t>мерки</a:t>
            </a:r>
            <a:r>
              <a:rPr sz="2116" dirty="0">
                <a:solidFill>
                  <a:prstClr val="black"/>
                </a:solidFill>
              </a:rPr>
              <a:t> </a:t>
            </a:r>
            <a:r>
              <a:rPr sz="2116" dirty="0" err="1">
                <a:solidFill>
                  <a:prstClr val="black"/>
                </a:solidFill>
              </a:rPr>
              <a:t>заБиоикономика</a:t>
            </a:r>
            <a:r>
              <a:rPr sz="2116" dirty="0">
                <a:solidFill>
                  <a:prstClr val="black"/>
                </a:solidFill>
              </a:rPr>
              <a:t> в </a:t>
            </a:r>
            <a:r>
              <a:rPr lang="bg-BG" sz="2116" b="1" dirty="0">
                <a:solidFill>
                  <a:prstClr val="black"/>
                </a:solidFill>
              </a:rPr>
              <a:t>Рибарството/аквакултурите</a:t>
            </a:r>
            <a:endParaRPr sz="2116" i="1" dirty="0">
              <a:solidFill>
                <a:prstClr val="black"/>
              </a:solidFill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2C781691-9D8A-CE79-D042-DB1A521D7074}"/>
              </a:ext>
            </a:extLst>
          </p:cNvPr>
          <p:cNvSpPr txBox="1"/>
          <p:nvPr/>
        </p:nvSpPr>
        <p:spPr>
          <a:xfrm>
            <a:off x="6541737" y="1801901"/>
            <a:ext cx="1223993" cy="90441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ctr" defTabSz="914400">
              <a:defRPr sz="3200"/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r>
              <a:rPr sz="800" dirty="0" err="1">
                <a:solidFill>
                  <a:prstClr val="white"/>
                </a:solidFill>
              </a:rPr>
              <a:t>Предотвратяване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на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загубата</a:t>
            </a:r>
            <a:r>
              <a:rPr sz="800" dirty="0">
                <a:solidFill>
                  <a:prstClr val="white"/>
                </a:solidFill>
              </a:rPr>
              <a:t> и </a:t>
            </a:r>
            <a:r>
              <a:rPr sz="800" dirty="0" err="1">
                <a:solidFill>
                  <a:prstClr val="white"/>
                </a:solidFill>
              </a:rPr>
              <a:t>разхищението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на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храни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по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веригата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на</a:t>
            </a:r>
            <a:r>
              <a:rPr sz="800" dirty="0">
                <a:solidFill>
                  <a:prstClr val="white"/>
                </a:solidFill>
              </a:rPr>
              <a:t> </a:t>
            </a:r>
            <a:r>
              <a:rPr sz="800" dirty="0" err="1">
                <a:solidFill>
                  <a:prstClr val="white"/>
                </a:solidFill>
              </a:rPr>
              <a:t>доставки</a:t>
            </a:r>
            <a:endParaRPr sz="800" dirty="0">
              <a:solidFill>
                <a:prstClr val="white"/>
              </a:solidFill>
            </a:endParaRPr>
          </a:p>
          <a:p>
            <a:pPr>
              <a:defRPr sz="2400"/>
            </a:pPr>
            <a:r>
              <a:rPr sz="700" dirty="0" err="1">
                <a:solidFill>
                  <a:prstClr val="white"/>
                </a:solidFill>
              </a:rPr>
              <a:t>напр</a:t>
            </a:r>
            <a:r>
              <a:rPr sz="700" dirty="0">
                <a:solidFill>
                  <a:prstClr val="white"/>
                </a:solidFill>
              </a:rPr>
              <a:t>. </a:t>
            </a:r>
            <a:r>
              <a:rPr sz="700" dirty="0" err="1">
                <a:solidFill>
                  <a:prstClr val="white"/>
                </a:solidFill>
              </a:rPr>
              <a:t>намаляване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sz="700" dirty="0" err="1">
                <a:solidFill>
                  <a:prstClr val="white"/>
                </a:solidFill>
              </a:rPr>
              <a:t>на</a:t>
            </a:r>
            <a:r>
              <a:rPr sz="700" dirty="0">
                <a:solidFill>
                  <a:prstClr val="white"/>
                </a:solidFill>
              </a:rPr>
              <a:t> </a:t>
            </a:r>
            <a:r>
              <a:rPr lang="bg-BG" sz="700" dirty="0">
                <a:solidFill>
                  <a:prstClr val="white"/>
                </a:solidFill>
              </a:rPr>
              <a:t>у</a:t>
            </a:r>
            <a:r>
              <a:rPr sz="700" dirty="0" err="1">
                <a:solidFill>
                  <a:prstClr val="white"/>
                </a:solidFill>
              </a:rPr>
              <a:t>лова</a:t>
            </a:r>
            <a:endParaRPr sz="700" dirty="0">
              <a:solidFill>
                <a:prstClr val="white"/>
              </a:solidFill>
            </a:endParaRPr>
          </a:p>
          <a:p>
            <a:endParaRPr sz="577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4579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2793" y="968853"/>
            <a:ext cx="8613817" cy="3729954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772480" y="348286"/>
            <a:ext cx="3484245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lnSpc>
                <a:spcPct val="100000"/>
              </a:lnSpc>
              <a:spcBef>
                <a:spcPts val="75"/>
              </a:spcBef>
            </a:pPr>
            <a:r>
              <a:rPr sz="1800" b="1" spc="-34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Предизвикателства</a:t>
            </a:r>
            <a:endParaRPr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073137"/>
            <a:ext cx="914400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 няма действаща Национална Стратегия и План за действие за развитие на биоикономиката;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Сравнително нисък дял на приноса на секторите на биоикономиката в  националната икономика, но с голям брой заети лица в тези сектори;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и капацитет: Относително ниски общи познания за биоикономиката, ниска осведоменост за икономическите ползи, ниски нива на сътрудничество;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Висок, но неизползван потенциал за добив и преработка на биомаса;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Липса на междуведомствено/институционално сътрудничество на местно, регионално и национално ниво;</a:t>
            </a:r>
          </a:p>
          <a:p>
            <a:pPr marL="358775" indent="-358775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  Липса на добри практики от сферата на кръговата биоикономика за преработка на отпадъци от биомаса и био-базирани продукти;</a:t>
            </a:r>
          </a:p>
          <a:p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  Други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3780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79293" y="283626"/>
            <a:ext cx="6768353" cy="3173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lnSpc>
                <a:spcPct val="100000"/>
              </a:lnSpc>
              <a:spcBef>
                <a:spcPts val="75"/>
              </a:spcBef>
            </a:pPr>
            <a:r>
              <a:rPr lang="bg-BG" sz="2000" b="1" spc="-34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 от национална стратегия</a:t>
            </a:r>
            <a:endParaRPr lang="bg-BG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376" y="978869"/>
            <a:ext cx="908124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ПРЕДИЗВИКАТЕЛСТВАТА НАЛАГАТ: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Разработване на Национална стратегия за развитие на биоикономиката, която да допринесе до синхронизиране и синергия между секторните политики и секторните стратегически документи;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нея ще се идентифицират, както потребностите, така и националните цели и приоритети в областта на развитие на биоикономиката;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базата на междусекторния подход, ще се търси: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по-ефективно използване на биоресурсите;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създаване на по-висока добавена стойност;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нови работни места;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повишаване на знанията и капацитета на заетите и ръководещите отделните сектори;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икономическа, социална и екологична устойчивост при управлението на съответните сектори.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9374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dondear rectángulo de esquina diagonal 1">
            <a:extLst>
              <a:ext uri="{FF2B5EF4-FFF2-40B4-BE49-F238E27FC236}">
                <a16:creationId xmlns:a16="http://schemas.microsoft.com/office/drawing/2014/main" id="{1B7C27B4-6463-D348-9E37-5956656B8F71}"/>
              </a:ext>
            </a:extLst>
          </p:cNvPr>
          <p:cNvSpPr/>
          <p:nvPr/>
        </p:nvSpPr>
        <p:spPr>
          <a:xfrm>
            <a:off x="175613" y="1178538"/>
            <a:ext cx="8792773" cy="3289157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Google Shape;101;p12">
            <a:extLst>
              <a:ext uri="{FF2B5EF4-FFF2-40B4-BE49-F238E27FC236}">
                <a16:creationId xmlns:a16="http://schemas.microsoft.com/office/drawing/2014/main" id="{C21F07DA-E84D-DF48-A8A5-E868728FACA4}"/>
              </a:ext>
            </a:extLst>
          </p:cNvPr>
          <p:cNvSpPr txBox="1">
            <a:spLocks/>
          </p:cNvSpPr>
          <p:nvPr/>
        </p:nvSpPr>
        <p:spPr>
          <a:xfrm>
            <a:off x="3641760" y="1612501"/>
            <a:ext cx="4078126" cy="71178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bg-BG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ЗА ВНИМАНИЕТО 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GB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01;p12">
            <a:extLst>
              <a:ext uri="{FF2B5EF4-FFF2-40B4-BE49-F238E27FC236}">
                <a16:creationId xmlns:a16="http://schemas.microsoft.com/office/drawing/2014/main" id="{C0F05999-1612-FD4B-A700-3878EF163D2B}"/>
              </a:ext>
            </a:extLst>
          </p:cNvPr>
          <p:cNvSpPr txBox="1">
            <a:spLocks/>
          </p:cNvSpPr>
          <p:nvPr/>
        </p:nvSpPr>
        <p:spPr>
          <a:xfrm>
            <a:off x="4139550" y="1868203"/>
            <a:ext cx="4331046" cy="105493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endParaRPr lang="bg-BG" sz="2000" b="1" dirty="0">
              <a:solidFill>
                <a:srgbClr val="0096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en-US" sz="2000" b="1" dirty="0">
              <a:solidFill>
                <a:srgbClr val="0096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bg-BG" sz="2000" b="1" dirty="0">
                <a:solidFill>
                  <a:srgbClr val="0096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Имате ли въпроси?</a:t>
            </a:r>
          </a:p>
          <a:p>
            <a:pPr>
              <a:spcBef>
                <a:spcPts val="0"/>
              </a:spcBef>
            </a:pPr>
            <a:r>
              <a:rPr lang="bg-BG" sz="2000" b="1" dirty="0">
                <a:solidFill>
                  <a:srgbClr val="0096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Можете да се свържете с нас на: </a:t>
            </a:r>
            <a:r>
              <a:rPr lang="en-US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lptrichkov@iag.bg</a:t>
            </a:r>
            <a:endParaRPr lang="en-US" sz="20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nestor_d@iag.bg</a:t>
            </a:r>
            <a:endParaRPr lang="bg-BG" sz="20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dineva@iag.bg</a:t>
            </a:r>
            <a:endParaRPr lang="bg-BG" sz="20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katerina@iag.bg</a:t>
            </a:r>
            <a:endParaRPr lang="bg-BG" sz="20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dmanova@iag.bg</a:t>
            </a:r>
            <a:endParaRPr lang="en-US" sz="20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en-GB" sz="2000" b="1" dirty="0">
              <a:solidFill>
                <a:srgbClr val="0096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101;p12">
            <a:extLst>
              <a:ext uri="{FF2B5EF4-FFF2-40B4-BE49-F238E27FC236}">
                <a16:creationId xmlns:a16="http://schemas.microsoft.com/office/drawing/2014/main" id="{4E8C76F6-99C1-9148-9BC9-3A0AB283C3EB}"/>
              </a:ext>
            </a:extLst>
          </p:cNvPr>
          <p:cNvSpPr txBox="1">
            <a:spLocks/>
          </p:cNvSpPr>
          <p:nvPr/>
        </p:nvSpPr>
        <p:spPr>
          <a:xfrm>
            <a:off x="6517930" y="293135"/>
            <a:ext cx="2209184" cy="50731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endParaRPr lang="en-GB" sz="2000" dirty="0">
              <a:solidFill>
                <a:srgbClr val="F3713E"/>
              </a:solidFill>
              <a:latin typeface="DIN" panose="02000504040000020003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EB414EB-D444-C142-B266-9986F22621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4733" y="1178538"/>
            <a:ext cx="2904380" cy="2700564"/>
          </a:xfrm>
          <a:prstGeom prst="rect">
            <a:avLst/>
          </a:prstGeom>
        </p:spPr>
      </p:pic>
      <p:sp>
        <p:nvSpPr>
          <p:cNvPr id="11" name="Cheurón 10">
            <a:extLst>
              <a:ext uri="{FF2B5EF4-FFF2-40B4-BE49-F238E27FC236}">
                <a16:creationId xmlns:a16="http://schemas.microsoft.com/office/drawing/2014/main" id="{E1B93705-A336-E643-BE42-3AD27139CDDF}"/>
              </a:ext>
            </a:extLst>
          </p:cNvPr>
          <p:cNvSpPr/>
          <p:nvPr/>
        </p:nvSpPr>
        <p:spPr>
          <a:xfrm>
            <a:off x="1494220" y="3657250"/>
            <a:ext cx="769882" cy="782194"/>
          </a:xfrm>
          <a:prstGeom prst="chevron">
            <a:avLst/>
          </a:prstGeom>
          <a:solidFill>
            <a:srgbClr val="63BB51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Cheurón 13">
            <a:extLst>
              <a:ext uri="{FF2B5EF4-FFF2-40B4-BE49-F238E27FC236}">
                <a16:creationId xmlns:a16="http://schemas.microsoft.com/office/drawing/2014/main" id="{79A87B23-EA1D-7840-895D-6648BEDD6225}"/>
              </a:ext>
            </a:extLst>
          </p:cNvPr>
          <p:cNvSpPr/>
          <p:nvPr/>
        </p:nvSpPr>
        <p:spPr>
          <a:xfrm>
            <a:off x="3594960" y="3657250"/>
            <a:ext cx="769882" cy="782194"/>
          </a:xfrm>
          <a:prstGeom prst="chevron">
            <a:avLst/>
          </a:prstGeom>
          <a:solidFill>
            <a:srgbClr val="63BB51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Cheurón 14">
            <a:extLst>
              <a:ext uri="{FF2B5EF4-FFF2-40B4-BE49-F238E27FC236}">
                <a16:creationId xmlns:a16="http://schemas.microsoft.com/office/drawing/2014/main" id="{1DC4A37B-B20C-8E45-8402-6F7225AF0EAA}"/>
              </a:ext>
            </a:extLst>
          </p:cNvPr>
          <p:cNvSpPr/>
          <p:nvPr/>
        </p:nvSpPr>
        <p:spPr>
          <a:xfrm>
            <a:off x="6305073" y="3657250"/>
            <a:ext cx="769882" cy="782194"/>
          </a:xfrm>
          <a:prstGeom prst="chevron">
            <a:avLst/>
          </a:prstGeom>
          <a:solidFill>
            <a:srgbClr val="63BB51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0" name="Imagen 2">
            <a:extLst>
              <a:ext uri="{FF2B5EF4-FFF2-40B4-BE49-F238E27FC236}">
                <a16:creationId xmlns:a16="http://schemas.microsoft.com/office/drawing/2014/main" id="{49D3FA49-5197-A700-BAE2-51A411D9DB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4307" y="3329298"/>
            <a:ext cx="1296289" cy="1205321"/>
          </a:xfrm>
          <a:prstGeom prst="rect">
            <a:avLst/>
          </a:prstGeom>
        </p:spPr>
      </p:pic>
      <p:pic>
        <p:nvPicPr>
          <p:cNvPr id="13" name="Imagen 2">
            <a:extLst>
              <a:ext uri="{FF2B5EF4-FFF2-40B4-BE49-F238E27FC236}">
                <a16:creationId xmlns:a16="http://schemas.microsoft.com/office/drawing/2014/main" id="{70DAD369-F11F-D0FC-9A8E-F957CFDED2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931" y="3286366"/>
            <a:ext cx="1296289" cy="12053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3850" y="1251620"/>
            <a:ext cx="86083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„Финансирано от Европейския съюз. Изразените възгледи и мнения принадлежат изцяло на техните автори и не отразяват непременно възгледите и мненията на Европейския съюз или на Европейската изпълнителна агенция за научни изследвания (REA). За тях не могат да носят отговорност нито Европейският съюз, нито предоставящият орган..</a:t>
            </a:r>
            <a:endParaRPr lang="en-GB" sz="8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046303-DF61-985C-19F8-394BE113F4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5345" y="3201168"/>
            <a:ext cx="2032448" cy="9158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AEAB3D-D074-2D21-39CB-63813999E2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37131" y="3236101"/>
            <a:ext cx="1741982" cy="93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913280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BA9149E5BD53429B4B91F1001C16FA" ma:contentTypeVersion="12" ma:contentTypeDescription="Create a new document." ma:contentTypeScope="" ma:versionID="dc1083231d9b5c920b0d74f06e4c3921">
  <xsd:schema xmlns:xsd="http://www.w3.org/2001/XMLSchema" xmlns:xs="http://www.w3.org/2001/XMLSchema" xmlns:p="http://schemas.microsoft.com/office/2006/metadata/properties" xmlns:ns2="b63abecc-3765-4b4b-94b4-2001b4295b4d" xmlns:ns3="9b0a61ee-0d81-46a1-b837-78956331419c" targetNamespace="http://schemas.microsoft.com/office/2006/metadata/properties" ma:root="true" ma:fieldsID="85124ff36ba3f8a540fe0ab9b97ee322" ns2:_="" ns3:_="">
    <xsd:import namespace="b63abecc-3765-4b4b-94b4-2001b4295b4d"/>
    <xsd:import namespace="9b0a61ee-0d81-46a1-b837-7895633141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abecc-3765-4b4b-94b4-2001b4295b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5e7b6e4a-1ed3-491f-871c-a8f001e4668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0a61ee-0d81-46a1-b837-78956331419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ef959217-d198-421a-aded-86c23cfb9c98}" ma:internalName="TaxCatchAll" ma:showField="CatchAllData" ma:web="9b0a61ee-0d81-46a1-b837-7895633141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63abecc-3765-4b4b-94b4-2001b4295b4d">
      <Terms xmlns="http://schemas.microsoft.com/office/infopath/2007/PartnerControls"/>
    </lcf76f155ced4ddcb4097134ff3c332f>
    <TaxCatchAll xmlns="9b0a61ee-0d81-46a1-b837-78956331419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9B48EA-E074-404B-ADC2-9FE3F0BE59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3abecc-3765-4b4b-94b4-2001b4295b4d"/>
    <ds:schemaRef ds:uri="9b0a61ee-0d81-46a1-b837-7895633141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CDFD48A-2051-4CDF-BFF8-C093DBE9D6F0}">
  <ds:schemaRefs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b63abecc-3765-4b4b-94b4-2001b4295b4d"/>
    <ds:schemaRef ds:uri="http://schemas.microsoft.com/office/infopath/2007/PartnerControls"/>
    <ds:schemaRef ds:uri="http://purl.org/dc/elements/1.1/"/>
    <ds:schemaRef ds:uri="http://purl.org/dc/dcmitype/"/>
    <ds:schemaRef ds:uri="http://schemas.openxmlformats.org/package/2006/metadata/core-properties"/>
    <ds:schemaRef ds:uri="9b0a61ee-0d81-46a1-b837-78956331419c"/>
  </ds:schemaRefs>
</ds:datastoreItem>
</file>

<file path=customXml/itemProps3.xml><?xml version="1.0" encoding="utf-8"?>
<ds:datastoreItem xmlns:ds="http://schemas.openxmlformats.org/officeDocument/2006/customXml" ds:itemID="{1F33D824-5CE1-49C5-ADD2-DC02D6AD333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6233</TotalTime>
  <Words>4568</Words>
  <Application>Microsoft Office PowerPoint</Application>
  <PresentationFormat>Презентация на цял екран (16:9)</PresentationFormat>
  <Paragraphs>541</Paragraphs>
  <Slides>35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14</vt:i4>
      </vt:variant>
      <vt:variant>
        <vt:lpstr>Тема</vt:lpstr>
      </vt:variant>
      <vt:variant>
        <vt:i4>5</vt:i4>
      </vt:variant>
      <vt:variant>
        <vt:lpstr>Заглавия на слайдовете</vt:lpstr>
      </vt:variant>
      <vt:variant>
        <vt:i4>35</vt:i4>
      </vt:variant>
    </vt:vector>
  </HeadingPairs>
  <TitlesOfParts>
    <vt:vector size="54" baseType="lpstr">
      <vt:lpstr>Arial</vt:lpstr>
      <vt:lpstr>Bahnschrift</vt:lpstr>
      <vt:lpstr>Calibri</vt:lpstr>
      <vt:lpstr>Calibri Light</vt:lpstr>
      <vt:lpstr>DIN</vt:lpstr>
      <vt:lpstr>DIN Alternate</vt:lpstr>
      <vt:lpstr>DIN Black</vt:lpstr>
      <vt:lpstr>DIN Condensed</vt:lpstr>
      <vt:lpstr>Gill Sans MT</vt:lpstr>
      <vt:lpstr>Microsoft Sans Serif</vt:lpstr>
      <vt:lpstr>Tahoma</vt:lpstr>
      <vt:lpstr>Times New Roman</vt:lpstr>
      <vt:lpstr>Verdana</vt:lpstr>
      <vt:lpstr>Wingdings</vt:lpstr>
      <vt:lpstr>1_Custom Design</vt:lpstr>
      <vt:lpstr>2_Custom Design</vt:lpstr>
      <vt:lpstr>1_Tema de Office</vt:lpstr>
      <vt:lpstr>Office Theme</vt:lpstr>
      <vt:lpstr>Office</vt:lpstr>
      <vt:lpstr>Презентация на PowerPoint</vt:lpstr>
      <vt:lpstr>Презентация на PowerPoint</vt:lpstr>
      <vt:lpstr>Презентация на PowerPoint</vt:lpstr>
      <vt:lpstr>Европейска стратегия за биоикономика, 2018 https://ec.europa.eu/research/bioeconomy/index.cfm</vt:lpstr>
      <vt:lpstr>       Европейска стратегия за биоикономика, 2018</vt:lpstr>
      <vt:lpstr>Основни сектори с принос за биоикономиката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Добри примери в секторите на биоикономиката</vt:lpstr>
      <vt:lpstr>Стълбове и конкретни мерки за Биоикономиката в селското стопанство</vt:lpstr>
      <vt:lpstr>Стълбове и конкретни мерки за Биоикономиката в горите</vt:lpstr>
      <vt:lpstr>Презентация на PowerPoint</vt:lpstr>
      <vt:lpstr>Предизвикателства</vt:lpstr>
      <vt:lpstr>Необходимост от национална стратегия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L. Trichkov, IAG</dc:creator>
  <cp:lastModifiedBy>Nestor Domuschiev</cp:lastModifiedBy>
  <cp:revision>255</cp:revision>
  <cp:lastPrinted>2023-10-05T10:11:15Z</cp:lastPrinted>
  <dcterms:created xsi:type="dcterms:W3CDTF">2022-08-24T09:48:55Z</dcterms:created>
  <dcterms:modified xsi:type="dcterms:W3CDTF">2023-10-05T12:55:53Z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0x0101000CBA9149E5BD53429B4B91F1001C16FA</vt:lpwstr>
  </property>
  <property fmtid="{D5CDD505-2E9C-101B-9397-08002B2CF9AE}" pid="3" name="MediaServiceImageTags">
    <vt:lpwstr/>
  </property>
</Properties>
</file>