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5" r:id="rId5"/>
    <p:sldId id="279" r:id="rId6"/>
    <p:sldId id="278" r:id="rId7"/>
    <p:sldId id="276" r:id="rId8"/>
    <p:sldId id="277" r:id="rId9"/>
    <p:sldId id="280" r:id="rId10"/>
    <p:sldId id="281" r:id="rId11"/>
    <p:sldId id="259" r:id="rId12"/>
    <p:sldId id="271" r:id="rId13"/>
    <p:sldId id="272" r:id="rId14"/>
    <p:sldId id="261" r:id="rId15"/>
    <p:sldId id="262" r:id="rId16"/>
    <p:sldId id="273" r:id="rId17"/>
  </p:sldIdLst>
  <p:sldSz cx="12192000" cy="6858000"/>
  <p:notesSz cx="6792913" cy="992505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91-E2AF-4174-AFF8-FD56B5175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id="{2FC34449-D836-43BD-A8C1-FB7F3D21F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id="{2FEC284C-DE48-48C0-AD4E-2A14DDE7E0A8}"/>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4F893074-973C-40DB-952D-51711B13A643}"/>
              </a:ext>
            </a:extLst>
          </p:cNvPr>
          <p:cNvSpPr>
            <a:spLocks noGrp="1"/>
          </p:cNvSpPr>
          <p:nvPr>
            <p:ph type="ftr" sz="quarter" idx="11"/>
          </p:nvPr>
        </p:nvSpPr>
        <p:spPr/>
        <p:txBody>
          <a:bodyPr/>
          <a:lstStyle/>
          <a:p>
            <a:endParaRPr lang="bg-BG" dirty="0"/>
          </a:p>
        </p:txBody>
      </p:sp>
      <p:sp>
        <p:nvSpPr>
          <p:cNvPr id="6" name="Slide Number Placeholder 5">
            <a:extLst>
              <a:ext uri="{FF2B5EF4-FFF2-40B4-BE49-F238E27FC236}">
                <a16:creationId xmlns:a16="http://schemas.microsoft.com/office/drawing/2014/main" id="{FA549C1A-F72D-40C1-B02E-B3AE648DE918}"/>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278367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0FB7-20B5-4125-A048-AFFB90350989}"/>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CAE10E8C-38DA-49BC-80E6-7A98C87BD2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9C814C86-ADDB-4C3A-AC2E-6786D4207EAE}"/>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59FFF806-BC44-4FBA-A833-FE586D599884}"/>
              </a:ext>
            </a:extLst>
          </p:cNvPr>
          <p:cNvSpPr>
            <a:spLocks noGrp="1"/>
          </p:cNvSpPr>
          <p:nvPr>
            <p:ph type="ftr" sz="quarter" idx="11"/>
          </p:nvPr>
        </p:nvSpPr>
        <p:spPr/>
        <p:txBody>
          <a:bodyPr/>
          <a:lstStyle/>
          <a:p>
            <a:endParaRPr lang="bg-BG" dirty="0"/>
          </a:p>
        </p:txBody>
      </p:sp>
      <p:sp>
        <p:nvSpPr>
          <p:cNvPr id="6" name="Slide Number Placeholder 5">
            <a:extLst>
              <a:ext uri="{FF2B5EF4-FFF2-40B4-BE49-F238E27FC236}">
                <a16:creationId xmlns:a16="http://schemas.microsoft.com/office/drawing/2014/main" id="{87865690-C865-45C6-B320-CB7EFBDAF2C9}"/>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216729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0F13A-C678-4F26-915D-B944084AB1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id="{41156CFB-9B26-4D9E-919B-16297653F6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27288D-ABE1-495B-86D0-4476FC6B4D12}"/>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00FFE8BD-4E00-4039-B03C-2E5241AD3BA0}"/>
              </a:ext>
            </a:extLst>
          </p:cNvPr>
          <p:cNvSpPr>
            <a:spLocks noGrp="1"/>
          </p:cNvSpPr>
          <p:nvPr>
            <p:ph type="ftr" sz="quarter" idx="11"/>
          </p:nvPr>
        </p:nvSpPr>
        <p:spPr/>
        <p:txBody>
          <a:bodyPr/>
          <a:lstStyle/>
          <a:p>
            <a:endParaRPr lang="bg-BG" dirty="0"/>
          </a:p>
        </p:txBody>
      </p:sp>
      <p:sp>
        <p:nvSpPr>
          <p:cNvPr id="6" name="Slide Number Placeholder 5">
            <a:extLst>
              <a:ext uri="{FF2B5EF4-FFF2-40B4-BE49-F238E27FC236}">
                <a16:creationId xmlns:a16="http://schemas.microsoft.com/office/drawing/2014/main" id="{FCF9882B-9E95-437C-B93E-4A6535FEE742}"/>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3639450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35F0-A38A-4F95-A4A1-9E4650E2B41C}"/>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D7DC0790-F9C1-4454-A3DD-4DB0515B48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id="{BA16C9A3-0357-44C5-8F2D-3F20860863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id="{56FB2F1C-12E4-4CDC-93D1-022BA9B28E11}"/>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6" name="Footer Placeholder 5">
            <a:extLst>
              <a:ext uri="{FF2B5EF4-FFF2-40B4-BE49-F238E27FC236}">
                <a16:creationId xmlns:a16="http://schemas.microsoft.com/office/drawing/2014/main" id="{CC96B587-671E-4B0D-8189-FD458AA9F417}"/>
              </a:ext>
            </a:extLst>
          </p:cNvPr>
          <p:cNvSpPr>
            <a:spLocks noGrp="1"/>
          </p:cNvSpPr>
          <p:nvPr>
            <p:ph type="ftr" sz="quarter" idx="11"/>
          </p:nvPr>
        </p:nvSpPr>
        <p:spPr/>
        <p:txBody>
          <a:bodyPr/>
          <a:lstStyle/>
          <a:p>
            <a:endParaRPr lang="bg-BG" dirty="0"/>
          </a:p>
        </p:txBody>
      </p:sp>
      <p:sp>
        <p:nvSpPr>
          <p:cNvPr id="7" name="Slide Number Placeholder 6">
            <a:extLst>
              <a:ext uri="{FF2B5EF4-FFF2-40B4-BE49-F238E27FC236}">
                <a16:creationId xmlns:a16="http://schemas.microsoft.com/office/drawing/2014/main" id="{7B3178A6-310C-4B60-9FFB-50E4557E55D3}"/>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1282827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1DAF-9FB7-4343-950A-9241A669EBFD}"/>
              </a:ext>
            </a:extLst>
          </p:cNvPr>
          <p:cNvSpPr>
            <a:spLocks noGrp="1"/>
          </p:cNvSpPr>
          <p:nvPr>
            <p:ph type="title"/>
          </p:nvPr>
        </p:nvSpPr>
        <p:spPr>
          <a:xfrm>
            <a:off x="839788" y="365125"/>
            <a:ext cx="105156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id="{8ADC191E-CE7E-46B9-A99B-D37683564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0F59C0-5238-4A27-89EE-CF119546E7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id="{45E5CD61-A348-4B39-9C5B-E8B6056AD2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A7E061-D9A8-4D9E-A7E6-CBA10FA1AA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id="{83E63774-BB72-4D9E-BC09-B1B669B145C7}"/>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8" name="Footer Placeholder 7">
            <a:extLst>
              <a:ext uri="{FF2B5EF4-FFF2-40B4-BE49-F238E27FC236}">
                <a16:creationId xmlns:a16="http://schemas.microsoft.com/office/drawing/2014/main" id="{C79A54CD-E2EA-421B-BC17-0B0F366DF1FF}"/>
              </a:ext>
            </a:extLst>
          </p:cNvPr>
          <p:cNvSpPr>
            <a:spLocks noGrp="1"/>
          </p:cNvSpPr>
          <p:nvPr>
            <p:ph type="ftr" sz="quarter" idx="11"/>
          </p:nvPr>
        </p:nvSpPr>
        <p:spPr/>
        <p:txBody>
          <a:bodyPr/>
          <a:lstStyle/>
          <a:p>
            <a:endParaRPr lang="bg-BG" dirty="0"/>
          </a:p>
        </p:txBody>
      </p:sp>
      <p:sp>
        <p:nvSpPr>
          <p:cNvPr id="9" name="Slide Number Placeholder 8">
            <a:extLst>
              <a:ext uri="{FF2B5EF4-FFF2-40B4-BE49-F238E27FC236}">
                <a16:creationId xmlns:a16="http://schemas.microsoft.com/office/drawing/2014/main" id="{E639CA22-66B2-4A16-BCC4-AD5574930EB1}"/>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108007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F5B3-481E-4020-8931-BFE4CB2F8E1B}"/>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id="{4E47BFCA-7182-444A-A9F2-1947E71F1BDB}"/>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4" name="Footer Placeholder 3">
            <a:extLst>
              <a:ext uri="{FF2B5EF4-FFF2-40B4-BE49-F238E27FC236}">
                <a16:creationId xmlns:a16="http://schemas.microsoft.com/office/drawing/2014/main" id="{E9D7D951-B985-42C6-8E6B-CB59098533AE}"/>
              </a:ext>
            </a:extLst>
          </p:cNvPr>
          <p:cNvSpPr>
            <a:spLocks noGrp="1"/>
          </p:cNvSpPr>
          <p:nvPr>
            <p:ph type="ftr" sz="quarter" idx="11"/>
          </p:nvPr>
        </p:nvSpPr>
        <p:spPr/>
        <p:txBody>
          <a:bodyPr/>
          <a:lstStyle/>
          <a:p>
            <a:endParaRPr lang="bg-BG" dirty="0"/>
          </a:p>
        </p:txBody>
      </p:sp>
      <p:sp>
        <p:nvSpPr>
          <p:cNvPr id="5" name="Slide Number Placeholder 4">
            <a:extLst>
              <a:ext uri="{FF2B5EF4-FFF2-40B4-BE49-F238E27FC236}">
                <a16:creationId xmlns:a16="http://schemas.microsoft.com/office/drawing/2014/main" id="{FDB1220A-D29D-4A87-86ED-F3986AFBB15B}"/>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3899766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62F35B-2148-4131-91AA-0D9D34776737}"/>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3" name="Footer Placeholder 2">
            <a:extLst>
              <a:ext uri="{FF2B5EF4-FFF2-40B4-BE49-F238E27FC236}">
                <a16:creationId xmlns:a16="http://schemas.microsoft.com/office/drawing/2014/main" id="{E58240EB-5D48-45C6-BAD6-F07B45621FD1}"/>
              </a:ext>
            </a:extLst>
          </p:cNvPr>
          <p:cNvSpPr>
            <a:spLocks noGrp="1"/>
          </p:cNvSpPr>
          <p:nvPr>
            <p:ph type="ftr" sz="quarter" idx="11"/>
          </p:nvPr>
        </p:nvSpPr>
        <p:spPr/>
        <p:txBody>
          <a:bodyPr/>
          <a:lstStyle/>
          <a:p>
            <a:endParaRPr lang="bg-BG" dirty="0"/>
          </a:p>
        </p:txBody>
      </p:sp>
      <p:sp>
        <p:nvSpPr>
          <p:cNvPr id="4" name="Slide Number Placeholder 3">
            <a:extLst>
              <a:ext uri="{FF2B5EF4-FFF2-40B4-BE49-F238E27FC236}">
                <a16:creationId xmlns:a16="http://schemas.microsoft.com/office/drawing/2014/main" id="{07F56277-0FED-4B21-85FF-02106D3F9172}"/>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4254896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CFCF-4CD7-4E8D-A4B7-53C626B7C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id="{C4244B7C-A5E3-480C-9866-74175E6B5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id="{E10D0BD9-95CF-438B-927D-DB8CD2915D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EDBB2E-DAD0-48A0-9CC3-BDAEFD832AFF}"/>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6" name="Footer Placeholder 5">
            <a:extLst>
              <a:ext uri="{FF2B5EF4-FFF2-40B4-BE49-F238E27FC236}">
                <a16:creationId xmlns:a16="http://schemas.microsoft.com/office/drawing/2014/main" id="{2C466569-B6AC-412F-BAEC-3A28D239FFFF}"/>
              </a:ext>
            </a:extLst>
          </p:cNvPr>
          <p:cNvSpPr>
            <a:spLocks noGrp="1"/>
          </p:cNvSpPr>
          <p:nvPr>
            <p:ph type="ftr" sz="quarter" idx="11"/>
          </p:nvPr>
        </p:nvSpPr>
        <p:spPr/>
        <p:txBody>
          <a:bodyPr/>
          <a:lstStyle/>
          <a:p>
            <a:endParaRPr lang="bg-BG" dirty="0"/>
          </a:p>
        </p:txBody>
      </p:sp>
      <p:sp>
        <p:nvSpPr>
          <p:cNvPr id="7" name="Slide Number Placeholder 6">
            <a:extLst>
              <a:ext uri="{FF2B5EF4-FFF2-40B4-BE49-F238E27FC236}">
                <a16:creationId xmlns:a16="http://schemas.microsoft.com/office/drawing/2014/main" id="{C81D6D7C-6AD2-45FB-9606-13FB305BC5A9}"/>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200997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AF0-7149-4323-BA0E-95A87C05C5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id="{2CC52EAC-C9E0-4C95-A08A-AD6A4CE72C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dirty="0"/>
          </a:p>
        </p:txBody>
      </p:sp>
      <p:sp>
        <p:nvSpPr>
          <p:cNvPr id="4" name="Text Placeholder 3">
            <a:extLst>
              <a:ext uri="{FF2B5EF4-FFF2-40B4-BE49-F238E27FC236}">
                <a16:creationId xmlns:a16="http://schemas.microsoft.com/office/drawing/2014/main" id="{554933A9-2609-4B2D-8CEA-EB13EA1DB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28AD61-96A1-4937-82B3-0319FB332AEB}"/>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6" name="Footer Placeholder 5">
            <a:extLst>
              <a:ext uri="{FF2B5EF4-FFF2-40B4-BE49-F238E27FC236}">
                <a16:creationId xmlns:a16="http://schemas.microsoft.com/office/drawing/2014/main" id="{D841A8F8-3890-4AEC-9C19-6173D6A19D04}"/>
              </a:ext>
            </a:extLst>
          </p:cNvPr>
          <p:cNvSpPr>
            <a:spLocks noGrp="1"/>
          </p:cNvSpPr>
          <p:nvPr>
            <p:ph type="ftr" sz="quarter" idx="11"/>
          </p:nvPr>
        </p:nvSpPr>
        <p:spPr/>
        <p:txBody>
          <a:bodyPr/>
          <a:lstStyle/>
          <a:p>
            <a:endParaRPr lang="bg-BG" dirty="0"/>
          </a:p>
        </p:txBody>
      </p:sp>
      <p:sp>
        <p:nvSpPr>
          <p:cNvPr id="7" name="Slide Number Placeholder 6">
            <a:extLst>
              <a:ext uri="{FF2B5EF4-FFF2-40B4-BE49-F238E27FC236}">
                <a16:creationId xmlns:a16="http://schemas.microsoft.com/office/drawing/2014/main" id="{4BE86522-C055-4039-AF3A-17A69BFFEEDC}"/>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2940655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D963-D368-4ECD-A562-0110A2679DD1}"/>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A80C3A16-3669-4358-8182-05CD91F1A9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3AAF60A9-84AE-407C-BD3C-D772004667E4}"/>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A770D3C4-B27B-4AF2-BC0A-C78E18B33A72}"/>
              </a:ext>
            </a:extLst>
          </p:cNvPr>
          <p:cNvSpPr>
            <a:spLocks noGrp="1"/>
          </p:cNvSpPr>
          <p:nvPr>
            <p:ph type="ftr" sz="quarter" idx="11"/>
          </p:nvPr>
        </p:nvSpPr>
        <p:spPr/>
        <p:txBody>
          <a:bodyPr/>
          <a:lstStyle/>
          <a:p>
            <a:endParaRPr lang="bg-BG" dirty="0"/>
          </a:p>
        </p:txBody>
      </p:sp>
      <p:sp>
        <p:nvSpPr>
          <p:cNvPr id="6" name="Slide Number Placeholder 5">
            <a:extLst>
              <a:ext uri="{FF2B5EF4-FFF2-40B4-BE49-F238E27FC236}">
                <a16:creationId xmlns:a16="http://schemas.microsoft.com/office/drawing/2014/main" id="{C5BA327A-CE4B-4406-8184-FB61A26975B1}"/>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1237193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EE6D2-F8CC-4602-8C39-7FD431DCEB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1B239E1D-4896-4EB3-AB32-A1C8567807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F16D20B5-3690-4ACC-A13F-785AE191559A}"/>
              </a:ext>
            </a:extLst>
          </p:cNvPr>
          <p:cNvSpPr>
            <a:spLocks noGrp="1"/>
          </p:cNvSpPr>
          <p:nvPr>
            <p:ph type="dt" sz="half" idx="10"/>
          </p:nvPr>
        </p:nvSpPr>
        <p:spPr/>
        <p:txBody>
          <a:body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FF2C7374-5A96-4974-8B7E-75362A8F7CB1}"/>
              </a:ext>
            </a:extLst>
          </p:cNvPr>
          <p:cNvSpPr>
            <a:spLocks noGrp="1"/>
          </p:cNvSpPr>
          <p:nvPr>
            <p:ph type="ftr" sz="quarter" idx="11"/>
          </p:nvPr>
        </p:nvSpPr>
        <p:spPr/>
        <p:txBody>
          <a:bodyPr/>
          <a:lstStyle/>
          <a:p>
            <a:endParaRPr lang="bg-BG" dirty="0"/>
          </a:p>
        </p:txBody>
      </p:sp>
      <p:sp>
        <p:nvSpPr>
          <p:cNvPr id="6" name="Slide Number Placeholder 5">
            <a:extLst>
              <a:ext uri="{FF2B5EF4-FFF2-40B4-BE49-F238E27FC236}">
                <a16:creationId xmlns:a16="http://schemas.microsoft.com/office/drawing/2014/main" id="{56CBC05F-3034-4AEF-872C-CFD11172E070}"/>
              </a:ext>
            </a:extLst>
          </p:cNvPr>
          <p:cNvSpPr>
            <a:spLocks noGrp="1"/>
          </p:cNvSpPr>
          <p:nvPr>
            <p:ph type="sldNum" sz="quarter" idx="12"/>
          </p:nvPr>
        </p:nvSpPr>
        <p:spPr/>
        <p:txBody>
          <a:bodyPr/>
          <a:lstStyle/>
          <a:p>
            <a:fld id="{FBE4A878-7350-4C4F-8D89-47DBB424E4C2}" type="slidenum">
              <a:rPr lang="bg-BG" smtClean="0"/>
              <a:t>‹#›</a:t>
            </a:fld>
            <a:endParaRPr lang="bg-BG" dirty="0"/>
          </a:p>
        </p:txBody>
      </p:sp>
    </p:spTree>
    <p:extLst>
      <p:ext uri="{BB962C8B-B14F-4D97-AF65-F5344CB8AC3E}">
        <p14:creationId xmlns:p14="http://schemas.microsoft.com/office/powerpoint/2010/main" val="92879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A8C85-C72C-44BD-B2D3-F2617BDCA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id="{75A739A2-D27B-4BF1-BDD0-4AA01C7327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2A6D6D77-8F41-4AFD-800B-15842B6D3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5850D-44B4-49EC-AE01-BE7563EDF673}" type="datetimeFigureOut">
              <a:rPr lang="bg-BG" smtClean="0"/>
              <a:t>1.8.2024 г.</a:t>
            </a:fld>
            <a:endParaRPr lang="bg-BG" dirty="0"/>
          </a:p>
        </p:txBody>
      </p:sp>
      <p:sp>
        <p:nvSpPr>
          <p:cNvPr id="5" name="Footer Placeholder 4">
            <a:extLst>
              <a:ext uri="{FF2B5EF4-FFF2-40B4-BE49-F238E27FC236}">
                <a16:creationId xmlns:a16="http://schemas.microsoft.com/office/drawing/2014/main" id="{FA4024CC-BA6F-4A62-9598-60517EA593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dirty="0"/>
          </a:p>
        </p:txBody>
      </p:sp>
      <p:sp>
        <p:nvSpPr>
          <p:cNvPr id="6" name="Slide Number Placeholder 5">
            <a:extLst>
              <a:ext uri="{FF2B5EF4-FFF2-40B4-BE49-F238E27FC236}">
                <a16:creationId xmlns:a16="http://schemas.microsoft.com/office/drawing/2014/main" id="{4596FBFD-8A86-44B4-A257-631B91C7B3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4A878-7350-4C4F-8D89-47DBB424E4C2}" type="slidenum">
              <a:rPr lang="bg-BG" smtClean="0"/>
              <a:t>‹#›</a:t>
            </a:fld>
            <a:endParaRPr lang="bg-BG" dirty="0"/>
          </a:p>
        </p:txBody>
      </p:sp>
    </p:spTree>
    <p:extLst>
      <p:ext uri="{BB962C8B-B14F-4D97-AF65-F5344CB8AC3E}">
        <p14:creationId xmlns:p14="http://schemas.microsoft.com/office/powerpoint/2010/main" val="45793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2F7A243-DEE8-4D54-B2B2-C37379E3350F}"/>
              </a:ext>
            </a:extLst>
          </p:cNvPr>
          <p:cNvSpPr>
            <a:spLocks noGrp="1"/>
          </p:cNvSpPr>
          <p:nvPr>
            <p:ph idx="1"/>
          </p:nvPr>
        </p:nvSpPr>
        <p:spPr>
          <a:xfrm>
            <a:off x="720754" y="635621"/>
            <a:ext cx="10515600" cy="5586758"/>
          </a:xfrm>
        </p:spPr>
        <p:txBody>
          <a:bodyPr/>
          <a:lstStyle/>
          <a:p>
            <a:pPr marL="0" indent="0" algn="ctr">
              <a:buNone/>
            </a:pPr>
            <a:endParaRPr lang="bg-BG" dirty="0"/>
          </a:p>
          <a:p>
            <a:pPr marL="0" indent="0" algn="ctr">
              <a:buNone/>
            </a:pPr>
            <a:r>
              <a:rPr lang="bg-BG" altLang="bg-BG" sz="2000" b="1" dirty="0">
                <a:solidFill>
                  <a:prstClr val="black"/>
                </a:solidFill>
                <a:ea typeface="+mj-ea"/>
                <a:cs typeface="+mj-cs"/>
              </a:rPr>
              <a:t>Изпълнителна агенция по горите</a:t>
            </a:r>
            <a:endParaRPr lang="bg-BG" sz="2000" dirty="0"/>
          </a:p>
          <a:p>
            <a:pPr marL="0" indent="0" algn="ctr">
              <a:buNone/>
            </a:pPr>
            <a:endParaRPr lang="bg-BG" dirty="0"/>
          </a:p>
          <a:p>
            <a:pPr marL="0" indent="0" algn="ctr">
              <a:buNone/>
            </a:pPr>
            <a:r>
              <a:rPr lang="bg-BG" dirty="0"/>
              <a:t>Регламент (ЕС) 2023/1115 на Европейския парламент и на Съвета от 31 май 2023 година за предоставянето на пазара на съюза и за износа от съюза на определени стоки и продукти, свързани с обезлесяване и деградация на горите, и за отмяна на Регламент (ЕС) 995/2010</a:t>
            </a:r>
          </a:p>
          <a:p>
            <a:pPr marL="0" indent="0" algn="ctr">
              <a:buNone/>
            </a:pPr>
            <a:endParaRPr lang="bg-BG" dirty="0"/>
          </a:p>
          <a:p>
            <a:pPr marL="0" indent="0" algn="ctr">
              <a:buNone/>
            </a:pPr>
            <a:r>
              <a:rPr lang="bg-BG" sz="3200" b="1" dirty="0"/>
              <a:t>Разпоредби отнасящи се до оператори и търговци</a:t>
            </a:r>
          </a:p>
          <a:p>
            <a:pPr marL="0" indent="0" algn="ctr">
              <a:buNone/>
            </a:pPr>
            <a:endParaRPr lang="bg-BG" dirty="0"/>
          </a:p>
        </p:txBody>
      </p:sp>
      <p:pic>
        <p:nvPicPr>
          <p:cNvPr id="6" name="Picture 15" descr="logoNFB_720x 576">
            <a:extLst>
              <a:ext uri="{FF2B5EF4-FFF2-40B4-BE49-F238E27FC236}">
                <a16:creationId xmlns:a16="http://schemas.microsoft.com/office/drawing/2014/main" id="{4A5F3A16-8D35-4BDE-B7DE-6E8F89CC4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7601" y="77741"/>
            <a:ext cx="1350646" cy="98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203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3BA9FD-619C-4AAE-9451-456079C54AC6}"/>
              </a:ext>
            </a:extLst>
          </p:cNvPr>
          <p:cNvSpPr>
            <a:spLocks noGrp="1"/>
          </p:cNvSpPr>
          <p:nvPr>
            <p:ph idx="4294967295"/>
          </p:nvPr>
        </p:nvSpPr>
        <p:spPr>
          <a:xfrm>
            <a:off x="721452" y="302004"/>
            <a:ext cx="11232860" cy="6140741"/>
          </a:xfrm>
        </p:spPr>
        <p:txBody>
          <a:bodyPr>
            <a:normAutofit fontScale="92500" lnSpcReduction="20000"/>
          </a:bodyPr>
          <a:lstStyle/>
          <a:p>
            <a:pPr marL="0" indent="0" algn="ctr">
              <a:buNone/>
            </a:pPr>
            <a:r>
              <a:rPr lang="bg-BG" b="1" dirty="0"/>
              <a:t>Предмет на Регламента:</a:t>
            </a:r>
          </a:p>
          <a:p>
            <a:pPr algn="just"/>
            <a:r>
              <a:rPr lang="bg-BG" dirty="0"/>
              <a:t>да се сведе до минимум приносът на Съюза за обезлесяването и деградацията на горите в световен мащаб, като по този начин се допринася за намаляване на обезлесяването в световен мащаб;</a:t>
            </a:r>
          </a:p>
          <a:p>
            <a:pPr algn="just"/>
            <a:r>
              <a:rPr lang="bg-BG" dirty="0"/>
              <a:t>да се намали приносът на Европейския съюз за емисиите на парникови газове и загубата на биологично разнообразие в световен мащаб.</a:t>
            </a:r>
          </a:p>
          <a:p>
            <a:pPr algn="just"/>
            <a:endParaRPr lang="bg-BG" dirty="0"/>
          </a:p>
          <a:p>
            <a:pPr marL="0" indent="0" algn="ctr">
              <a:buNone/>
            </a:pPr>
            <a:r>
              <a:rPr lang="bg-BG" b="1" dirty="0"/>
              <a:t>Обхват на Регламента:</a:t>
            </a:r>
          </a:p>
          <a:p>
            <a:pPr algn="just">
              <a:buFontTx/>
              <a:buChar char="-"/>
            </a:pPr>
            <a:r>
              <a:rPr lang="bg-BG" dirty="0"/>
              <a:t>едър рогат добитък, </a:t>
            </a:r>
          </a:p>
          <a:p>
            <a:pPr algn="just">
              <a:buFontTx/>
              <a:buChar char="-"/>
            </a:pPr>
            <a:r>
              <a:rPr lang="bg-BG" dirty="0"/>
              <a:t>какао, </a:t>
            </a:r>
          </a:p>
          <a:p>
            <a:pPr algn="just">
              <a:buFontTx/>
              <a:buChar char="-"/>
            </a:pPr>
            <a:r>
              <a:rPr lang="bg-BG" dirty="0"/>
              <a:t>кафе, </a:t>
            </a:r>
          </a:p>
          <a:p>
            <a:pPr algn="just">
              <a:buFontTx/>
              <a:buChar char="-"/>
            </a:pPr>
            <a:r>
              <a:rPr lang="bg-BG" dirty="0"/>
              <a:t>маслодайна палма, </a:t>
            </a:r>
          </a:p>
          <a:p>
            <a:pPr algn="just">
              <a:buFontTx/>
              <a:buChar char="-"/>
            </a:pPr>
            <a:r>
              <a:rPr lang="bg-BG" dirty="0"/>
              <a:t>каучук, </a:t>
            </a:r>
          </a:p>
          <a:p>
            <a:pPr algn="just">
              <a:buFontTx/>
              <a:buChar char="-"/>
            </a:pPr>
            <a:r>
              <a:rPr lang="bg-BG" dirty="0"/>
              <a:t>соя </a:t>
            </a:r>
          </a:p>
          <a:p>
            <a:pPr algn="just">
              <a:buFontTx/>
              <a:buChar char="-"/>
            </a:pPr>
            <a:r>
              <a:rPr lang="bg-BG" dirty="0"/>
              <a:t>дървен материал</a:t>
            </a:r>
          </a:p>
        </p:txBody>
      </p:sp>
    </p:spTree>
    <p:extLst>
      <p:ext uri="{BB962C8B-B14F-4D97-AF65-F5344CB8AC3E}">
        <p14:creationId xmlns:p14="http://schemas.microsoft.com/office/powerpoint/2010/main" val="997609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99AD-81DC-4731-BC2A-A202C0EF12FC}"/>
              </a:ext>
            </a:extLst>
          </p:cNvPr>
          <p:cNvSpPr>
            <a:spLocks noGrp="1"/>
          </p:cNvSpPr>
          <p:nvPr>
            <p:ph type="title"/>
          </p:nvPr>
        </p:nvSpPr>
        <p:spPr>
          <a:xfrm>
            <a:off x="838200" y="402672"/>
            <a:ext cx="10515600" cy="645952"/>
          </a:xfrm>
        </p:spPr>
        <p:txBody>
          <a:bodyPr>
            <a:normAutofit fontScale="90000"/>
          </a:bodyPr>
          <a:lstStyle/>
          <a:p>
            <a:pPr algn="ctr"/>
            <a:r>
              <a:rPr lang="bg-BG" sz="4000" b="1" dirty="0"/>
              <a:t>Влизане в сила и дата на прилагане</a:t>
            </a:r>
            <a:br>
              <a:rPr lang="ru-RU" dirty="0"/>
            </a:br>
            <a:endParaRPr lang="bg-BG" dirty="0"/>
          </a:p>
        </p:txBody>
      </p:sp>
      <p:sp>
        <p:nvSpPr>
          <p:cNvPr id="3" name="Content Placeholder 2">
            <a:extLst>
              <a:ext uri="{FF2B5EF4-FFF2-40B4-BE49-F238E27FC236}">
                <a16:creationId xmlns:a16="http://schemas.microsoft.com/office/drawing/2014/main" id="{9AC2806E-7A82-45CE-BFEF-96FDE08A1452}"/>
              </a:ext>
            </a:extLst>
          </p:cNvPr>
          <p:cNvSpPr>
            <a:spLocks noGrp="1"/>
          </p:cNvSpPr>
          <p:nvPr>
            <p:ph idx="1"/>
          </p:nvPr>
        </p:nvSpPr>
        <p:spPr>
          <a:xfrm>
            <a:off x="587829" y="947014"/>
            <a:ext cx="10944808" cy="5668390"/>
          </a:xfrm>
        </p:spPr>
        <p:txBody>
          <a:bodyPr>
            <a:normAutofit fontScale="62500" lnSpcReduction="20000"/>
          </a:bodyPr>
          <a:lstStyle/>
          <a:p>
            <a:pPr algn="just"/>
            <a:r>
              <a:rPr lang="bg-BG" dirty="0"/>
              <a:t>Настоящият Регламент влиза в сила на двадесетия ден след публикуването му в Официален вестник на Европейския съюз - </a:t>
            </a:r>
            <a:r>
              <a:rPr lang="bg-BG" dirty="0">
                <a:solidFill>
                  <a:srgbClr val="FF0000"/>
                </a:solidFill>
              </a:rPr>
              <a:t>29 юни 2023.</a:t>
            </a:r>
          </a:p>
          <a:p>
            <a:pPr algn="just"/>
            <a:r>
              <a:rPr lang="bg-BG" dirty="0"/>
              <a:t>2. Членове 3—13, членове 16—24 и членове 26, 31 и 32 от регламента се прилагат </a:t>
            </a:r>
            <a:r>
              <a:rPr lang="bg-BG" dirty="0">
                <a:solidFill>
                  <a:srgbClr val="FF0000"/>
                </a:solidFill>
              </a:rPr>
              <a:t>след 30 декември 2024 г.</a:t>
            </a:r>
          </a:p>
          <a:p>
            <a:pPr algn="just"/>
            <a:r>
              <a:rPr lang="bg-BG" dirty="0"/>
              <a:t>За оператори, които са установени като микропредприятия или малки </a:t>
            </a:r>
            <a:r>
              <a:rPr lang="bg-BG"/>
              <a:t>предприятия (</a:t>
            </a:r>
            <a:r>
              <a:rPr lang="bg-BG">
                <a:solidFill>
                  <a:srgbClr val="0070C0"/>
                </a:solidFill>
              </a:rPr>
              <a:t>в </a:t>
            </a:r>
            <a:r>
              <a:rPr lang="bg-BG" dirty="0">
                <a:solidFill>
                  <a:srgbClr val="0070C0"/>
                </a:solidFill>
              </a:rPr>
              <a:t>съответствие с член 3, параграф 1 или 2 от Директива 2013/34/ЕС*</a:t>
            </a:r>
            <a:r>
              <a:rPr lang="bg-BG" dirty="0"/>
              <a:t>) задълженията в членове 3 до 13, членове 16 до 24, членове 26, 31 и 32, се прилагат </a:t>
            </a:r>
            <a:r>
              <a:rPr lang="bg-BG" dirty="0">
                <a:solidFill>
                  <a:srgbClr val="FF0000"/>
                </a:solidFill>
              </a:rPr>
              <a:t>от 30 юни 2025 г.</a:t>
            </a:r>
          </a:p>
          <a:p>
            <a:pPr marL="0" indent="0" algn="just">
              <a:buNone/>
            </a:pPr>
            <a:r>
              <a:rPr lang="bg-BG" sz="2200" dirty="0">
                <a:solidFill>
                  <a:srgbClr val="0070C0"/>
                </a:solidFill>
              </a:rPr>
              <a:t>*Директива 2013/34/ЕС - </a:t>
            </a:r>
            <a:r>
              <a:rPr lang="bg-BG" sz="2200" dirty="0">
                <a:solidFill>
                  <a:srgbClr val="FF0000"/>
                </a:solidFill>
              </a:rPr>
              <a:t> </a:t>
            </a:r>
            <a:r>
              <a:rPr lang="bg-BG" sz="2200" dirty="0">
                <a:solidFill>
                  <a:srgbClr val="0070C0"/>
                </a:solidFill>
              </a:rPr>
              <a:t>Член 3. Категории предприятия и групи</a:t>
            </a:r>
          </a:p>
          <a:p>
            <a:pPr marL="0" indent="0" algn="just">
              <a:buNone/>
            </a:pPr>
            <a:r>
              <a:rPr lang="bg-BG" sz="2200" dirty="0">
                <a:solidFill>
                  <a:srgbClr val="0070C0"/>
                </a:solidFill>
              </a:rPr>
              <a:t>1.   При прилагането на една или повече от възможностите по член 36, държавите-членки определят микропредприятията като предприятия, които към датите на балансите си не надхвърлят праговете по най-малко два от следните три показателя:</a:t>
            </a:r>
          </a:p>
          <a:p>
            <a:pPr marL="0" indent="0" algn="just">
              <a:buNone/>
            </a:pPr>
            <a:r>
              <a:rPr lang="bg-BG" sz="2200" dirty="0">
                <a:solidFill>
                  <a:srgbClr val="0070C0"/>
                </a:solidFill>
              </a:rPr>
              <a:t>а) обща сума на баланса: 350 000 EUR; б) нетен оборот: 700 000 EUR; в) среден брой на служителите през финансовата година: 10.</a:t>
            </a:r>
          </a:p>
          <a:p>
            <a:pPr marL="0" indent="0" algn="just">
              <a:buNone/>
            </a:pPr>
            <a:r>
              <a:rPr lang="bg-BG" sz="2200" dirty="0">
                <a:solidFill>
                  <a:srgbClr val="0070C0"/>
                </a:solidFill>
              </a:rPr>
              <a:t>2.   Малките предприятия са предприятия, които към датите на балансите си не надхвърлят праговете по най-малко два от следните три показателя:</a:t>
            </a:r>
          </a:p>
          <a:p>
            <a:pPr marL="0" indent="0" algn="just">
              <a:buNone/>
            </a:pPr>
            <a:r>
              <a:rPr lang="bg-BG" sz="2200" dirty="0">
                <a:solidFill>
                  <a:srgbClr val="0070C0"/>
                </a:solidFill>
              </a:rPr>
              <a:t>а) обща сума на баланса: 4 000 000 EUR; б) нетен оборот: 8 000 000 EUR; в) среден брой на служителите през финансовата година: 50.</a:t>
            </a:r>
          </a:p>
          <a:p>
            <a:pPr marL="0" indent="0" algn="just">
              <a:buNone/>
            </a:pPr>
            <a:endParaRPr lang="bg-BG" sz="2500" dirty="0">
              <a:solidFill>
                <a:srgbClr val="0070C0"/>
              </a:solidFill>
            </a:endParaRPr>
          </a:p>
          <a:p>
            <a:pPr algn="just"/>
            <a:r>
              <a:rPr lang="bg-BG" dirty="0"/>
              <a:t>За всички продукти, различни от дървен материал и изделия от дървен материал, EUDR не се прилага, ако съответните продукти са произведени </a:t>
            </a:r>
            <a:r>
              <a:rPr lang="bg-BG" dirty="0">
                <a:solidFill>
                  <a:srgbClr val="FF0000"/>
                </a:solidFill>
              </a:rPr>
              <a:t>преди 29 юни 2023 г. </a:t>
            </a:r>
          </a:p>
          <a:p>
            <a:pPr algn="just"/>
            <a:r>
              <a:rPr lang="bg-BG" dirty="0"/>
              <a:t>За дървен материал и изделия от дървен материал, </a:t>
            </a:r>
            <a:r>
              <a:rPr lang="bg-BG" dirty="0">
                <a:solidFill>
                  <a:srgbClr val="FF0000"/>
                </a:solidFill>
              </a:rPr>
              <a:t>произведени</a:t>
            </a:r>
            <a:r>
              <a:rPr lang="bg-BG" dirty="0"/>
              <a:t> </a:t>
            </a:r>
            <a:r>
              <a:rPr lang="bg-BG" dirty="0">
                <a:solidFill>
                  <a:srgbClr val="FF0000"/>
                </a:solidFill>
              </a:rPr>
              <a:t>преди 29 юни 2023 г. и пуснати на пазара от 30 декември 2024 г., правилата на Регламент № 995/2010 (EUTR), продължават да се прилагат до 31 декември 2027 г. </a:t>
            </a:r>
            <a:r>
              <a:rPr lang="bg-BG" dirty="0"/>
              <a:t>Дървесината и изделията от дървен материал - както са определени в член 2, буква а) от Регламент (ЕС) № 995/2010 - </a:t>
            </a:r>
            <a:r>
              <a:rPr lang="bg-BG" dirty="0">
                <a:solidFill>
                  <a:srgbClr val="FF0000"/>
                </a:solidFill>
              </a:rPr>
              <a:t>произведени след 30 декември 2024 г. </a:t>
            </a:r>
            <a:r>
              <a:rPr lang="bg-BG" dirty="0"/>
              <a:t>трябва да отговарят на правилата на EUDR.</a:t>
            </a:r>
          </a:p>
        </p:txBody>
      </p:sp>
    </p:spTree>
    <p:extLst>
      <p:ext uri="{BB962C8B-B14F-4D97-AF65-F5344CB8AC3E}">
        <p14:creationId xmlns:p14="http://schemas.microsoft.com/office/powerpoint/2010/main" val="2934006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BDD3-C11E-40D1-8879-A3D824E82588}"/>
              </a:ext>
            </a:extLst>
          </p:cNvPr>
          <p:cNvSpPr>
            <a:spLocks noGrp="1"/>
          </p:cNvSpPr>
          <p:nvPr>
            <p:ph type="title"/>
          </p:nvPr>
        </p:nvSpPr>
        <p:spPr>
          <a:xfrm>
            <a:off x="838200" y="365125"/>
            <a:ext cx="10515600" cy="683499"/>
          </a:xfrm>
        </p:spPr>
        <p:txBody>
          <a:bodyPr>
            <a:normAutofit fontScale="90000"/>
          </a:bodyPr>
          <a:lstStyle/>
          <a:p>
            <a:pPr algn="ctr"/>
            <a:r>
              <a:rPr lang="bg-BG" sz="4000" b="1" dirty="0"/>
              <a:t>Компетентни органи</a:t>
            </a:r>
            <a:br>
              <a:rPr lang="bg-BG" dirty="0"/>
            </a:br>
            <a:endParaRPr lang="bg-BG" sz="3200" dirty="0"/>
          </a:p>
        </p:txBody>
      </p:sp>
      <p:sp>
        <p:nvSpPr>
          <p:cNvPr id="3" name="Content Placeholder 2">
            <a:extLst>
              <a:ext uri="{FF2B5EF4-FFF2-40B4-BE49-F238E27FC236}">
                <a16:creationId xmlns:a16="http://schemas.microsoft.com/office/drawing/2014/main" id="{861E9A70-F332-4838-96C0-08290B461BDB}"/>
              </a:ext>
            </a:extLst>
          </p:cNvPr>
          <p:cNvSpPr>
            <a:spLocks noGrp="1"/>
          </p:cNvSpPr>
          <p:nvPr>
            <p:ph idx="1"/>
          </p:nvPr>
        </p:nvSpPr>
        <p:spPr>
          <a:xfrm>
            <a:off x="838200" y="914400"/>
            <a:ext cx="10515600" cy="5262563"/>
          </a:xfrm>
        </p:spPr>
        <p:txBody>
          <a:bodyPr>
            <a:normAutofit fontScale="92500" lnSpcReduction="20000"/>
          </a:bodyPr>
          <a:lstStyle/>
          <a:p>
            <a:pPr marL="0" indent="0">
              <a:buNone/>
            </a:pPr>
            <a:r>
              <a:rPr lang="bg-BG" sz="2300" dirty="0"/>
              <a:t>Компетентните органи, които ще осъществяват контрол по прилагане на Регламент(ЕС) 2023/1115 в България са:</a:t>
            </a:r>
          </a:p>
          <a:p>
            <a:r>
              <a:rPr lang="bg-BG" sz="2300" b="1" dirty="0"/>
              <a:t>Българска агенция по безопасност на храните </a:t>
            </a:r>
            <a:r>
              <a:rPr lang="bg-BG" sz="2300" dirty="0"/>
              <a:t>– Компетентен орган за следните стоки от Приложение I - едър рогат добитък, какао, кафе, маслодайна палма и соя </a:t>
            </a:r>
          </a:p>
          <a:p>
            <a:pPr marL="0" indent="0">
              <a:buNone/>
            </a:pPr>
            <a:r>
              <a:rPr lang="bg-BG" sz="2300" dirty="0"/>
              <a:t>Адрес: гр. София - 1606, бул. Пенчо Славейков №15А</a:t>
            </a:r>
          </a:p>
          <a:p>
            <a:pPr marL="0" indent="0">
              <a:buNone/>
            </a:pPr>
            <a:r>
              <a:rPr lang="bg-BG" sz="2300" dirty="0"/>
              <a:t>Данни за контакт:</a:t>
            </a:r>
          </a:p>
          <a:p>
            <a:pPr marL="0" indent="0">
              <a:buNone/>
            </a:pPr>
            <a:r>
              <a:rPr lang="bg-BG" sz="2300" dirty="0"/>
              <a:t>Е-mail: bfsa@bfsa.bg </a:t>
            </a:r>
          </a:p>
          <a:p>
            <a:pPr marL="0" indent="0">
              <a:buNone/>
            </a:pPr>
            <a:r>
              <a:rPr lang="bg-BG" sz="2300" dirty="0"/>
              <a:t>Телефони: +359 2/915 98 20</a:t>
            </a:r>
          </a:p>
          <a:p>
            <a:pPr marL="0" indent="0">
              <a:buNone/>
            </a:pPr>
            <a:r>
              <a:rPr lang="bg-BG" sz="2300" dirty="0"/>
              <a:t>+359 2/915 9 870</a:t>
            </a:r>
          </a:p>
          <a:p>
            <a:pPr marL="0" indent="0">
              <a:buNone/>
            </a:pPr>
            <a:r>
              <a:rPr lang="bg-BG" sz="2300" dirty="0"/>
              <a:t>+359 2/915 9 881</a:t>
            </a:r>
          </a:p>
          <a:p>
            <a:endParaRPr lang="bg-BG" sz="2300" dirty="0"/>
          </a:p>
          <a:p>
            <a:r>
              <a:rPr lang="bg-BG" sz="2300" b="1" dirty="0"/>
              <a:t>Изпълнителна агенция по горите </a:t>
            </a:r>
            <a:r>
              <a:rPr lang="bg-BG" sz="2300" dirty="0"/>
              <a:t>– Компетентен орган за стоката дървен материал и съответните продукти от дървен материал от Приложение I</a:t>
            </a:r>
          </a:p>
          <a:p>
            <a:pPr marL="0" indent="0">
              <a:buNone/>
            </a:pPr>
            <a:r>
              <a:rPr lang="bg-BG" sz="2300" dirty="0"/>
              <a:t>Адрес: гр. София – 1040, бул. Хр. Ботев 55</a:t>
            </a:r>
          </a:p>
          <a:p>
            <a:pPr marL="0" indent="0">
              <a:buNone/>
            </a:pPr>
            <a:r>
              <a:rPr lang="bg-BG" sz="2300" dirty="0"/>
              <a:t>Е-mail: iag@iag.bg</a:t>
            </a:r>
          </a:p>
          <a:p>
            <a:pPr marL="0" indent="0">
              <a:buNone/>
            </a:pPr>
            <a:r>
              <a:rPr lang="bg-BG" sz="2300" dirty="0"/>
              <a:t>Телефон: +359 2/985 11 512</a:t>
            </a:r>
          </a:p>
          <a:p>
            <a:endParaRPr lang="bg-BG" dirty="0"/>
          </a:p>
        </p:txBody>
      </p:sp>
    </p:spTree>
    <p:extLst>
      <p:ext uri="{BB962C8B-B14F-4D97-AF65-F5344CB8AC3E}">
        <p14:creationId xmlns:p14="http://schemas.microsoft.com/office/powerpoint/2010/main" val="2842425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8576-53A8-4993-803D-119D6F9FC14F}"/>
              </a:ext>
            </a:extLst>
          </p:cNvPr>
          <p:cNvSpPr>
            <a:spLocks noGrp="1"/>
          </p:cNvSpPr>
          <p:nvPr>
            <p:ph type="title"/>
          </p:nvPr>
        </p:nvSpPr>
        <p:spPr>
          <a:xfrm>
            <a:off x="838200" y="285226"/>
            <a:ext cx="10515600" cy="880844"/>
          </a:xfrm>
        </p:spPr>
        <p:txBody>
          <a:bodyPr>
            <a:normAutofit/>
          </a:bodyPr>
          <a:lstStyle/>
          <a:p>
            <a:pPr algn="ctr"/>
            <a:r>
              <a:rPr lang="bg-BG" sz="3600" b="1" dirty="0"/>
              <a:t>Оператори и търговци - дефиниция</a:t>
            </a:r>
          </a:p>
        </p:txBody>
      </p:sp>
      <p:sp>
        <p:nvSpPr>
          <p:cNvPr id="3" name="Content Placeholder 2">
            <a:extLst>
              <a:ext uri="{FF2B5EF4-FFF2-40B4-BE49-F238E27FC236}">
                <a16:creationId xmlns:a16="http://schemas.microsoft.com/office/drawing/2014/main" id="{9648EB81-FD9C-4868-B89E-87F21285D7C1}"/>
              </a:ext>
            </a:extLst>
          </p:cNvPr>
          <p:cNvSpPr>
            <a:spLocks noGrp="1"/>
          </p:cNvSpPr>
          <p:nvPr>
            <p:ph idx="1"/>
          </p:nvPr>
        </p:nvSpPr>
        <p:spPr>
          <a:xfrm>
            <a:off x="838200" y="1501628"/>
            <a:ext cx="10515600" cy="4915949"/>
          </a:xfrm>
        </p:spPr>
        <p:txBody>
          <a:bodyPr/>
          <a:lstStyle/>
          <a:p>
            <a:pPr algn="just"/>
            <a:r>
              <a:rPr lang="bg-BG" dirty="0"/>
              <a:t>Оператор  - означава всяко физическо или юридическо лице, което в процеса на търговска дейност пуска на пазара или изнася съответни продукти;</a:t>
            </a:r>
          </a:p>
          <a:p>
            <a:pPr algn="just"/>
            <a:endParaRPr lang="bg-BG" dirty="0"/>
          </a:p>
          <a:p>
            <a:pPr algn="just"/>
            <a:r>
              <a:rPr lang="bg-BG" dirty="0"/>
              <a:t>Търговец - означава всяко лице във веригата на доставки, различно от оператор, което в процеса на търговска дейност предоставя на пазара на Съюза съответни продукти;</a:t>
            </a:r>
          </a:p>
        </p:txBody>
      </p:sp>
    </p:spTree>
    <p:extLst>
      <p:ext uri="{BB962C8B-B14F-4D97-AF65-F5344CB8AC3E}">
        <p14:creationId xmlns:p14="http://schemas.microsoft.com/office/powerpoint/2010/main" val="335643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2954-30FF-4147-8787-A127B79B1C57}"/>
              </a:ext>
            </a:extLst>
          </p:cNvPr>
          <p:cNvSpPr>
            <a:spLocks noGrp="1"/>
          </p:cNvSpPr>
          <p:nvPr>
            <p:ph type="title"/>
          </p:nvPr>
        </p:nvSpPr>
        <p:spPr>
          <a:xfrm>
            <a:off x="838200" y="223935"/>
            <a:ext cx="10515600" cy="755779"/>
          </a:xfrm>
        </p:spPr>
        <p:txBody>
          <a:bodyPr>
            <a:normAutofit/>
          </a:bodyPr>
          <a:lstStyle/>
          <a:p>
            <a:pPr algn="ctr"/>
            <a:r>
              <a:rPr lang="bg-BG" sz="3600" b="1" dirty="0"/>
              <a:t>Задължения на операторите</a:t>
            </a:r>
          </a:p>
        </p:txBody>
      </p:sp>
      <p:sp>
        <p:nvSpPr>
          <p:cNvPr id="3" name="Content Placeholder 2">
            <a:extLst>
              <a:ext uri="{FF2B5EF4-FFF2-40B4-BE49-F238E27FC236}">
                <a16:creationId xmlns:a16="http://schemas.microsoft.com/office/drawing/2014/main" id="{A193A4AD-A4B0-4485-9860-8D096C19B47D}"/>
              </a:ext>
            </a:extLst>
          </p:cNvPr>
          <p:cNvSpPr>
            <a:spLocks noGrp="1"/>
          </p:cNvSpPr>
          <p:nvPr>
            <p:ph idx="1"/>
          </p:nvPr>
        </p:nvSpPr>
        <p:spPr>
          <a:xfrm>
            <a:off x="838199" y="1278294"/>
            <a:ext cx="10671495" cy="5055394"/>
          </a:xfrm>
        </p:spPr>
        <p:txBody>
          <a:bodyPr>
            <a:normAutofit fontScale="70000" lnSpcReduction="20000"/>
          </a:bodyPr>
          <a:lstStyle/>
          <a:p>
            <a:pPr algn="just"/>
            <a:r>
              <a:rPr lang="bg-BG" dirty="0"/>
              <a:t>В съответствие с чл. 12 операторите създават и актуализират рамка от процедури и мерки, за да се гарантира, че съответните продукти, които пускат на пазара или изнасят, отговарят на всички посочени по-долу условия :</a:t>
            </a:r>
          </a:p>
          <a:p>
            <a:pPr marL="0" indent="0" algn="just">
              <a:buNone/>
            </a:pPr>
            <a:r>
              <a:rPr lang="bg-BG" dirty="0"/>
              <a:t>а) да не са свързани с обезлесяване;</a:t>
            </a:r>
          </a:p>
          <a:p>
            <a:pPr marL="0" indent="0" algn="just">
              <a:buNone/>
            </a:pPr>
            <a:r>
              <a:rPr lang="bg-BG" dirty="0"/>
              <a:t>б) да са произведени в съответствие с приложимото законодателство на държавата на производство; и</a:t>
            </a:r>
          </a:p>
          <a:p>
            <a:pPr marL="0" indent="0" algn="just">
              <a:buNone/>
            </a:pPr>
            <a:r>
              <a:rPr lang="bg-BG" dirty="0"/>
              <a:t>в) да са включени в декларация за надлежна проверка.</a:t>
            </a:r>
          </a:p>
          <a:p>
            <a:pPr algn="just"/>
            <a:r>
              <a:rPr lang="bg-BG" dirty="0"/>
              <a:t>Операторите предоставят декларация за надлежна проверка чрез информационната система, посочена в член 33. В тази декларация за надлежна проверка, в електронен формат, се съдържа посочената в Приложение II информация за съответните продукти, и декларация на оператора, че операторът е извършил надлежна проверка и не е установен никакъв риск или е установен незначителен риск. Операторите подлагат на преглед системата за надлежна проверка най-малко веднъж годишно (чл. 12, т. 2)</a:t>
            </a:r>
          </a:p>
          <a:p>
            <a:pPr algn="just"/>
            <a:r>
              <a:rPr lang="bg-BG" dirty="0"/>
              <a:t>Операторите, които не попадат в категориите МСП, включително микропредприятия или физически лица, ежегодно докладват публично пред възможно най-широка аудитория, включително в интернет, относно своята система за надлежна проверка, включително относно стъпките, които са предприели за изпълнение на задълженията си съгласно член 8. </a:t>
            </a:r>
          </a:p>
          <a:p>
            <a:pPr algn="just"/>
            <a:r>
              <a:rPr lang="bg-BG" dirty="0"/>
              <a:t>При поискване предоставят на Компетентните органи информация, документи и данни, във връзка с прилагането на регламента</a:t>
            </a:r>
          </a:p>
        </p:txBody>
      </p:sp>
    </p:spTree>
    <p:extLst>
      <p:ext uri="{BB962C8B-B14F-4D97-AF65-F5344CB8AC3E}">
        <p14:creationId xmlns:p14="http://schemas.microsoft.com/office/powerpoint/2010/main" val="425081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ECED-0371-453C-AE73-339B38DEADF4}"/>
              </a:ext>
            </a:extLst>
          </p:cNvPr>
          <p:cNvSpPr>
            <a:spLocks noGrp="1"/>
          </p:cNvSpPr>
          <p:nvPr>
            <p:ph type="title"/>
          </p:nvPr>
        </p:nvSpPr>
        <p:spPr>
          <a:xfrm>
            <a:off x="838200" y="281031"/>
            <a:ext cx="10515600" cy="918595"/>
          </a:xfrm>
        </p:spPr>
        <p:txBody>
          <a:bodyPr>
            <a:noAutofit/>
          </a:bodyPr>
          <a:lstStyle/>
          <a:p>
            <a:pPr algn="ctr"/>
            <a:br>
              <a:rPr lang="ru-RU" sz="3600" dirty="0"/>
            </a:br>
            <a:r>
              <a:rPr lang="ru-RU" sz="3600" b="1" dirty="0"/>
              <a:t>ЗАДЪЛЖЕНИЯ НА ОПЕРАТОРИТЕ</a:t>
            </a:r>
            <a:br>
              <a:rPr lang="ru-RU" sz="3600" dirty="0"/>
            </a:br>
            <a:endParaRPr lang="bg-BG" sz="3600" dirty="0"/>
          </a:p>
        </p:txBody>
      </p:sp>
      <p:sp>
        <p:nvSpPr>
          <p:cNvPr id="3" name="Content Placeholder 2">
            <a:extLst>
              <a:ext uri="{FF2B5EF4-FFF2-40B4-BE49-F238E27FC236}">
                <a16:creationId xmlns:a16="http://schemas.microsoft.com/office/drawing/2014/main" id="{018C11C1-81B8-4F26-A090-BA5CDCDD8238}"/>
              </a:ext>
            </a:extLst>
          </p:cNvPr>
          <p:cNvSpPr>
            <a:spLocks noGrp="1"/>
          </p:cNvSpPr>
          <p:nvPr>
            <p:ph idx="1"/>
          </p:nvPr>
        </p:nvSpPr>
        <p:spPr>
          <a:xfrm>
            <a:off x="536895" y="1199626"/>
            <a:ext cx="11241247" cy="5377343"/>
          </a:xfrm>
        </p:spPr>
        <p:txBody>
          <a:bodyPr>
            <a:normAutofit fontScale="62500" lnSpcReduction="20000"/>
          </a:bodyPr>
          <a:lstStyle/>
          <a:p>
            <a:pPr marL="0" indent="0">
              <a:buNone/>
            </a:pPr>
            <a:endParaRPr lang="bg-BG" dirty="0"/>
          </a:p>
          <a:p>
            <a:pPr marL="0" indent="0" algn="just">
              <a:buNone/>
            </a:pPr>
            <a:r>
              <a:rPr lang="bg-BG" dirty="0"/>
              <a:t>1.   Операторите извършват надлежна проверка в съответствие с член 8, преди да пуснат на пазара съответните продукти или преди да ги изнесат, с цел да се докаже, че съответните продукти отговарят на изискванията на регламента.</a:t>
            </a:r>
          </a:p>
          <a:p>
            <a:pPr marL="514350" indent="-514350" algn="just">
              <a:buAutoNum type="arabicPeriod" startAt="2"/>
            </a:pPr>
            <a:r>
              <a:rPr lang="bg-BG" dirty="0"/>
              <a:t>Операторите не пускат на пазара съответни продукти, нито ги изнасят, без предварително представяне на декларация за надлежна проверка. Операторите, които в резултат от посочената в член 8 надлежна проверка са стигнали до заключението, че съответните продукти отговарят на изискванията на член 3, преди да пуснат на пазара или да изнесат съответните продукти, предоставят декларация за надлежна проверка на разположение на компетентните органи чрез информационната система, посочена в член 33. </a:t>
            </a:r>
          </a:p>
          <a:p>
            <a:pPr marL="0" indent="0" algn="just">
              <a:buNone/>
            </a:pPr>
            <a:r>
              <a:rPr lang="bg-BG" dirty="0"/>
              <a:t>3.   Чрез предоставянето на декларацията за надлежна проверка на разположение на компетентните органи операторът поема отговорност за съответствието на съответния продукт с член 3. Операторите водят регистър на декларациите за надлежна проверка в продължение на пет години от датата, на която е предоставена декларацията чрез информационната система, посочена в член 33.</a:t>
            </a:r>
          </a:p>
          <a:p>
            <a:pPr marL="0" indent="0" algn="just">
              <a:buNone/>
            </a:pPr>
            <a:r>
              <a:rPr lang="bg-BG" dirty="0"/>
              <a:t>4.   Операторите не пускат на пазара съответните продукти, нито ги изнасят, ако са налице един или повече от следните случаи:</a:t>
            </a:r>
          </a:p>
          <a:p>
            <a:pPr marL="0" indent="0" algn="just">
              <a:buNone/>
            </a:pPr>
            <a:r>
              <a:rPr lang="bg-BG" dirty="0"/>
              <a:t>а) съответните продукти са неотговарящи на изискванията продукти;</a:t>
            </a:r>
          </a:p>
          <a:p>
            <a:pPr marL="0" indent="0" algn="just">
              <a:buNone/>
            </a:pPr>
            <a:r>
              <a:rPr lang="bg-BG" dirty="0"/>
              <a:t>б) при извършването на надлежната проверка е установен риск съответните продукти да представляват неотговарящи на изискванията продукти, като този риск не е незначителен;</a:t>
            </a:r>
          </a:p>
          <a:p>
            <a:pPr marL="0" indent="0" algn="just">
              <a:buNone/>
            </a:pPr>
            <a:r>
              <a:rPr lang="bg-BG" dirty="0"/>
              <a:t>в) операторът не е бил в състояние да изпълни задълженията, посочени в параграфи 1 и 2.</a:t>
            </a:r>
          </a:p>
        </p:txBody>
      </p:sp>
    </p:spTree>
    <p:extLst>
      <p:ext uri="{BB962C8B-B14F-4D97-AF65-F5344CB8AC3E}">
        <p14:creationId xmlns:p14="http://schemas.microsoft.com/office/powerpoint/2010/main" val="3962952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185-C312-470B-901E-F763196E790C}"/>
              </a:ext>
            </a:extLst>
          </p:cNvPr>
          <p:cNvSpPr>
            <a:spLocks noGrp="1"/>
          </p:cNvSpPr>
          <p:nvPr>
            <p:ph type="title"/>
          </p:nvPr>
        </p:nvSpPr>
        <p:spPr>
          <a:xfrm>
            <a:off x="578497" y="234497"/>
            <a:ext cx="10963469" cy="654736"/>
          </a:xfrm>
        </p:spPr>
        <p:txBody>
          <a:bodyPr>
            <a:normAutofit fontScale="90000"/>
          </a:bodyPr>
          <a:lstStyle/>
          <a:p>
            <a:pPr algn="ctr"/>
            <a:br>
              <a:rPr lang="ru-RU" sz="3600" dirty="0"/>
            </a:br>
            <a:r>
              <a:rPr lang="ru-RU" sz="4000" b="1" dirty="0"/>
              <a:t>ЗАДЪЛЖЕНИЯ НА ТЪРГОВЦИТЕ</a:t>
            </a:r>
            <a:endParaRPr lang="bg-BG" sz="4000" b="1" dirty="0"/>
          </a:p>
        </p:txBody>
      </p:sp>
      <p:sp>
        <p:nvSpPr>
          <p:cNvPr id="3" name="Content Placeholder 2">
            <a:extLst>
              <a:ext uri="{FF2B5EF4-FFF2-40B4-BE49-F238E27FC236}">
                <a16:creationId xmlns:a16="http://schemas.microsoft.com/office/drawing/2014/main" id="{FE485AC3-846E-4289-BCE4-E6985937D576}"/>
              </a:ext>
            </a:extLst>
          </p:cNvPr>
          <p:cNvSpPr>
            <a:spLocks noGrp="1"/>
          </p:cNvSpPr>
          <p:nvPr>
            <p:ph idx="1"/>
          </p:nvPr>
        </p:nvSpPr>
        <p:spPr>
          <a:xfrm>
            <a:off x="578497" y="1006679"/>
            <a:ext cx="11327364" cy="5616825"/>
          </a:xfrm>
        </p:spPr>
        <p:txBody>
          <a:bodyPr>
            <a:normAutofit fontScale="77500" lnSpcReduction="20000"/>
          </a:bodyPr>
          <a:lstStyle/>
          <a:p>
            <a:pPr algn="just"/>
            <a:endParaRPr lang="bg-BG" dirty="0"/>
          </a:p>
          <a:p>
            <a:pPr marL="0" indent="0" algn="just">
              <a:buNone/>
            </a:pPr>
            <a:r>
              <a:rPr lang="bg-BG" dirty="0"/>
              <a:t>1.   Търговците, които не са МСП, се считат за оператори, които не са МСП, и подлежат на задълженията и разпоредбите в членове 3, 4 и 6, членове 8 – 13, член 16, параграфи 8 — 11 и член 18 по отношение на съответните стоки и съответните продукти, които те предоставят на пазара.</a:t>
            </a:r>
          </a:p>
          <a:p>
            <a:pPr marL="0" indent="0" algn="just">
              <a:buNone/>
            </a:pPr>
            <a:r>
              <a:rPr lang="bg-BG" dirty="0"/>
              <a:t>2.   Търговците, които са МСП, предоставят на пазара съответните продукти само ако разполагат с информацията, изисквана съгласно следващия по-долу параграф 3.</a:t>
            </a:r>
          </a:p>
          <a:p>
            <a:pPr marL="0" indent="0" algn="just">
              <a:buNone/>
            </a:pPr>
            <a:r>
              <a:rPr lang="bg-BG" dirty="0"/>
              <a:t>3.   Търговците, които са МСП, събират и съхраняват следната информация във връзка със съответните продукти, които възнамеряват да предоставят на пазара:</a:t>
            </a:r>
          </a:p>
          <a:p>
            <a:pPr marL="0" indent="0" algn="just">
              <a:buNone/>
            </a:pPr>
            <a:r>
              <a:rPr lang="bg-BG" dirty="0"/>
              <a:t>а) наименование, регистрирано търговско наименование или регистрирана търговска марка, пощенски адрес, адрес на електронна поща и, ако има такъв, </a:t>
            </a:r>
            <a:r>
              <a:rPr lang="bg-BG" dirty="0" err="1"/>
              <a:t>уебадрес</a:t>
            </a:r>
            <a:r>
              <a:rPr lang="bg-BG" dirty="0"/>
              <a:t> на операторите или търговците, които са им доставили съответните продукти, както и референтните номера на декларациите за надлежна проверка, свързани с тези продукти;</a:t>
            </a:r>
          </a:p>
          <a:p>
            <a:pPr marL="0" indent="0" algn="just">
              <a:buNone/>
            </a:pPr>
            <a:r>
              <a:rPr lang="bg-BG" dirty="0"/>
              <a:t>б) наименование, регистрирано търговско наименование или регистрирана търговска марка, пощенски адрес, адрес на електронна поща и, ако има такъв, </a:t>
            </a:r>
            <a:r>
              <a:rPr lang="bg-BG" dirty="0" err="1"/>
              <a:t>уебадрес</a:t>
            </a:r>
            <a:r>
              <a:rPr lang="bg-BG" dirty="0"/>
              <a:t> на операторите или търговците, на които те са доставили съответните продукти.</a:t>
            </a:r>
          </a:p>
          <a:p>
            <a:pPr marL="0" indent="0" algn="just">
              <a:buNone/>
            </a:pPr>
            <a:r>
              <a:rPr lang="bg-BG" dirty="0"/>
              <a:t>4.   Търговците, които са МСП, съхраняват информацията, посочена в параграф 3, в продължение на най-малко пет години от датата на предоставянето на пазара и при поискване предоставят тази информация на компетентните органи.</a:t>
            </a:r>
          </a:p>
        </p:txBody>
      </p:sp>
    </p:spTree>
    <p:extLst>
      <p:ext uri="{BB962C8B-B14F-4D97-AF65-F5344CB8AC3E}">
        <p14:creationId xmlns:p14="http://schemas.microsoft.com/office/powerpoint/2010/main" val="1924949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6171-FFA9-4CD4-978D-25A4788108DA}"/>
              </a:ext>
            </a:extLst>
          </p:cNvPr>
          <p:cNvSpPr>
            <a:spLocks noGrp="1"/>
          </p:cNvSpPr>
          <p:nvPr>
            <p:ph type="title"/>
          </p:nvPr>
        </p:nvSpPr>
        <p:spPr>
          <a:xfrm>
            <a:off x="838200" y="365126"/>
            <a:ext cx="10515600" cy="742222"/>
          </a:xfrm>
        </p:spPr>
        <p:txBody>
          <a:bodyPr>
            <a:normAutofit/>
          </a:bodyPr>
          <a:lstStyle/>
          <a:p>
            <a:pPr algn="ctr"/>
            <a:r>
              <a:rPr lang="bg-BG" sz="3600" b="1" dirty="0"/>
              <a:t>Елементи на системата за надлежна проверка</a:t>
            </a:r>
          </a:p>
        </p:txBody>
      </p:sp>
      <p:sp>
        <p:nvSpPr>
          <p:cNvPr id="3" name="Content Placeholder 2">
            <a:extLst>
              <a:ext uri="{FF2B5EF4-FFF2-40B4-BE49-F238E27FC236}">
                <a16:creationId xmlns:a16="http://schemas.microsoft.com/office/drawing/2014/main" id="{A52D9428-9F32-4EB9-8DB3-937F41AA12D3}"/>
              </a:ext>
            </a:extLst>
          </p:cNvPr>
          <p:cNvSpPr>
            <a:spLocks noGrp="1"/>
          </p:cNvSpPr>
          <p:nvPr>
            <p:ph idx="1"/>
          </p:nvPr>
        </p:nvSpPr>
        <p:spPr>
          <a:xfrm>
            <a:off x="307910" y="1287623"/>
            <a:ext cx="11596068" cy="5383765"/>
          </a:xfrm>
        </p:spPr>
        <p:txBody>
          <a:bodyPr>
            <a:normAutofit fontScale="77500" lnSpcReduction="20000"/>
          </a:bodyPr>
          <a:lstStyle/>
          <a:p>
            <a:pPr algn="just"/>
            <a:r>
              <a:rPr lang="bg-BG" dirty="0"/>
              <a:t>Надлежната проверка включва: събирането на информацията, данните и документите, необходими за спазване на изискванията, предвидени в член 9; мерките за оценка на риска, посочени в член 10; мерките за ограничаване на риска, посочени в член 11.</a:t>
            </a:r>
          </a:p>
          <a:p>
            <a:pPr algn="just"/>
            <a:r>
              <a:rPr lang="bg-BG" dirty="0"/>
              <a:t> Операторите събират и съхраняват в продължение на пет години от датата на пускане на пазара или на износа на съответните продукти информация, документи и данни, които доказват, че продуктите отговарят на изискванията на член 3, а именно:</a:t>
            </a:r>
          </a:p>
          <a:p>
            <a:pPr lvl="1" algn="just">
              <a:buFontTx/>
              <a:buChar char="-"/>
            </a:pPr>
            <a:r>
              <a:rPr lang="bg-BG" sz="2800" dirty="0"/>
              <a:t>описание, включващо търговското наименование и вида на съответните продукти, както и, в случаите на съответни продукти, които съдържат или са били произведени с използването на дървен материал, общоприетото наименование на биологичния вид и неговото пълно научно наименование;</a:t>
            </a:r>
          </a:p>
          <a:p>
            <a:pPr lvl="1" algn="just">
              <a:buFontTx/>
              <a:buChar char="-"/>
            </a:pPr>
            <a:r>
              <a:rPr lang="bg-BG" sz="2800" dirty="0"/>
              <a:t>количеството на съответните продукти;</a:t>
            </a:r>
          </a:p>
          <a:p>
            <a:pPr lvl="1" algn="just">
              <a:buFontTx/>
              <a:buChar char="-"/>
            </a:pPr>
            <a:r>
              <a:rPr lang="bg-BG" sz="2800" dirty="0"/>
              <a:t>държава на производство и, когато е приложимо, на части от нея;</a:t>
            </a:r>
          </a:p>
          <a:p>
            <a:pPr lvl="1" algn="just">
              <a:buFontTx/>
              <a:buChar char="-"/>
            </a:pPr>
            <a:r>
              <a:rPr lang="bg-BG" sz="2800" dirty="0"/>
              <a:t>географско местоположение за всички парцели, където са произведени съответните стоки;</a:t>
            </a:r>
          </a:p>
          <a:p>
            <a:pPr lvl="1" algn="just">
              <a:buFontTx/>
              <a:buChar char="-"/>
            </a:pPr>
            <a:r>
              <a:rPr lang="bg-BG" sz="2800" dirty="0"/>
              <a:t>наименование, пощенски адрес и адрес на електронна поща на всяко предприятие или лице, от което са им били доставени съответните продукти;</a:t>
            </a:r>
          </a:p>
          <a:p>
            <a:pPr lvl="1" algn="just">
              <a:buFontTx/>
              <a:buChar char="-"/>
            </a:pPr>
            <a:r>
              <a:rPr lang="bg-BG" sz="2800" dirty="0"/>
              <a:t>достатъчно категорична и </a:t>
            </a:r>
            <a:r>
              <a:rPr lang="bg-BG" sz="2800" dirty="0" err="1"/>
              <a:t>проверима</a:t>
            </a:r>
            <a:r>
              <a:rPr lang="bg-BG" sz="2800" dirty="0"/>
              <a:t> информация, че съответните продукти не са свързани с обезлесяване;</a:t>
            </a:r>
          </a:p>
          <a:p>
            <a:pPr lvl="1" algn="just">
              <a:buFontTx/>
              <a:buChar char="-"/>
            </a:pPr>
            <a:r>
              <a:rPr lang="bg-BG" sz="2800" dirty="0"/>
              <a:t>достатъчно категорична и </a:t>
            </a:r>
            <a:r>
              <a:rPr lang="bg-BG" sz="2800" dirty="0" err="1"/>
              <a:t>проверима</a:t>
            </a:r>
            <a:r>
              <a:rPr lang="bg-BG" sz="2800" dirty="0"/>
              <a:t> информация, че съответните стоки са произведени в съответствие с приложимото законодателство на държавата на производство.</a:t>
            </a:r>
          </a:p>
          <a:p>
            <a:pPr algn="just">
              <a:buFontTx/>
              <a:buChar char="-"/>
            </a:pPr>
            <a:endParaRPr lang="ru-RU" dirty="0"/>
          </a:p>
          <a:p>
            <a:pPr algn="just">
              <a:buFontTx/>
              <a:buChar char="-"/>
            </a:pPr>
            <a:endParaRPr lang="bg-BG" dirty="0"/>
          </a:p>
        </p:txBody>
      </p:sp>
    </p:spTree>
    <p:extLst>
      <p:ext uri="{BB962C8B-B14F-4D97-AF65-F5344CB8AC3E}">
        <p14:creationId xmlns:p14="http://schemas.microsoft.com/office/powerpoint/2010/main" val="1054078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A0B8-57D8-409D-9F7B-D999CF3C1737}"/>
              </a:ext>
            </a:extLst>
          </p:cNvPr>
          <p:cNvSpPr>
            <a:spLocks noGrp="1"/>
          </p:cNvSpPr>
          <p:nvPr>
            <p:ph type="title"/>
          </p:nvPr>
        </p:nvSpPr>
        <p:spPr>
          <a:xfrm>
            <a:off x="838200" y="268449"/>
            <a:ext cx="10515600" cy="771786"/>
          </a:xfrm>
        </p:spPr>
        <p:txBody>
          <a:bodyPr>
            <a:normAutofit/>
          </a:bodyPr>
          <a:lstStyle/>
          <a:p>
            <a:pPr algn="ctr"/>
            <a:r>
              <a:rPr lang="bg-BG" sz="3600" b="1" dirty="0"/>
              <a:t>Елементи на системата за надлежна проверка</a:t>
            </a:r>
          </a:p>
        </p:txBody>
      </p:sp>
      <p:sp>
        <p:nvSpPr>
          <p:cNvPr id="3" name="Content Placeholder 2">
            <a:extLst>
              <a:ext uri="{FF2B5EF4-FFF2-40B4-BE49-F238E27FC236}">
                <a16:creationId xmlns:a16="http://schemas.microsoft.com/office/drawing/2014/main" id="{C5C93281-7121-47DB-932B-CA9BC02A5E91}"/>
              </a:ext>
            </a:extLst>
          </p:cNvPr>
          <p:cNvSpPr>
            <a:spLocks noGrp="1"/>
          </p:cNvSpPr>
          <p:nvPr>
            <p:ph idx="1"/>
          </p:nvPr>
        </p:nvSpPr>
        <p:spPr>
          <a:xfrm>
            <a:off x="838200" y="1124125"/>
            <a:ext cx="10515600" cy="5052838"/>
          </a:xfrm>
        </p:spPr>
        <p:txBody>
          <a:bodyPr>
            <a:normAutofit fontScale="77500" lnSpcReduction="20000"/>
          </a:bodyPr>
          <a:lstStyle/>
          <a:p>
            <a:pPr marL="0" indent="0" algn="ctr">
              <a:buNone/>
            </a:pPr>
            <a:r>
              <a:rPr lang="bg-BG" b="1" dirty="0"/>
              <a:t>Оценка на риска</a:t>
            </a:r>
          </a:p>
          <a:p>
            <a:pPr marL="0" indent="0">
              <a:buNone/>
            </a:pPr>
            <a:r>
              <a:rPr lang="bg-BG" dirty="0"/>
              <a:t>Операторите проверяват и анализират събраната информацията като отделят специално внимание на следните критерии:</a:t>
            </a:r>
          </a:p>
          <a:p>
            <a:pPr>
              <a:buFontTx/>
              <a:buChar char="-"/>
            </a:pPr>
            <a:r>
              <a:rPr lang="bg-BG" dirty="0"/>
              <a:t>определяне на риска за съответната държава на производство или части от нея;</a:t>
            </a:r>
          </a:p>
          <a:p>
            <a:pPr>
              <a:buFontTx/>
              <a:buChar char="-"/>
            </a:pPr>
            <a:r>
              <a:rPr lang="bg-BG" dirty="0"/>
              <a:t> разпространение на обезлесяването или на деградацията на горите в държавата на производство или в части от нея;</a:t>
            </a:r>
          </a:p>
          <a:p>
            <a:pPr>
              <a:buFontTx/>
              <a:buChar char="-"/>
            </a:pPr>
            <a:r>
              <a:rPr lang="bg-BG" dirty="0"/>
              <a:t>сложността на съответната верига на доставки и етапа на преработка на съответните продукти;</a:t>
            </a:r>
          </a:p>
          <a:p>
            <a:pPr>
              <a:buFontTx/>
              <a:buChar char="-"/>
            </a:pPr>
            <a:r>
              <a:rPr lang="bg-BG" dirty="0"/>
              <a:t>риска от заобикаляне на настоящия регламент или от смесване със съответни продукти с неизвестен произход или произведени в райони, в които е настъпило или настъпва обезлесяване или деградация на горите;</a:t>
            </a:r>
          </a:p>
          <a:p>
            <a:pPr>
              <a:buFontTx/>
              <a:buChar char="-"/>
            </a:pPr>
            <a:r>
              <a:rPr lang="bg-BG" dirty="0"/>
              <a:t>източника, надеждността, валидността и връзките към други налични документи на информацията.</a:t>
            </a:r>
          </a:p>
          <a:p>
            <a:pPr marL="0" indent="0">
              <a:buNone/>
            </a:pPr>
            <a:r>
              <a:rPr lang="bg-BG" dirty="0"/>
              <a:t>Операторите предприемат мерки за ограничаване на риска, в случай на установен съществуващ риск.</a:t>
            </a:r>
          </a:p>
          <a:p>
            <a:pPr>
              <a:buFontTx/>
              <a:buChar char="-"/>
            </a:pPr>
            <a:endParaRPr lang="ru-RU" dirty="0"/>
          </a:p>
          <a:p>
            <a:pPr>
              <a:buFontTx/>
              <a:buChar char="-"/>
            </a:pPr>
            <a:endParaRPr lang="ru-RU" dirty="0"/>
          </a:p>
          <a:p>
            <a:pPr>
              <a:buFontTx/>
              <a:buChar char="-"/>
            </a:pPr>
            <a:endParaRPr lang="bg-BG" dirty="0"/>
          </a:p>
          <a:p>
            <a:endParaRPr lang="bg-BG" dirty="0"/>
          </a:p>
        </p:txBody>
      </p:sp>
    </p:spTree>
    <p:extLst>
      <p:ext uri="{BB962C8B-B14F-4D97-AF65-F5344CB8AC3E}">
        <p14:creationId xmlns:p14="http://schemas.microsoft.com/office/powerpoint/2010/main" val="3205146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5141D-3172-4049-A5D8-9AF59CE60E6B}"/>
              </a:ext>
            </a:extLst>
          </p:cNvPr>
          <p:cNvSpPr>
            <a:spLocks noGrp="1"/>
          </p:cNvSpPr>
          <p:nvPr>
            <p:ph type="title"/>
          </p:nvPr>
        </p:nvSpPr>
        <p:spPr>
          <a:xfrm>
            <a:off x="838200" y="365125"/>
            <a:ext cx="10515600" cy="1002281"/>
          </a:xfrm>
        </p:spPr>
        <p:txBody>
          <a:bodyPr>
            <a:noAutofit/>
          </a:bodyPr>
          <a:lstStyle/>
          <a:p>
            <a:pPr algn="ctr"/>
            <a:r>
              <a:rPr lang="bg-BG" sz="3600" b="1" dirty="0"/>
              <a:t>Декларация за надлежна проверка</a:t>
            </a:r>
            <a:br>
              <a:rPr lang="ru-RU" sz="3600" b="1" dirty="0"/>
            </a:br>
            <a:endParaRPr lang="bg-BG" sz="3600" b="1" dirty="0"/>
          </a:p>
        </p:txBody>
      </p:sp>
      <p:sp>
        <p:nvSpPr>
          <p:cNvPr id="3" name="Content Placeholder 2">
            <a:extLst>
              <a:ext uri="{FF2B5EF4-FFF2-40B4-BE49-F238E27FC236}">
                <a16:creationId xmlns:a16="http://schemas.microsoft.com/office/drawing/2014/main" id="{61A0D25A-AE55-42A2-9882-5B6897F94AA9}"/>
              </a:ext>
            </a:extLst>
          </p:cNvPr>
          <p:cNvSpPr>
            <a:spLocks noGrp="1"/>
          </p:cNvSpPr>
          <p:nvPr>
            <p:ph idx="1"/>
          </p:nvPr>
        </p:nvSpPr>
        <p:spPr>
          <a:xfrm>
            <a:off x="419450" y="1040235"/>
            <a:ext cx="11174136" cy="5746459"/>
          </a:xfrm>
        </p:spPr>
        <p:txBody>
          <a:bodyPr>
            <a:normAutofit fontScale="62500" lnSpcReduction="20000"/>
          </a:bodyPr>
          <a:lstStyle/>
          <a:p>
            <a:pPr marL="0" indent="0" algn="ctr">
              <a:buNone/>
            </a:pPr>
            <a:r>
              <a:rPr lang="bg-BG" sz="2600" b="1" dirty="0"/>
              <a:t>В съответствие с член 4, параграф 2 декларацията за надлежна проверка трябва да се съдържа  следната информация:</a:t>
            </a:r>
          </a:p>
          <a:p>
            <a:pPr marL="0" indent="0" algn="ctr">
              <a:buNone/>
            </a:pPr>
            <a:endParaRPr lang="bg-BG" sz="2600" b="1" dirty="0"/>
          </a:p>
          <a:p>
            <a:pPr algn="just"/>
            <a:r>
              <a:rPr lang="bg-BG" sz="2600" dirty="0"/>
              <a:t>1. Наименование и адрес на оператора и, в случай на съответни стоки и съответни продукти, въвеждани на пазара или извеждани от него, регистрационен и идентификационен номер на икономическите оператори (EORI номер) в съответствие с член 9 от Регламент (ЕС) № 952/2013.</a:t>
            </a:r>
          </a:p>
          <a:p>
            <a:pPr algn="just"/>
            <a:r>
              <a:rPr lang="bg-BG" sz="2600" dirty="0"/>
              <a:t>2. Код по Хармонизираната система, описание в свободен текст, включително търговското наименование, както и, когато е приложимо, пълното научно наименование, и количество на съответния продукт, който операторът възнамерява да пусне на пазара или да изнесе. За съответните продукти въвеждани на пазара или извеждани от него количеството трябва да се изрази в килограми нетна маса, а когато е приложимо, в допълнителната мерна единица, посочена в приложение I към Регламент (ЕИО) № 2658/87 на Съвета срещу указания код по Хармонизираната система или, във всички останали случаи, изразено в нетна маса с определяне на приблизителен коефициент на отклонение или, когато е приложимо, в обем или бройки. Допълнителна мерна единица се прилага, когато тя е определена последователно за всички възможни подпозиции в рамките на кода по Хармонизираната система, посочен в декларацията за надлежна проверка.</a:t>
            </a:r>
          </a:p>
          <a:p>
            <a:pPr algn="just"/>
            <a:r>
              <a:rPr lang="bg-BG" sz="2600" dirty="0"/>
              <a:t>3. Държава на производство и географско местоположение на всички парцели, където са произведени съответните стоки. За съответните продукти, които съдържат или са били произведени с използването на едър рогат добитък, и за такива съответни продукти, които са били хранени със съответните продукти, географското местоположение се отнася до всеки животновъден обект, където е държан едрият рогат добитък. Когато съответният продукт съдържа или е произведен от стоки, произведени в различни парцели, се включва географското местоположение на всички парцели в съответствие с член 9, параграф 1, буква г).</a:t>
            </a:r>
          </a:p>
          <a:p>
            <a:pPr algn="just"/>
            <a:r>
              <a:rPr lang="bg-BG" sz="2600" dirty="0"/>
              <a:t>4. За операторите, позоваващи се на съществуваща декларация за надлежна проверка съгласно член 4, параграфи 8 и 9, референтния номер на такава декларация за надлежна проверка.</a:t>
            </a:r>
          </a:p>
          <a:p>
            <a:pPr algn="just"/>
            <a:r>
              <a:rPr lang="bg-BG" sz="2600" dirty="0"/>
              <a:t>5. Текстът: „С подаването на настоящата декларация за надлежна проверка операторът потвърждава, че е извършена надлежна проверка съгласно Регламент (ЕС) 2023/1115, като не е установен никакъв риск или е установен само незначителен риск, че съответните продукти не отговарят на изискванията на член 3, буква а) или б) от посочения регламент.“</a:t>
            </a:r>
          </a:p>
          <a:p>
            <a:pPr marL="0" indent="0" algn="just">
              <a:buNone/>
            </a:pPr>
            <a:r>
              <a:rPr lang="bg-BG" sz="2600" dirty="0"/>
              <a:t>Операторите подлагат на преглед системата за надлежна проверка най-малко веднъж годишно - Член 12, т. 2</a:t>
            </a:r>
          </a:p>
        </p:txBody>
      </p:sp>
    </p:spTree>
    <p:extLst>
      <p:ext uri="{BB962C8B-B14F-4D97-AF65-F5344CB8AC3E}">
        <p14:creationId xmlns:p14="http://schemas.microsoft.com/office/powerpoint/2010/main" val="2727743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6A95-C6EE-487E-B768-8F277E7861F3}"/>
              </a:ext>
            </a:extLst>
          </p:cNvPr>
          <p:cNvSpPr>
            <a:spLocks noGrp="1"/>
          </p:cNvSpPr>
          <p:nvPr>
            <p:ph type="title"/>
          </p:nvPr>
        </p:nvSpPr>
        <p:spPr>
          <a:xfrm>
            <a:off x="1098258" y="159392"/>
            <a:ext cx="10515600" cy="503339"/>
          </a:xfrm>
        </p:spPr>
        <p:txBody>
          <a:bodyPr>
            <a:normAutofit fontScale="90000"/>
          </a:bodyPr>
          <a:lstStyle/>
          <a:p>
            <a:pPr algn="ctr"/>
            <a:br>
              <a:rPr lang="bg-BG" dirty="0">
                <a:solidFill>
                  <a:srgbClr val="000000"/>
                </a:solidFill>
                <a:latin typeface="EU Albertina"/>
              </a:rPr>
            </a:br>
            <a:r>
              <a:rPr lang="bg-BG" dirty="0">
                <a:solidFill>
                  <a:srgbClr val="000000"/>
                </a:solidFill>
                <a:latin typeface="EU Albertina"/>
              </a:rPr>
              <a:t>Член 33  - Информационна система </a:t>
            </a:r>
            <a:br>
              <a:rPr lang="bg-BG" dirty="0">
                <a:solidFill>
                  <a:srgbClr val="000000"/>
                </a:solidFill>
                <a:latin typeface="EU Albertina"/>
              </a:rPr>
            </a:br>
            <a:endParaRPr lang="bg-BG" sz="3600" dirty="0"/>
          </a:p>
        </p:txBody>
      </p:sp>
      <p:sp>
        <p:nvSpPr>
          <p:cNvPr id="3" name="Content Placeholder 2">
            <a:extLst>
              <a:ext uri="{FF2B5EF4-FFF2-40B4-BE49-F238E27FC236}">
                <a16:creationId xmlns:a16="http://schemas.microsoft.com/office/drawing/2014/main" id="{AAD03E5B-22B5-4C13-8916-1ED5F4494BAE}"/>
              </a:ext>
            </a:extLst>
          </p:cNvPr>
          <p:cNvSpPr>
            <a:spLocks noGrp="1"/>
          </p:cNvSpPr>
          <p:nvPr>
            <p:ph idx="1"/>
          </p:nvPr>
        </p:nvSpPr>
        <p:spPr>
          <a:xfrm>
            <a:off x="385894" y="998290"/>
            <a:ext cx="11601974" cy="5700318"/>
          </a:xfrm>
        </p:spPr>
        <p:txBody>
          <a:bodyPr>
            <a:normAutofit fontScale="55000" lnSpcReduction="20000"/>
          </a:bodyPr>
          <a:lstStyle/>
          <a:p>
            <a:pPr marL="0" indent="0">
              <a:buNone/>
            </a:pPr>
            <a:r>
              <a:rPr lang="bg-BG" sz="2900" dirty="0">
                <a:solidFill>
                  <a:srgbClr val="FF0000"/>
                </a:solidFill>
              </a:rPr>
              <a:t>До 30 декември 2024 г., </a:t>
            </a:r>
            <a:r>
              <a:rPr lang="bg-BG" sz="2900" dirty="0"/>
              <a:t>Комисията създава и впоследствие поддържа информационна система, която съдържа декларациите за надлежна проверка, предоставяни съгласно член 4, параграф 2.  Информационната система предоставя най-малко следните функции: </a:t>
            </a:r>
          </a:p>
          <a:p>
            <a:pPr marL="0" indent="0">
              <a:buNone/>
            </a:pPr>
            <a:r>
              <a:rPr lang="bg-BG" sz="2900" dirty="0"/>
              <a:t>а) регистрация на операторите и търговците и техните упълномощени представители в Съюза; за операторите, които поставят съответните продукти под митнически режим „допускане за свободно обращение“ или „износ“, регистрационният и идентификационен номер на икономическите оператори (EORI номер), установен съгласно член 9 от Регламент (ЕС) № 952/2013, се включва в техния регистрационен профил; </a:t>
            </a:r>
          </a:p>
          <a:p>
            <a:pPr marL="0" indent="0">
              <a:buNone/>
            </a:pPr>
            <a:r>
              <a:rPr lang="bg-BG" sz="2900" dirty="0"/>
              <a:t>б) регистрация на декларациите за надлежна проверка, включително комуникацията на съответния оператор или търговец на референтен номер за всяка декларация за надлежна проверка, предоставяна чрез информационната система; </a:t>
            </a:r>
          </a:p>
          <a:p>
            <a:pPr marL="0" indent="0">
              <a:buNone/>
            </a:pPr>
            <a:r>
              <a:rPr lang="bg-BG" sz="2900" dirty="0"/>
              <a:t>в) предоставяне на референтния номер на съществуващите декларации за надлежна проверка съгласно член 4, параграфи 8 и 9; </a:t>
            </a:r>
          </a:p>
          <a:p>
            <a:pPr marL="0" indent="0">
              <a:buNone/>
            </a:pPr>
            <a:r>
              <a:rPr lang="bg-BG" sz="2900" dirty="0"/>
              <a:t>г) когато е възможно, преобразуване на данни от съответните системи с цел определяне на географското местоположение; </a:t>
            </a:r>
          </a:p>
          <a:p>
            <a:pPr marL="0" indent="0">
              <a:buNone/>
            </a:pPr>
            <a:r>
              <a:rPr lang="bg-BG" sz="2900" dirty="0"/>
              <a:t>д) регистриране на резултатите от проверките на декларациите за надлежна проверка; </a:t>
            </a:r>
          </a:p>
          <a:p>
            <a:pPr marL="0" indent="0">
              <a:buNone/>
            </a:pPr>
            <a:r>
              <a:rPr lang="bg-BG" sz="2900" dirty="0"/>
              <a:t>е) взаимно свързване с митниците чрез средата на Европейския съюз за митническо обслужване на едно гише, в съответствие с член 28, включително за да се създаде възможност за извършването на уведомленията и исканията, посочени в член 26, параграфи 6—9; </a:t>
            </a:r>
          </a:p>
          <a:p>
            <a:pPr marL="0" indent="0">
              <a:buNone/>
            </a:pPr>
            <a:r>
              <a:rPr lang="bg-BG" sz="2900" dirty="0"/>
              <a:t>ж) предоставяне на съответна информация за подпомагане на профилирането на риска за целите на плана за проверки, посочен в член 16, параграф 5, включително резултатите от проверките, рисковите профили за операторите, търговците и съответните стоки и продукти с цел идентифициране , въз основа на техниките за електронна обработка на данни, на операторите и търговците, които да бъдат проверявани, както е посочено в член 16, параграф 5, и на съответните продукти, които да бъдат проверявани от компетентните органи; </a:t>
            </a:r>
          </a:p>
          <a:p>
            <a:pPr marL="0" indent="0">
              <a:buNone/>
            </a:pPr>
            <a:r>
              <a:rPr lang="bg-BG" sz="2900" dirty="0"/>
              <a:t>з) улесняване на административната помощ и сътрудничество между компетентните органи и между компетентните органи и Комисията за обмен на информация и данни;</a:t>
            </a:r>
          </a:p>
          <a:p>
            <a:pPr marL="0" indent="0">
              <a:buNone/>
            </a:pPr>
            <a:r>
              <a:rPr lang="bg-BG" sz="2900" dirty="0"/>
              <a:t>и) подкрепа за комуникацията между компетентните органи и операторите и търговците за целите на </a:t>
            </a:r>
            <a:r>
              <a:rPr lang="bg-BG" dirty="0"/>
              <a:t>прилагането на настоящия регламент, включително чрез използването на цифрови инструменти за управление на доставките, когато е целесъобразно.</a:t>
            </a:r>
          </a:p>
        </p:txBody>
      </p:sp>
    </p:spTree>
    <p:extLst>
      <p:ext uri="{BB962C8B-B14F-4D97-AF65-F5344CB8AC3E}">
        <p14:creationId xmlns:p14="http://schemas.microsoft.com/office/powerpoint/2010/main" val="221669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3297-267C-488F-B686-3E871893E310}"/>
              </a:ext>
            </a:extLst>
          </p:cNvPr>
          <p:cNvSpPr>
            <a:spLocks noGrp="1"/>
          </p:cNvSpPr>
          <p:nvPr>
            <p:ph type="title"/>
          </p:nvPr>
        </p:nvSpPr>
        <p:spPr>
          <a:xfrm>
            <a:off x="838200" y="365125"/>
            <a:ext cx="10515600" cy="649943"/>
          </a:xfrm>
        </p:spPr>
        <p:txBody>
          <a:bodyPr>
            <a:normAutofit fontScale="90000"/>
          </a:bodyPr>
          <a:lstStyle/>
          <a:p>
            <a:pPr algn="ctr"/>
            <a:br>
              <a:rPr lang="bg-BG" sz="2800" dirty="0"/>
            </a:br>
            <a:r>
              <a:rPr lang="bg-BG" sz="4000" b="1" dirty="0"/>
              <a:t>Член 33  - Информационна система </a:t>
            </a:r>
            <a:br>
              <a:rPr lang="bg-BG" sz="4000" b="1" dirty="0"/>
            </a:br>
            <a:r>
              <a:rPr lang="bg-BG" sz="2400" b="1" dirty="0"/>
              <a:t>Актуална информация</a:t>
            </a:r>
            <a:br>
              <a:rPr lang="bg-BG" sz="2800" dirty="0"/>
            </a:br>
            <a:endParaRPr lang="bg-BG" sz="2800" dirty="0"/>
          </a:p>
        </p:txBody>
      </p:sp>
      <p:sp>
        <p:nvSpPr>
          <p:cNvPr id="3" name="Content Placeholder 2">
            <a:extLst>
              <a:ext uri="{FF2B5EF4-FFF2-40B4-BE49-F238E27FC236}">
                <a16:creationId xmlns:a16="http://schemas.microsoft.com/office/drawing/2014/main" id="{66515FA6-403D-4DA4-8C75-7C2D0EC5CB13}"/>
              </a:ext>
            </a:extLst>
          </p:cNvPr>
          <p:cNvSpPr>
            <a:spLocks noGrp="1"/>
          </p:cNvSpPr>
          <p:nvPr>
            <p:ph idx="1"/>
          </p:nvPr>
        </p:nvSpPr>
        <p:spPr>
          <a:xfrm>
            <a:off x="838200" y="1140903"/>
            <a:ext cx="10515600" cy="5036060"/>
          </a:xfrm>
        </p:spPr>
        <p:txBody>
          <a:bodyPr>
            <a:normAutofit fontScale="92500" lnSpcReduction="10000"/>
          </a:bodyPr>
          <a:lstStyle/>
          <a:p>
            <a:pPr marL="0" indent="0" algn="ctr">
              <a:buNone/>
            </a:pPr>
            <a:endParaRPr lang="bg-BG" b="1" dirty="0"/>
          </a:p>
          <a:p>
            <a:pPr marL="0" indent="0" algn="just">
              <a:buNone/>
            </a:pPr>
            <a:r>
              <a:rPr lang="bg-BG" dirty="0"/>
              <a:t>До този момент системата се тества от компетентни органи и оператори за допълване на информация и отстраняване на грешки. </a:t>
            </a:r>
          </a:p>
          <a:p>
            <a:pPr marL="0" indent="0" algn="just">
              <a:buNone/>
            </a:pPr>
            <a:r>
              <a:rPr lang="bg-BG" dirty="0"/>
              <a:t>До края на 2024 г. са планирани следните стъпки:</a:t>
            </a:r>
          </a:p>
          <a:p>
            <a:pPr marL="0" indent="0" algn="just">
              <a:buNone/>
            </a:pPr>
            <a:r>
              <a:rPr lang="bg-BG" dirty="0"/>
              <a:t>- май 2024 г. – публикуване на техническите спецификации на системата;</a:t>
            </a:r>
          </a:p>
          <a:p>
            <a:pPr marL="0" indent="0" algn="just">
              <a:buNone/>
            </a:pPr>
            <a:r>
              <a:rPr lang="bg-BG" dirty="0"/>
              <a:t>- юли 2024 г. – стартиране на тест на интерфейса на приложението;</a:t>
            </a:r>
          </a:p>
          <a:p>
            <a:pPr marL="0" indent="0" algn="just">
              <a:buNone/>
            </a:pPr>
            <a:r>
              <a:rPr lang="bg-BG" dirty="0"/>
              <a:t>- юли-август 2024 г. публикуване на информационни видеа;</a:t>
            </a:r>
          </a:p>
          <a:p>
            <a:pPr marL="0" indent="0" algn="just">
              <a:buNone/>
            </a:pPr>
            <a:r>
              <a:rPr lang="bg-BG" dirty="0"/>
              <a:t>- септември 2024 г. - разпространение на инструкции за потребителите;</a:t>
            </a:r>
          </a:p>
          <a:p>
            <a:pPr marL="0" indent="0" algn="just">
              <a:buNone/>
            </a:pPr>
            <a:r>
              <a:rPr lang="bg-BG" dirty="0"/>
              <a:t>- октомври – започване на сесиите за обучение;</a:t>
            </a:r>
          </a:p>
          <a:p>
            <a:pPr marL="0" indent="0" algn="just">
              <a:buNone/>
            </a:pPr>
            <a:r>
              <a:rPr lang="bg-BG" dirty="0"/>
              <a:t>-  ноември – отваряне за регистрация;</a:t>
            </a:r>
          </a:p>
          <a:p>
            <a:pPr marL="0" indent="0" algn="just">
              <a:buNone/>
            </a:pPr>
            <a:r>
              <a:rPr lang="bg-BG" dirty="0"/>
              <a:t>- до средата на декември – въвеждане на системата в действие</a:t>
            </a:r>
          </a:p>
          <a:p>
            <a:endParaRPr lang="bg-BG" dirty="0"/>
          </a:p>
        </p:txBody>
      </p:sp>
    </p:spTree>
    <p:extLst>
      <p:ext uri="{BB962C8B-B14F-4D97-AF65-F5344CB8AC3E}">
        <p14:creationId xmlns:p14="http://schemas.microsoft.com/office/powerpoint/2010/main" val="1362531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D68B3-71D0-49E0-A18D-1462F39343C4}"/>
              </a:ext>
            </a:extLst>
          </p:cNvPr>
          <p:cNvSpPr>
            <a:spLocks noGrp="1"/>
          </p:cNvSpPr>
          <p:nvPr>
            <p:ph type="title"/>
          </p:nvPr>
        </p:nvSpPr>
        <p:spPr>
          <a:xfrm>
            <a:off x="838200" y="365126"/>
            <a:ext cx="10515600" cy="675109"/>
          </a:xfrm>
        </p:spPr>
        <p:txBody>
          <a:bodyPr>
            <a:noAutofit/>
          </a:bodyPr>
          <a:lstStyle/>
          <a:p>
            <a:pPr algn="ctr"/>
            <a:r>
              <a:rPr lang="bg-BG" sz="3600" b="1" dirty="0"/>
              <a:t>Електронен интерфейс (чл. 28 ) </a:t>
            </a:r>
            <a:br>
              <a:rPr lang="bg-BG" sz="3600" b="1" dirty="0"/>
            </a:br>
            <a:endParaRPr lang="bg-BG" sz="3600" b="1" dirty="0"/>
          </a:p>
        </p:txBody>
      </p:sp>
      <p:sp>
        <p:nvSpPr>
          <p:cNvPr id="3" name="Content Placeholder 2">
            <a:extLst>
              <a:ext uri="{FF2B5EF4-FFF2-40B4-BE49-F238E27FC236}">
                <a16:creationId xmlns:a16="http://schemas.microsoft.com/office/drawing/2014/main" id="{301D28BC-D1C7-4FC4-828D-4D4EC1EF55A9}"/>
              </a:ext>
            </a:extLst>
          </p:cNvPr>
          <p:cNvSpPr>
            <a:spLocks noGrp="1"/>
          </p:cNvSpPr>
          <p:nvPr>
            <p:ph idx="1"/>
          </p:nvPr>
        </p:nvSpPr>
        <p:spPr>
          <a:xfrm>
            <a:off x="838200" y="1367406"/>
            <a:ext cx="10679884" cy="4924337"/>
          </a:xfrm>
        </p:spPr>
        <p:txBody>
          <a:bodyPr>
            <a:normAutofit fontScale="92500" lnSpcReduction="20000"/>
          </a:bodyPr>
          <a:lstStyle/>
          <a:p>
            <a:pPr marL="0" indent="0" algn="just">
              <a:buNone/>
            </a:pPr>
            <a:r>
              <a:rPr lang="bg-BG" dirty="0"/>
              <a:t>Комисията разработва електронен интерфейс, основан на средата на Европейския съюз за митническо обслужване на едно гише, за да се даде възможност за предаване на данни, по-специално уведомленията и исканията, посочени в член 26, параграфи 6—9 от настоящия регламент, между националните митнически системи и информационната система, посочена в член 33. Този електронен интерфейс трябва да е въведен </a:t>
            </a:r>
            <a:r>
              <a:rPr lang="bg-BG" dirty="0">
                <a:solidFill>
                  <a:srgbClr val="FF0000"/>
                </a:solidFill>
              </a:rPr>
              <a:t>до 30 юни 2028 г. </a:t>
            </a:r>
            <a:r>
              <a:rPr lang="bg-BG" dirty="0"/>
              <a:t>Чрез него  се дава възможност:</a:t>
            </a:r>
          </a:p>
          <a:p>
            <a:pPr algn="just"/>
            <a:r>
              <a:rPr lang="bg-BG" dirty="0"/>
              <a:t>а) на операторите и търговците да спазят задължението за предоставяне на декларацията за надлежна проверка за съответната стока или съответния продукт съгласно член 4 от настоящия регламент посредством предоставянето ѝ чрез националната среда за митническо обслужване на едно гише и да получават отговор във връзка с това от компетентните органи;</a:t>
            </a:r>
          </a:p>
          <a:p>
            <a:pPr algn="just"/>
            <a:r>
              <a:rPr lang="bg-BG" dirty="0"/>
              <a:t>б) за предаването на тази декларация за надлежна проверка в информационната система, посочена в член 33.</a:t>
            </a:r>
          </a:p>
        </p:txBody>
      </p:sp>
    </p:spTree>
    <p:extLst>
      <p:ext uri="{BB962C8B-B14F-4D97-AF65-F5344CB8AC3E}">
        <p14:creationId xmlns:p14="http://schemas.microsoft.com/office/powerpoint/2010/main" val="3772774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4F54-A3E1-4138-86D7-B7CF48F92F2E}"/>
              </a:ext>
            </a:extLst>
          </p:cNvPr>
          <p:cNvSpPr>
            <a:spLocks noGrp="1"/>
          </p:cNvSpPr>
          <p:nvPr>
            <p:ph type="title"/>
          </p:nvPr>
        </p:nvSpPr>
        <p:spPr/>
        <p:txBody>
          <a:bodyPr>
            <a:normAutofit/>
          </a:bodyPr>
          <a:lstStyle/>
          <a:p>
            <a:pPr algn="ctr"/>
            <a:r>
              <a:rPr lang="bg-BG" sz="3600" b="1" dirty="0"/>
              <a:t>Оценка на държавите (чл. 29 ) </a:t>
            </a:r>
            <a:br>
              <a:rPr lang="bg-BG" sz="3600" b="1" dirty="0"/>
            </a:br>
            <a:endParaRPr lang="bg-BG" sz="3600" b="1" dirty="0"/>
          </a:p>
        </p:txBody>
      </p:sp>
      <p:sp>
        <p:nvSpPr>
          <p:cNvPr id="3" name="Content Placeholder 2">
            <a:extLst>
              <a:ext uri="{FF2B5EF4-FFF2-40B4-BE49-F238E27FC236}">
                <a16:creationId xmlns:a16="http://schemas.microsoft.com/office/drawing/2014/main" id="{3A700C98-493D-4332-A440-D514A8AEA960}"/>
              </a:ext>
            </a:extLst>
          </p:cNvPr>
          <p:cNvSpPr>
            <a:spLocks noGrp="1"/>
          </p:cNvSpPr>
          <p:nvPr>
            <p:ph idx="1"/>
          </p:nvPr>
        </p:nvSpPr>
        <p:spPr/>
        <p:txBody>
          <a:bodyPr/>
          <a:lstStyle/>
          <a:p>
            <a:pPr marL="0" indent="0" algn="ctr">
              <a:buNone/>
            </a:pPr>
            <a:endParaRPr lang="bg-BG" b="1" dirty="0"/>
          </a:p>
          <a:p>
            <a:pPr marL="0" indent="0" algn="just">
              <a:buNone/>
            </a:pPr>
            <a:r>
              <a:rPr lang="bg-BG" sz="2400" dirty="0"/>
              <a:t>Списъкът на държавите или на частите от тях, които представляват нисък или висок риск, се публикува посредством актове за изпълнение, които се приемат в съответствие с процедурата по разглеждане, посочена в член 36, параграф 2, </a:t>
            </a:r>
            <a:r>
              <a:rPr lang="bg-BG" sz="2400" dirty="0">
                <a:solidFill>
                  <a:srgbClr val="FF0000"/>
                </a:solidFill>
              </a:rPr>
              <a:t>не по-късно от 30 декември 2024 г. </a:t>
            </a:r>
            <a:r>
              <a:rPr lang="bg-BG" sz="2400" dirty="0"/>
              <a:t>Този списък се преразглежда и актуализира, ако е целесъобразно, толкова често, колкото е необходимо, с оглед на новите доказателства.</a:t>
            </a:r>
          </a:p>
        </p:txBody>
      </p:sp>
    </p:spTree>
    <p:extLst>
      <p:ext uri="{BB962C8B-B14F-4D97-AF65-F5344CB8AC3E}">
        <p14:creationId xmlns:p14="http://schemas.microsoft.com/office/powerpoint/2010/main" val="688045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2225FA-6B6A-4354-8189-450BD89F3F06}"/>
              </a:ext>
            </a:extLst>
          </p:cNvPr>
          <p:cNvSpPr>
            <a:spLocks noGrp="1"/>
          </p:cNvSpPr>
          <p:nvPr>
            <p:ph idx="1"/>
          </p:nvPr>
        </p:nvSpPr>
        <p:spPr>
          <a:xfrm>
            <a:off x="503339" y="494523"/>
            <a:ext cx="11174136" cy="6237642"/>
          </a:xfrm>
        </p:spPr>
        <p:txBody>
          <a:bodyPr>
            <a:normAutofit/>
          </a:bodyPr>
          <a:lstStyle/>
          <a:p>
            <a:pPr marL="0" indent="0" algn="just">
              <a:buNone/>
            </a:pPr>
            <a:r>
              <a:rPr lang="bg-BG" dirty="0"/>
              <a:t>Представената по-горе информация има за цел да запознае операторите, търговците и други заинтересовани страни с основните изисквания на Регламент (ЕС) 2023/1115 и да ги подпомогне в подготовката за неговото прилагане, без да бъде изчерпателна.</a:t>
            </a:r>
          </a:p>
          <a:p>
            <a:pPr marL="0" indent="0" algn="just">
              <a:buNone/>
            </a:pPr>
            <a:r>
              <a:rPr lang="bg-BG" dirty="0"/>
              <a:t>Пълният текст на Регламент (ЕС) 2023/1115 може да бъде намерен на следния линк:</a:t>
            </a:r>
          </a:p>
          <a:p>
            <a:pPr marL="0" indent="0" algn="ctr">
              <a:buNone/>
            </a:pPr>
            <a:r>
              <a:rPr lang="bg-BG" dirty="0">
                <a:solidFill>
                  <a:srgbClr val="0070C0"/>
                </a:solidFill>
              </a:rPr>
              <a:t>https://eur-lex.europa.eu/legal-content/BG/TXT/?uri=CELEX%3A32023R1115</a:t>
            </a:r>
          </a:p>
          <a:p>
            <a:pPr marL="0" indent="0" algn="ctr">
              <a:buNone/>
            </a:pPr>
            <a:endParaRPr lang="bg-BG" sz="6000" dirty="0"/>
          </a:p>
        </p:txBody>
      </p:sp>
      <p:pic>
        <p:nvPicPr>
          <p:cNvPr id="2" name="Picture 1"/>
          <p:cNvPicPr>
            <a:picLocks noChangeAspect="1"/>
          </p:cNvPicPr>
          <p:nvPr/>
        </p:nvPicPr>
        <p:blipFill>
          <a:blip r:embed="rId3"/>
          <a:stretch>
            <a:fillRect/>
          </a:stretch>
        </p:blipFill>
        <p:spPr>
          <a:xfrm>
            <a:off x="5411999" y="5068897"/>
            <a:ext cx="1554615" cy="1140051"/>
          </a:xfrm>
          <a:prstGeom prst="rect">
            <a:avLst/>
          </a:prstGeom>
        </p:spPr>
      </p:pic>
    </p:spTree>
    <p:extLst>
      <p:ext uri="{BB962C8B-B14F-4D97-AF65-F5344CB8AC3E}">
        <p14:creationId xmlns:p14="http://schemas.microsoft.com/office/powerpoint/2010/main" val="2963250397"/>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845</TotalTime>
  <Words>3037</Words>
  <Application>Microsoft Office PowerPoint</Application>
  <PresentationFormat>Widescreen</PresentationFormat>
  <Paragraphs>135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EU Albertina</vt:lpstr>
      <vt:lpstr>Office Theme</vt:lpstr>
      <vt:lpstr>PowerPoint Presentation</vt:lpstr>
      <vt:lpstr>PowerPoint Presentation</vt:lpstr>
      <vt:lpstr>Влизане в сила и дата на прилагане </vt:lpstr>
      <vt:lpstr>Компетентни органи </vt:lpstr>
      <vt:lpstr>Оператори и търговци - дефиниция</vt:lpstr>
      <vt:lpstr>Задължения на операторите</vt:lpstr>
      <vt:lpstr> ЗАДЪЛЖЕНИЯ НА ОПЕРАТОРИТЕ </vt:lpstr>
      <vt:lpstr> ЗАДЪЛЖЕНИЯ НА ТЪРГОВЦИТЕ</vt:lpstr>
      <vt:lpstr>Елементи на системата за надлежна проверка</vt:lpstr>
      <vt:lpstr>Елементи на системата за надлежна проверка</vt:lpstr>
      <vt:lpstr>Декларация за надлежна проверка </vt:lpstr>
      <vt:lpstr> Член 33  - Информационна система  </vt:lpstr>
      <vt:lpstr> Член 33  - Информационна система  Актуална информация </vt:lpstr>
      <vt:lpstr>Електронен интерфейс (чл. 28 )  </vt:lpstr>
      <vt:lpstr>Оценка на държавите (чл. 29 )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Deni-NMD</dc:creator>
  <cp:lastModifiedBy>Deni-NMD</cp:lastModifiedBy>
  <cp:revision>90</cp:revision>
  <cp:lastPrinted>2024-07-17T11:04:37Z</cp:lastPrinted>
  <dcterms:created xsi:type="dcterms:W3CDTF">2024-05-07T13:14:28Z</dcterms:created>
  <dcterms:modified xsi:type="dcterms:W3CDTF">2024-08-01T09:55:56Z</dcterms:modified>
</cp:coreProperties>
</file>