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64" r:id="rId4"/>
    <p:sldId id="259" r:id="rId5"/>
    <p:sldId id="265" r:id="rId6"/>
    <p:sldId id="258" r:id="rId7"/>
    <p:sldId id="260" r:id="rId8"/>
    <p:sldId id="266" r:id="rId9"/>
    <p:sldId id="267" r:id="rId10"/>
    <p:sldId id="270" r:id="rId11"/>
    <p:sldId id="268" r:id="rId12"/>
    <p:sldId id="271" r:id="rId13"/>
    <p:sldId id="269" r:id="rId14"/>
    <p:sldId id="272" r:id="rId15"/>
    <p:sldId id="273" r:id="rId16"/>
    <p:sldId id="275" r:id="rId17"/>
    <p:sldId id="276" r:id="rId18"/>
    <p:sldId id="274" r:id="rId19"/>
    <p:sldId id="262" r:id="rId20"/>
    <p:sldId id="277" r:id="rId21"/>
    <p:sldId id="279" r:id="rId22"/>
    <p:sldId id="278" r:id="rId23"/>
    <p:sldId id="281" r:id="rId24"/>
    <p:sldId id="280" r:id="rId25"/>
    <p:sldId id="282" r:id="rId26"/>
    <p:sldId id="283" r:id="rId27"/>
    <p:sldId id="285" r:id="rId28"/>
    <p:sldId id="286" r:id="rId29"/>
    <p:sldId id="284" r:id="rId30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F79A2E3-CAE5-4669-B07E-3EDA32F1B9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F9044B-EBF3-49CF-B3AF-A2733070937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694" y="0"/>
            <a:ext cx="4278842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1FB4D2-F0D1-4644-A589-894A053A4B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F64CB-DBF0-4BBA-899C-1D2069B80B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694" y="6456219"/>
            <a:ext cx="4278842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4F529-FFC4-4207-ACF5-428588833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63680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3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1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3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8F7F7-06E6-4D42-8A33-F35040A29C8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239891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B8F7F7-06E6-4D42-8A33-F35040A29C84}" type="slidenum">
              <a:rPr lang="bg-BG" smtClean="0"/>
              <a:t>23</a:t>
            </a:fld>
            <a:endParaRPr lang="bg-B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90739B-1C98-4912-B8F5-721971508DC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68981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powerbi.com/view?r=eyJrIjoiYzQ2N2U5MWEtMjE3MS00NzBlLTg0M2EtYTNjM2FlOTQ0ZWExIiwidCI6IjJmYWFiODU4LWQxZjQtNDhhZi04NmY2LTQ4NjE5NmQ1OTY5ZCIsImMiOjh9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c.europa.eu/eurostat/web/international-trade-in-goods/data/focus-on-comext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6045" y="1864308"/>
            <a:ext cx="7766936" cy="1787030"/>
          </a:xfrm>
        </p:spPr>
        <p:txBody>
          <a:bodyPr/>
          <a:lstStyle/>
          <a:p>
            <a:pPr algn="ctr"/>
            <a:r>
              <a:rPr lang="bg-BG" sz="3600" dirty="0"/>
              <a:t>Глобални и национални предизвикателства пред горския сектор и законността на дървесината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4DAD9A-B06A-4F11-862E-CF432540B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73018" y="4235560"/>
            <a:ext cx="8100985" cy="1096899"/>
          </a:xfrm>
        </p:spPr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Теодор Тодоров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Колко е незаконно добитата дървесина?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588927"/>
            <a:ext cx="10232488" cy="4363656"/>
          </a:xfrm>
        </p:spPr>
        <p:txBody>
          <a:bodyPr>
            <a:normAutofit lnSpcReduction="10000"/>
          </a:bodyPr>
          <a:lstStyle/>
          <a:p>
            <a:r>
              <a:rPr lang="bg-BG" sz="2400" dirty="0"/>
              <a:t>По данни на Световната банка:</a:t>
            </a:r>
            <a:endParaRPr lang="en-GB" sz="2400" dirty="0"/>
          </a:p>
          <a:p>
            <a:pPr lvl="1"/>
            <a:r>
              <a:rPr lang="bg-BG" sz="2400" dirty="0"/>
              <a:t>На всеки две секунди незаконно се изсича площ с размерите на футболно игрище някъде по света;</a:t>
            </a:r>
            <a:endParaRPr lang="en-GB" sz="2400" dirty="0"/>
          </a:p>
          <a:p>
            <a:pPr lvl="1"/>
            <a:r>
              <a:rPr lang="bg-BG" sz="2400" dirty="0"/>
              <a:t>В някои държави незаконния дърводобив в около 90% от общия дърводобив и генерира приблизително 10-15 милиарда долара годишно незаконни приходи.</a:t>
            </a:r>
            <a:endParaRPr lang="en-GB" sz="2400" dirty="0"/>
          </a:p>
          <a:p>
            <a:r>
              <a:rPr lang="bg-BG" sz="2400" dirty="0"/>
              <a:t>Според доклад на Програмата за околна среда на ООН и ИНТЕРПОЛ незаконния дърводобив генерира</a:t>
            </a:r>
            <a:r>
              <a:rPr lang="en-GB" sz="2400" dirty="0"/>
              <a:t> 15-30% </a:t>
            </a:r>
            <a:r>
              <a:rPr lang="bg-BG" sz="2400" dirty="0"/>
              <a:t>от глобалната търговия с дървесина;</a:t>
            </a:r>
            <a:endParaRPr lang="en-GB" sz="2400" dirty="0"/>
          </a:p>
          <a:p>
            <a:r>
              <a:rPr lang="bg-BG" sz="2400" dirty="0"/>
              <a:t>Според  изчисления на </a:t>
            </a:r>
            <a:r>
              <a:rPr lang="en-GB" sz="2400" dirty="0"/>
              <a:t>WWF 16-19% </a:t>
            </a:r>
            <a:r>
              <a:rPr lang="bg-BG" sz="2400" dirty="0"/>
              <a:t>от вноса на дървесина в ЕС идва от „незаконни или подозрителни“ източници.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6468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Ключови стъпки към регулация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46F839E-11E8-41A9-89E1-AD0FFA41A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464635"/>
            <a:ext cx="11040356" cy="4363656"/>
          </a:xfrm>
        </p:spPr>
        <p:txBody>
          <a:bodyPr>
            <a:noAutofit/>
          </a:bodyPr>
          <a:lstStyle/>
          <a:p>
            <a:r>
              <a:rPr lang="bg-BG" sz="2400" dirty="0"/>
              <a:t>След 1990 г. възниква консенсус и са предприети редица действия за гарантиране на устойчивостта и законността на търговията с дървесина;</a:t>
            </a:r>
          </a:p>
          <a:p>
            <a:r>
              <a:rPr lang="bg-BG" sz="2400" dirty="0"/>
              <a:t>Групи като</a:t>
            </a:r>
            <a:r>
              <a:rPr lang="en-GB" sz="2400" dirty="0"/>
              <a:t> Global Forest Watch, EIA, Global Witness, WWF </a:t>
            </a:r>
            <a:r>
              <a:rPr lang="bg-BG" sz="2400" dirty="0"/>
              <a:t>публикуват множество целеви доклади;</a:t>
            </a:r>
            <a:endParaRPr lang="en-GB" sz="2400" dirty="0"/>
          </a:p>
          <a:p>
            <a:r>
              <a:rPr lang="bg-BG" sz="2400" dirty="0"/>
              <a:t>Агенции като</a:t>
            </a:r>
            <a:r>
              <a:rPr lang="en-GB" sz="2400" dirty="0"/>
              <a:t> </a:t>
            </a:r>
            <a:r>
              <a:rPr lang="bg-BG" sz="2400" dirty="0"/>
              <a:t>Световната банка</a:t>
            </a:r>
            <a:r>
              <a:rPr lang="en-GB" sz="2400" dirty="0"/>
              <a:t>, FAO, ITTO, UNEP </a:t>
            </a:r>
            <a:r>
              <a:rPr lang="bg-BG" sz="2400" dirty="0"/>
              <a:t>документират мащабите на проблема с незаконния дърводобив и търговията с незаконна дървесина;</a:t>
            </a:r>
            <a:endParaRPr lang="en-GB" sz="2400" dirty="0"/>
          </a:p>
          <a:p>
            <a:r>
              <a:rPr lang="bg-BG" sz="2400" dirty="0"/>
              <a:t>Развитите държави в т.нар. „чувствителни пазари“ като ЕС и САЩ предприемат мерки за ограничаване на търговията с нелегален дървен материал;</a:t>
            </a:r>
          </a:p>
          <a:p>
            <a:r>
              <a:rPr lang="bg-BG" sz="2400" dirty="0"/>
              <a:t>Разработват се национални политики и механизми за внос/закупуване на легална дървесина.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51607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Ключови стъпки към регулация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5CBC83-6461-4CD4-8E83-E7AEDD180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465" y="1376038"/>
            <a:ext cx="5176211" cy="466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990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127186" cy="688265"/>
          </a:xfrm>
        </p:spPr>
        <p:txBody>
          <a:bodyPr>
            <a:noAutofit/>
          </a:bodyPr>
          <a:lstStyle/>
          <a:p>
            <a:r>
              <a:rPr lang="bg-BG" sz="3200" dirty="0"/>
              <a:t>Тенденции на международния пазар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324" y="1384732"/>
            <a:ext cx="10999432" cy="4589939"/>
          </a:xfrm>
        </p:spPr>
        <p:txBody>
          <a:bodyPr>
            <a:noAutofit/>
          </a:bodyPr>
          <a:lstStyle/>
          <a:p>
            <a:r>
              <a:rPr lang="bg-BG" sz="2400" dirty="0"/>
              <a:t>Паралелно с въвеждането на регулации, международния пазар на дървесина се променя значително – „чувствителните“ пазари консумират намаляващ дял от дървесина поради увеличената консумация в развиващите се икономики;</a:t>
            </a:r>
          </a:p>
          <a:p>
            <a:r>
              <a:rPr lang="bg-BG" sz="2400" dirty="0"/>
              <a:t>След поредица от регионални забрани, през 2016 г. най-големият световен вносител и вторият по големина световен потребител на дървесина – Китай – въвежда пълна забрана на дърводобива в държавните гори;</a:t>
            </a:r>
          </a:p>
          <a:p>
            <a:r>
              <a:rPr lang="bg-BG" sz="2400" dirty="0"/>
              <a:t>Увеличава се дела на производство от плантации и от конверсия/промени в начина на земеползване, както и от </a:t>
            </a:r>
            <a:r>
              <a:rPr lang="bg-BG" sz="2400" dirty="0" err="1"/>
              <a:t>дребноплощни</a:t>
            </a:r>
            <a:r>
              <a:rPr lang="bg-BG" sz="2400" dirty="0"/>
              <a:t> собственици на гори;</a:t>
            </a:r>
          </a:p>
          <a:p>
            <a:r>
              <a:rPr lang="bg-BG" sz="2400" dirty="0"/>
              <a:t>Въпреки въведените регулации и отчетения спад в търговията с незаконно добита дървесина в някои страни, тя остава широко разпространена и все още заема голям дял от световния пазар на дървесина.</a:t>
            </a:r>
          </a:p>
        </p:txBody>
      </p:sp>
    </p:spTree>
    <p:extLst>
      <p:ext uri="{BB962C8B-B14F-4D97-AF65-F5344CB8AC3E}">
        <p14:creationId xmlns:p14="http://schemas.microsoft.com/office/powerpoint/2010/main" val="4034097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127186" cy="688265"/>
          </a:xfrm>
        </p:spPr>
        <p:txBody>
          <a:bodyPr>
            <a:noAutofit/>
          </a:bodyPr>
          <a:lstStyle/>
          <a:p>
            <a:r>
              <a:rPr lang="bg-BG" sz="3200" dirty="0"/>
              <a:t>Производство и консумация на дървесина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3E8314-5C9B-4833-88B5-15527F928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89" y="1380931"/>
            <a:ext cx="8684934" cy="461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57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127186" cy="688265"/>
          </a:xfrm>
        </p:spPr>
        <p:txBody>
          <a:bodyPr>
            <a:noAutofit/>
          </a:bodyPr>
          <a:lstStyle/>
          <a:p>
            <a:r>
              <a:rPr lang="bg-BG" sz="3200" dirty="0"/>
              <a:t>Производство и консумация на дървесина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5AB293-56CB-4179-8EF6-C59FA1768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067" y="1376039"/>
            <a:ext cx="5750921" cy="46563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3476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127186" cy="688265"/>
          </a:xfrm>
        </p:spPr>
        <p:txBody>
          <a:bodyPr>
            <a:noAutofit/>
          </a:bodyPr>
          <a:lstStyle/>
          <a:p>
            <a:r>
              <a:rPr lang="bg-BG" sz="3200" dirty="0"/>
              <a:t>Производство и консумация на дървесина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D6BF22-E56C-4660-B116-6C075935C0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821" y="1387821"/>
            <a:ext cx="5654350" cy="46371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9635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322565"/>
            <a:ext cx="9384638" cy="964697"/>
          </a:xfrm>
        </p:spPr>
        <p:txBody>
          <a:bodyPr>
            <a:noAutofit/>
          </a:bodyPr>
          <a:lstStyle/>
          <a:p>
            <a:r>
              <a:rPr lang="bg-BG" sz="3200" dirty="0"/>
              <a:t>Внос на незаконна дървесина в топ 10 държави - потребители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BBFC99-2BED-4897-80F1-21013A8DF5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94" y="1376038"/>
            <a:ext cx="9193106" cy="466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922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127186" cy="688265"/>
          </a:xfrm>
        </p:spPr>
        <p:txBody>
          <a:bodyPr>
            <a:noAutofit/>
          </a:bodyPr>
          <a:lstStyle/>
          <a:p>
            <a:r>
              <a:rPr lang="bg-BG" sz="3200" dirty="0"/>
              <a:t>Какво е законна дървесина?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Според </a:t>
            </a:r>
            <a:r>
              <a:rPr lang="en-US" sz="2400" dirty="0"/>
              <a:t>EUTR </a:t>
            </a:r>
            <a:r>
              <a:rPr lang="bg-BG" sz="2400" dirty="0"/>
              <a:t>това е дървесината от гори, които се управляват и ползват </a:t>
            </a:r>
            <a:r>
              <a:rPr lang="bg-BG" sz="2400" b="1" dirty="0"/>
              <a:t>в съответствие със законите </a:t>
            </a:r>
            <a:r>
              <a:rPr lang="bg-BG" sz="2400" dirty="0"/>
              <a:t>в страната и/или региона на произход на дървесината </a:t>
            </a:r>
          </a:p>
          <a:p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04B7AE-5D0B-46CF-B79B-3999A470A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736" y="3135986"/>
            <a:ext cx="9753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86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Осигуряване законността на дървесината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4236"/>
            <a:ext cx="9955354" cy="4363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b="1" dirty="0"/>
              <a:t>Законността има два компонента:</a:t>
            </a:r>
          </a:p>
          <a:p>
            <a:r>
              <a:rPr lang="bg-BG" sz="2400" dirty="0">
                <a:solidFill>
                  <a:schemeClr val="accent2"/>
                </a:solidFill>
              </a:rPr>
              <a:t>Управление на горите </a:t>
            </a:r>
            <a:r>
              <a:rPr lang="bg-BG" sz="2400" dirty="0"/>
              <a:t>– дали горите, в които е добита дървесината, се управляват легално?</a:t>
            </a:r>
          </a:p>
          <a:p>
            <a:r>
              <a:rPr lang="bg-BG" sz="2400" dirty="0">
                <a:solidFill>
                  <a:schemeClr val="accent2"/>
                </a:solidFill>
              </a:rPr>
              <a:t>Контрол на веригата за доставки </a:t>
            </a:r>
            <a:r>
              <a:rPr lang="bg-BG" sz="2400" dirty="0"/>
              <a:t>– какви контролни мерки съществуват, за да се гарантира, че дървесината произхожда от легален източник и не е смесена с незаконна дървесина?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ACFA92-E950-414F-939E-3B9ED90715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218" y="4847796"/>
            <a:ext cx="8869680" cy="11003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590F1A-3A2B-4C97-B20B-6065DAF1A071}"/>
              </a:ext>
            </a:extLst>
          </p:cNvPr>
          <p:cNvSpPr txBox="1"/>
          <p:nvPr/>
        </p:nvSpPr>
        <p:spPr>
          <a:xfrm>
            <a:off x="2661343" y="4108275"/>
            <a:ext cx="6535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dirty="0"/>
              <a:t>Контрол на веригата за доставки</a:t>
            </a:r>
            <a:endParaRPr lang="en-GB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69A87B-3793-423D-BF2E-8D528AC23160}"/>
              </a:ext>
            </a:extLst>
          </p:cNvPr>
          <p:cNvSpPr txBox="1"/>
          <p:nvPr/>
        </p:nvSpPr>
        <p:spPr>
          <a:xfrm>
            <a:off x="961150" y="403054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1600" dirty="0"/>
              <a:t>Управление на горите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878052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Исторически контекст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8050086" cy="4363656"/>
          </a:xfrm>
        </p:spPr>
        <p:txBody>
          <a:bodyPr>
            <a:normAutofit/>
          </a:bodyPr>
          <a:lstStyle/>
          <a:p>
            <a:r>
              <a:rPr lang="bg-BG" sz="2400" dirty="0"/>
              <a:t>1980: Нарастваща информираност и загриженост относно деградацията и загубата на горите в световен мащаб;</a:t>
            </a:r>
          </a:p>
          <a:p>
            <a:r>
              <a:rPr lang="bg-BG" sz="2400" dirty="0"/>
              <a:t>1990: Конференцията от Рио приоритизира необходимостта от устойчиво стопанисване на горите;</a:t>
            </a:r>
          </a:p>
          <a:p>
            <a:r>
              <a:rPr lang="bg-BG" sz="2400" dirty="0"/>
              <a:t>2000: Поставя се по-сериозен акцент върху законността и нуждата от по-добро управление на горите;</a:t>
            </a:r>
          </a:p>
          <a:p>
            <a:r>
              <a:rPr lang="bg-BG" sz="2400" dirty="0"/>
              <a:t>2010: Регулация на някои пазари, които въвеждат изисквания относно наличието на документирани доказателства за законност на продуктите от дървесина.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256246-E792-491B-9CA1-EA5104C31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553" y="1383589"/>
            <a:ext cx="1979907" cy="4564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72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Защо законна дървесина?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14236"/>
            <a:ext cx="9955354" cy="1700923"/>
          </a:xfrm>
        </p:spPr>
        <p:txBody>
          <a:bodyPr>
            <a:normAutofit/>
          </a:bodyPr>
          <a:lstStyle/>
          <a:p>
            <a:r>
              <a:rPr lang="bg-BG" sz="2400" dirty="0">
                <a:solidFill>
                  <a:schemeClr val="tx1"/>
                </a:solidFill>
              </a:rPr>
              <a:t>Незаконният дърводобив причинява икономически, социални и екологични щети;</a:t>
            </a:r>
            <a:endParaRPr lang="bg-BG" sz="2400" dirty="0"/>
          </a:p>
          <a:p>
            <a:r>
              <a:rPr lang="bg-BG" sz="2400" dirty="0"/>
              <a:t>Законността е ключовият първи компонент на устойчивото горско стопанство.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B70B90-0088-4991-A4F5-22C0D295A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21" y="3358770"/>
            <a:ext cx="100107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701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bg-BG" dirty="0"/>
              <a:t>Законност на дървесината в България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509" y="1414236"/>
            <a:ext cx="7793277" cy="4583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Според анализ на незаконния дърводобив в България и на ефективността на мерките по контрол в горските територии за периода 2013 - 2017 година, изготвен от WWF и коалиция „За да остане природа в България“:</a:t>
            </a:r>
          </a:p>
          <a:p>
            <a:r>
              <a:rPr lang="bg-BG" sz="2400" dirty="0"/>
              <a:t>годишният обем на незаконната сеч е в размер между 2,4 и 2,7 милиона плътни кубически метра (т.е. надвишаване с 1/3 на официалния  добив);</a:t>
            </a:r>
          </a:p>
          <a:p>
            <a:r>
              <a:rPr lang="bg-BG" sz="2400" dirty="0"/>
              <a:t>Нарушенията в горския сектор са системни - посочените количества са от порядъка на обема незаконно добита дървесина констатирани при  предходния анализ (за периода 2006-2013 г.)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756036-E438-46DE-B3C9-53940AD69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18035" y="1417354"/>
            <a:ext cx="2638844" cy="454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37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bg-BG" dirty="0"/>
              <a:t>Законност на дървесината в България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2" y="1414236"/>
            <a:ext cx="8195467" cy="45836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sz="2400" dirty="0"/>
              <a:t>Съгласно разпоредбите на </a:t>
            </a:r>
            <a:r>
              <a:rPr lang="en-US" sz="2400" dirty="0"/>
              <a:t>EUTR, </a:t>
            </a:r>
            <a:r>
              <a:rPr lang="bg-BG" sz="2400" dirty="0"/>
              <a:t>България трябва да приложи мерки за гарантиране, че дървесината и продуктите от дървесина, излизащи за пръв път на европейския пазар са със законен произход, включително:</a:t>
            </a:r>
          </a:p>
          <a:p>
            <a:r>
              <a:rPr lang="bg-BG" sz="2400" dirty="0"/>
              <a:t>Дървесината, произведена/добита на територията на България</a:t>
            </a:r>
            <a:r>
              <a:rPr lang="en-US" sz="2400" dirty="0"/>
              <a:t>;</a:t>
            </a:r>
            <a:r>
              <a:rPr lang="bg-BG" sz="2400" dirty="0"/>
              <a:t> и</a:t>
            </a:r>
          </a:p>
          <a:p>
            <a:r>
              <a:rPr lang="bg-BG" sz="2400" dirty="0"/>
              <a:t>Дървесината, внесена в България от държави извън ЕС и пусната за пръв път на пазар</a:t>
            </a:r>
            <a:r>
              <a:rPr lang="en-US" sz="2400" dirty="0"/>
              <a:t>a</a:t>
            </a:r>
            <a:r>
              <a:rPr lang="bg-BG" sz="2400" dirty="0"/>
              <a:t> у нас или чрез последващ износ за други европейски държави.</a:t>
            </a:r>
          </a:p>
          <a:p>
            <a:pPr marL="0" indent="0">
              <a:buNone/>
            </a:pPr>
            <a:r>
              <a:rPr lang="bg-BG" sz="2400" dirty="0"/>
              <a:t>За целта се прилага националното законодателство в сферата на горското стопанство, включително транспонираните изисквания на </a:t>
            </a:r>
            <a:r>
              <a:rPr lang="en-US" sz="2400" dirty="0"/>
              <a:t>EUTR.</a:t>
            </a:r>
            <a:endParaRPr lang="bg-BG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43A622-E2BC-4C32-8F3A-93E8790D4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243" y="1459700"/>
            <a:ext cx="2362204" cy="450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70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504938"/>
            <a:ext cx="9591082" cy="688265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bg-BG" dirty="0"/>
              <a:t>Източници на информация</a:t>
            </a:r>
            <a:r>
              <a:rPr lang="en-US" dirty="0"/>
              <a:t> 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2" y="1414236"/>
            <a:ext cx="9019556" cy="45836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bg-BG" sz="2400" dirty="0"/>
              <a:t>Интерактивното табло на ЕС за търговията с дървен материал  </a:t>
            </a:r>
            <a:r>
              <a:rPr lang="en-US" sz="2400" dirty="0"/>
              <a:t>- EU Timber Trade interactive dashboard</a:t>
            </a:r>
            <a:r>
              <a:rPr lang="bg-BG" sz="2400" dirty="0"/>
              <a:t>: </a:t>
            </a:r>
            <a:r>
              <a:rPr lang="en-GB" sz="2400" dirty="0">
                <a:hlinkClick r:id="rId3"/>
              </a:rPr>
              <a:t>https://app.powerbi.com/view?r=eyJrIjoiYzQ2N2U5MWEtMjE3MS00NzBlLTg0M2EtYTNjM2FlOTQ0ZWExIiwidCI6IjJmYWFiODU4LWQxZjQtNDhhZi04NmY2LTQ4NjE5NmQ1OTY5ZCIsImMiOjh9</a:t>
            </a:r>
            <a:r>
              <a:rPr lang="en-US" sz="2400" dirty="0"/>
              <a:t> -</a:t>
            </a:r>
            <a:r>
              <a:rPr lang="bg-BG" sz="2400" dirty="0"/>
              <a:t> е създадено с цел подпомагане на Компетентните власти в ЕК при прилагането на </a:t>
            </a:r>
            <a:r>
              <a:rPr lang="en-US" sz="2400" dirty="0"/>
              <a:t>EUTR</a:t>
            </a:r>
            <a:r>
              <a:rPr lang="bg-BG" sz="2400" dirty="0"/>
              <a:t> чрез:</a:t>
            </a:r>
          </a:p>
          <a:p>
            <a:r>
              <a:rPr lang="bg-BG" sz="2400" dirty="0"/>
              <a:t>Идентифициране на ключови търговски партньори;</a:t>
            </a:r>
          </a:p>
          <a:p>
            <a:r>
              <a:rPr lang="bg-BG" sz="2400" dirty="0"/>
              <a:t>Определяне на тенденции и ключови стоки;</a:t>
            </a:r>
          </a:p>
          <a:p>
            <a:r>
              <a:rPr lang="bg-BG" sz="2400" dirty="0"/>
              <a:t>Подпомагане в избора при проверките на операторите.</a:t>
            </a:r>
          </a:p>
          <a:p>
            <a:pPr marL="0" indent="0">
              <a:buNone/>
            </a:pPr>
            <a:r>
              <a:rPr lang="bg-BG" sz="2400" dirty="0"/>
              <a:t>Използват се официалните данни на Евростат: </a:t>
            </a:r>
            <a:r>
              <a:rPr lang="en-GB" sz="2400" dirty="0">
                <a:hlinkClick r:id="rId4"/>
              </a:rPr>
              <a:t>https://ec.europa.eu/eurostat/web/international-trade-in-goods/data/focus-on-comext</a:t>
            </a:r>
            <a:r>
              <a:rPr lang="bg-BG" sz="2400" dirty="0"/>
              <a:t> за международната търговия с дървесина, които се предоставят от 28 държави-членки за търговията във и извън границите на ЕС.</a:t>
            </a:r>
          </a:p>
        </p:txBody>
      </p:sp>
    </p:spTree>
    <p:extLst>
      <p:ext uri="{BB962C8B-B14F-4D97-AF65-F5344CB8AC3E}">
        <p14:creationId xmlns:p14="http://schemas.microsoft.com/office/powerpoint/2010/main" val="2582032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bg-BG" dirty="0"/>
              <a:t>Източници на информация</a:t>
            </a:r>
            <a:r>
              <a:rPr lang="en-US" dirty="0"/>
              <a:t> </a:t>
            </a:r>
            <a:endParaRPr lang="bg-BG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50392A-A70E-473C-9FED-EA0489A71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55" y="1385458"/>
            <a:ext cx="8477955" cy="464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59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en-US"/>
              <a:t> </a:t>
            </a:r>
            <a:r>
              <a:rPr lang="bg-BG"/>
              <a:t>Източници на информация</a:t>
            </a:r>
            <a:r>
              <a:rPr lang="en-US"/>
              <a:t> </a:t>
            </a:r>
            <a:endParaRPr lang="bg-BG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FF384E-3356-4102-8E48-6CFF8A032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65" y="1393782"/>
            <a:ext cx="8556978" cy="460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78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bg-BG" dirty="0"/>
              <a:t>Източници на информация</a:t>
            </a:r>
            <a:r>
              <a:rPr lang="en-US" dirty="0"/>
              <a:t> </a:t>
            </a:r>
            <a:endParaRPr lang="bg-BG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B233BE-E86C-4128-9BBE-F2EB99E5D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64" y="1395791"/>
            <a:ext cx="8195449" cy="461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9636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bg-BG" dirty="0"/>
              <a:t>Източници на информация</a:t>
            </a:r>
            <a:r>
              <a:rPr lang="en-US" dirty="0"/>
              <a:t> </a:t>
            </a:r>
            <a:endParaRPr lang="bg-B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4F44A0-EFCE-41D7-8AF1-132448F8C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01" y="1394184"/>
            <a:ext cx="8212136" cy="4622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782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482360"/>
            <a:ext cx="9591082" cy="688265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bg-BG" dirty="0"/>
              <a:t>Източници на информация</a:t>
            </a:r>
            <a:r>
              <a:rPr lang="en-US" dirty="0"/>
              <a:t> </a:t>
            </a:r>
            <a:endParaRPr lang="bg-B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7D12D-1DF7-42DB-B7D2-8656D69D3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16" y="1391704"/>
            <a:ext cx="8229600" cy="463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460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CB3AF6-2A04-4748-AFE7-086631E2A30C}"/>
              </a:ext>
            </a:extLst>
          </p:cNvPr>
          <p:cNvSpPr txBox="1"/>
          <p:nvPr/>
        </p:nvSpPr>
        <p:spPr>
          <a:xfrm>
            <a:off x="2133600" y="2974622"/>
            <a:ext cx="5971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3200" b="1" dirty="0"/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336715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Глобални предизвикателства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00217"/>
            <a:ext cx="9955354" cy="4363656"/>
          </a:xfrm>
        </p:spPr>
        <p:txBody>
          <a:bodyPr>
            <a:normAutofit lnSpcReduction="10000"/>
          </a:bodyPr>
          <a:lstStyle/>
          <a:p>
            <a:r>
              <a:rPr lang="bg-BG" sz="2400" dirty="0"/>
              <a:t>С увеличаването на световното население и развитието на икономиката нараства потреблението на дървесина и дървесни продукти;</a:t>
            </a:r>
          </a:p>
          <a:p>
            <a:r>
              <a:rPr lang="bg-BG" sz="2400" dirty="0"/>
              <a:t>В много региони продължава обезлесяването и деградацията на горите;</a:t>
            </a:r>
          </a:p>
          <a:p>
            <a:r>
              <a:rPr lang="bg-BG" sz="2400" dirty="0"/>
              <a:t>Износът на дървесина често оказва негативен ефект върху местните икономики;</a:t>
            </a:r>
          </a:p>
          <a:p>
            <a:r>
              <a:rPr lang="bg-BG" sz="2400" dirty="0"/>
              <a:t>Увеличава се натиска върху запазените непокътнати горски ландшафти;</a:t>
            </a:r>
          </a:p>
          <a:p>
            <a:r>
              <a:rPr lang="bg-BG" sz="2400" dirty="0"/>
              <a:t>Незаконния добив и търговия с дървен материал намаляват доверието към горския сектор;</a:t>
            </a:r>
          </a:p>
          <a:p>
            <a:r>
              <a:rPr lang="bg-BG" sz="2400" dirty="0"/>
              <a:t>Увеличава се обществения натиск в държавите на производство преработка и консумация на дървесина и дървесни продукти.</a:t>
            </a:r>
          </a:p>
        </p:txBody>
      </p:sp>
    </p:spTree>
    <p:extLst>
      <p:ext uri="{BB962C8B-B14F-4D97-AF65-F5344CB8AC3E}">
        <p14:creationId xmlns:p14="http://schemas.microsoft.com/office/powerpoint/2010/main" val="4045580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Обезлесяването – тенденции и скорост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406" y="1398740"/>
            <a:ext cx="9743993" cy="4583606"/>
          </a:xfrm>
        </p:spPr>
        <p:txBody>
          <a:bodyPr>
            <a:noAutofit/>
          </a:bodyPr>
          <a:lstStyle/>
          <a:p>
            <a:r>
              <a:rPr lang="bg-BG" sz="2400" dirty="0"/>
              <a:t>По данни на </a:t>
            </a:r>
            <a:r>
              <a:rPr lang="en-US" sz="2400" dirty="0"/>
              <a:t>FAO </a:t>
            </a:r>
            <a:r>
              <a:rPr lang="bg-BG" sz="2400" dirty="0"/>
              <a:t>около 13 милиона ха гори ежегодно са превръщани в други форми на земеползване или унищожени от природни фактори през последното десетилетие, в сравнение с 16 милиона ха годишно през 90-те години на 20-ти век;</a:t>
            </a:r>
          </a:p>
          <a:p>
            <a:r>
              <a:rPr lang="bg-BG" sz="2400" dirty="0"/>
              <a:t>Земеделието, отглеждането на добитък и добива на подземни изкопаеми  са отговорни за над 50% от обезлесяването</a:t>
            </a:r>
            <a:r>
              <a:rPr lang="en-US" sz="2400" dirty="0"/>
              <a:t>.</a:t>
            </a:r>
            <a:r>
              <a:rPr lang="bg-BG" sz="2400" dirty="0"/>
              <a:t> Горското стопанство, пожарите и в по-малка степен урбанизацията са отговорни за останалото. В Малайзия и Индонезия, горите се изсичат за създаване на ферми за палмово масло, което може да бъде открито във всичко – от козметика до хранителни продукти</a:t>
            </a:r>
            <a:r>
              <a:rPr lang="en-US" sz="2400" dirty="0"/>
              <a:t>.</a:t>
            </a:r>
            <a:r>
              <a:rPr lang="bg-BG" sz="2400" dirty="0"/>
              <a:t> В </a:t>
            </a:r>
            <a:r>
              <a:rPr lang="bg-BG" sz="2400" dirty="0" err="1"/>
              <a:t>Амазония</a:t>
            </a:r>
            <a:r>
              <a:rPr lang="bg-BG" sz="2400" dirty="0"/>
              <a:t>, отглеждането на добитък и фермите – особено за отглеждане на соя - </a:t>
            </a:r>
            <a:r>
              <a:rPr lang="en-US" sz="2400" dirty="0"/>
              <a:t> </a:t>
            </a:r>
            <a:r>
              <a:rPr lang="bg-BG" sz="2400" dirty="0"/>
              <a:t>имат водеща роля</a:t>
            </a:r>
            <a:r>
              <a:rPr lang="en-US" sz="2400" dirty="0"/>
              <a:t>.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271823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Нарастване на населението и потреблението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C0C2CD-EC9D-47E1-9231-794398C71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98" y="1411636"/>
            <a:ext cx="9141418" cy="4570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37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</p:spPr>
        <p:txBody>
          <a:bodyPr/>
          <a:lstStyle/>
          <a:p>
            <a:r>
              <a:rPr lang="bg-BG" dirty="0"/>
              <a:t>Производство на обла дървесина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889FE0-673F-4DF3-BAEE-CD6A0458D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05" y="1383610"/>
            <a:ext cx="9321458" cy="466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68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Производство на обла дървесина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97CF4B-B8A7-45A3-8D80-231C3ECA5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42" y="1364504"/>
            <a:ext cx="6692747" cy="467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11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Производство на обла дървесина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13BE17-16BE-4AA8-8BFB-B44D83C57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21" y="1387218"/>
            <a:ext cx="11065486" cy="461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247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Производство на обла дървесина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F1B868-9C7D-4090-81DC-D85A4170C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830" y="1425845"/>
            <a:ext cx="9094920" cy="454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24266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1123</Words>
  <Application>Microsoft Office PowerPoint</Application>
  <PresentationFormat>Widescreen</PresentationFormat>
  <Paragraphs>78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Trebuchet MS</vt:lpstr>
      <vt:lpstr>Wingdings 3</vt:lpstr>
      <vt:lpstr>Facet</vt:lpstr>
      <vt:lpstr>Глобални и национални предизвикателства пред горския сектор и законността на дървесината </vt:lpstr>
      <vt:lpstr>Исторически контекст</vt:lpstr>
      <vt:lpstr>Глобални предизвикателства</vt:lpstr>
      <vt:lpstr>Обезлесяването – тенденции и скорост</vt:lpstr>
      <vt:lpstr>Нарастване на населението и потреблението</vt:lpstr>
      <vt:lpstr>Производство на обла дървесина</vt:lpstr>
      <vt:lpstr>Производство на обла дървесина</vt:lpstr>
      <vt:lpstr>Производство на обла дървесина</vt:lpstr>
      <vt:lpstr>Производство на обла дървесина</vt:lpstr>
      <vt:lpstr>Колко е незаконно добитата дървесина?</vt:lpstr>
      <vt:lpstr>Ключови стъпки към регулация</vt:lpstr>
      <vt:lpstr>Ключови стъпки към регулация</vt:lpstr>
      <vt:lpstr>Тенденции на международния пазар</vt:lpstr>
      <vt:lpstr>Производство и консумация на дървесина</vt:lpstr>
      <vt:lpstr>Производство и консумация на дървесина</vt:lpstr>
      <vt:lpstr>Производство и консумация на дървесина</vt:lpstr>
      <vt:lpstr>Внос на незаконна дървесина в топ 10 държави - потребители</vt:lpstr>
      <vt:lpstr>Какво е законна дървесина?</vt:lpstr>
      <vt:lpstr>Осигуряване законността на дървесината</vt:lpstr>
      <vt:lpstr>Защо законна дървесина?</vt:lpstr>
      <vt:lpstr>Законност на дървесината в България</vt:lpstr>
      <vt:lpstr>Законност на дървесината в България</vt:lpstr>
      <vt:lpstr> Източници на информация </vt:lpstr>
      <vt:lpstr> Източници на информация </vt:lpstr>
      <vt:lpstr> Източници на информация </vt:lpstr>
      <vt:lpstr> Източници на информация </vt:lpstr>
      <vt:lpstr> Източници на информация </vt:lpstr>
      <vt:lpstr> Източници на информация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57</cp:revision>
  <cp:lastPrinted>2019-05-20T08:32:51Z</cp:lastPrinted>
  <dcterms:created xsi:type="dcterms:W3CDTF">2019-04-30T11:06:54Z</dcterms:created>
  <dcterms:modified xsi:type="dcterms:W3CDTF">2019-05-20T08:33:49Z</dcterms:modified>
</cp:coreProperties>
</file>