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30"/>
  </p:notesMasterIdLst>
  <p:handoutMasterIdLst>
    <p:handoutMasterId r:id="rId31"/>
  </p:handoutMasterIdLst>
  <p:sldIdLst>
    <p:sldId id="256" r:id="rId2"/>
    <p:sldId id="260" r:id="rId3"/>
    <p:sldId id="257" r:id="rId4"/>
    <p:sldId id="261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8" r:id="rId18"/>
    <p:sldId id="279" r:id="rId19"/>
    <p:sldId id="275" r:id="rId20"/>
    <p:sldId id="280" r:id="rId21"/>
    <p:sldId id="281" r:id="rId22"/>
    <p:sldId id="284" r:id="rId23"/>
    <p:sldId id="276" r:id="rId24"/>
    <p:sldId id="282" r:id="rId25"/>
    <p:sldId id="285" r:id="rId26"/>
    <p:sldId id="286" r:id="rId27"/>
    <p:sldId id="287" r:id="rId28"/>
    <p:sldId id="283" r:id="rId29"/>
  </p:sldIdLst>
  <p:sldSz cx="12192000" cy="6858000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6657A91-FB11-4364-B823-C30AAE9F40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4A4F1B-92AB-40FE-A9ED-A44D334E8A7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93123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BEEC28-8A43-48DF-AB5B-E27870F776F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68E321-D470-45B7-97F4-D8C6284FE65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93123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E550A-7452-46C5-9998-A2082468E6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55302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123" y="1"/>
            <a:ext cx="4278842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71381"/>
            <a:ext cx="789940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123" y="6456612"/>
            <a:ext cx="4278842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6D89C-E32F-4FCA-845A-218FCBA8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67832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A9E7583-46CF-4577-9F51-DDDD29C9A3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AF76BF5-5E23-4B8F-8B05-362AA94CA861}"/>
              </a:ext>
            </a:extLst>
          </p:cNvPr>
          <p:cNvGrpSpPr/>
          <p:nvPr userDrawn="1"/>
        </p:nvGrpSpPr>
        <p:grpSpPr>
          <a:xfrm>
            <a:off x="27813" y="6077644"/>
            <a:ext cx="10532715" cy="780356"/>
            <a:chOff x="0" y="3541862"/>
            <a:chExt cx="10532715" cy="78035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7C273C8-F42F-46D5-8FE2-FBD9E0AC3182}"/>
                </a:ext>
              </a:extLst>
            </p:cNvPr>
            <p:cNvGrpSpPr/>
            <p:nvPr/>
          </p:nvGrpSpPr>
          <p:grpSpPr>
            <a:xfrm>
              <a:off x="0" y="3600432"/>
              <a:ext cx="4017485" cy="630737"/>
              <a:chOff x="844962" y="3613954"/>
              <a:chExt cx="4017485" cy="650724"/>
            </a:xfrm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2E5935DD-9E26-422B-B508-14C6C3E876F5}"/>
                  </a:ext>
                </a:extLst>
              </p:cNvPr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962" y="3647462"/>
                <a:ext cx="1673911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6AB868A0-C3A3-47DE-955C-BEB725B75AD7}"/>
                  </a:ext>
                </a:extLst>
              </p:cNvPr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0590" y="3665692"/>
                <a:ext cx="701096" cy="563521"/>
              </a:xfrm>
              <a:prstGeom prst="rect">
                <a:avLst/>
              </a:prstGeom>
              <a:noFill/>
            </p:spPr>
          </p:pic>
          <p:pic>
            <p:nvPicPr>
              <p:cNvPr id="28" name="Picture 27" descr="C:\Users\m.videnova\Desktop\brand-all\opgg\logo-bg-right.png">
                <a:extLst>
                  <a:ext uri="{FF2B5EF4-FFF2-40B4-BE49-F238E27FC236}">
                    <a16:creationId xmlns:a16="http://schemas.microsoft.com/office/drawing/2014/main" id="{F617B454-8488-4846-8006-454F6CF4B5E6}"/>
                  </a:ext>
                </a:extLst>
              </p:cNvPr>
              <p:cNvPicPr/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72"/>
              <a:stretch>
                <a:fillRect/>
              </a:stretch>
            </p:blipFill>
            <p:spPr bwMode="auto">
              <a:xfrm>
                <a:off x="3318819" y="3613954"/>
                <a:ext cx="1543628" cy="61721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5014861-0E7C-4836-9AAE-22A85456F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54561" y="3541862"/>
              <a:ext cx="6578154" cy="780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1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31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506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422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8270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6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104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2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5660-61A2-471B-9699-D8F276862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35204-B3F3-4768-9984-AF892890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7760B-199F-4903-92D3-E940437DD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54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5247-9470-40C4-A567-69DBB16A9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63773-2F0A-414B-8520-A11562038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EE5116-E778-4239-8D20-FADB23D86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5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6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543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25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53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60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0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968C3-5B7B-469F-8414-F219C38EDB83}" type="datetimeFigureOut">
              <a:rPr lang="en-US" smtClean="0"/>
              <a:t>20-May-19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E7E6C-1CC7-4C2A-9E34-CAE272330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12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7425267" y="-8467"/>
            <a:ext cx="4763558" cy="6866467"/>
            <a:chOff x="7425267" y="-8467"/>
            <a:chExt cx="4763558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1821" y="482360"/>
            <a:ext cx="8596668" cy="6882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3982" y="1677707"/>
            <a:ext cx="9955354" cy="4363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29629" y="6384279"/>
            <a:ext cx="7197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68C3-5B7B-469F-8414-F219C38EDB83}" type="datetimeFigureOut">
              <a:rPr lang="en-US" smtClean="0"/>
              <a:t>20-May-19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8447" y="6384279"/>
            <a:ext cx="345137" cy="332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EDE7E6C-1CC7-4C2A-9E34-CAE27233008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728823-D015-4BFF-98F5-FB3AAD3801FE}"/>
              </a:ext>
            </a:extLst>
          </p:cNvPr>
          <p:cNvCxnSpPr/>
          <p:nvPr userDrawn="1"/>
        </p:nvCxnSpPr>
        <p:spPr>
          <a:xfrm>
            <a:off x="451821" y="1351806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8BB5EF8D-D60F-417C-91C9-D59247D46CB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926498" y="236220"/>
            <a:ext cx="1647197" cy="78968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606D9BA-9D27-453E-8176-8F26088F80B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041363"/>
            <a:ext cx="10800272" cy="118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0DD5EFC-CC71-4496-AC26-9326A32D2D6C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10277" y="6065421"/>
            <a:ext cx="10534801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393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661" r:id="rId17"/>
    <p:sldLayoutId id="2147483686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ao.org/docrep/014/i1858e/i1858e00.pdf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gif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1.jpeg"/><Relationship Id="rId4" Type="http://schemas.openxmlformats.org/officeDocument/2006/relationships/image" Target="../media/image36.WMF"/><Relationship Id="rId9" Type="http://schemas.openxmlformats.org/officeDocument/2006/relationships/hyperlink" Target="http://images.google.co.uk/imgres?imgurl=http://www.woodwardsace.com/tempimages/invoice2.jpg&amp;imgrefurl=http://forum.wordreference.com/showthread.php?t=485&amp;usg=__RIsLu_q6zaP7WMPAXtIvZWrvrPg=&amp;h=621&amp;w=452&amp;sz=35&amp;hl=en&amp;start=5&amp;um=1&amp;tbnid=_Xl_E02rVEKagM:&amp;tbnh=136&amp;tbnw=99&amp;prev=/images?q=invoice&amp;um=1&amp;hl=en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CF9D0-2617-497B-A489-091ABD756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0042" y="1799289"/>
            <a:ext cx="7766936" cy="1646302"/>
          </a:xfrm>
        </p:spPr>
        <p:txBody>
          <a:bodyPr/>
          <a:lstStyle/>
          <a:p>
            <a:pPr algn="ctr"/>
            <a:r>
              <a:rPr lang="bg-BG" sz="3600" dirty="0"/>
              <a:t>Горска сертификация</a:t>
            </a:r>
            <a:endParaRPr lang="en-US" sz="36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AB13365-601B-4CD1-9CAD-3FF6FACAA3F1}"/>
              </a:ext>
            </a:extLst>
          </p:cNvPr>
          <p:cNvSpPr txBox="1">
            <a:spLocks/>
          </p:cNvSpPr>
          <p:nvPr/>
        </p:nvSpPr>
        <p:spPr>
          <a:xfrm>
            <a:off x="1173018" y="4235560"/>
            <a:ext cx="8100985" cy="10968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bg-BG" b="1" i="1">
                <a:solidFill>
                  <a:schemeClr val="tx1"/>
                </a:solidFill>
              </a:rPr>
              <a:t>Теодор Тодоров</a:t>
            </a:r>
            <a:endParaRPr lang="en-US" b="1" i="1">
              <a:solidFill>
                <a:schemeClr val="tx1"/>
              </a:solidFill>
            </a:endParaRPr>
          </a:p>
          <a:p>
            <a:r>
              <a:rPr lang="bg-BG" b="1" i="1">
                <a:solidFill>
                  <a:schemeClr val="tx1"/>
                </a:solidFill>
              </a:rPr>
              <a:t>14-17.05.2019 г., гр. Банско</a:t>
            </a:r>
            <a:endParaRPr lang="en-US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29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/>
          <a:lstStyle/>
          <a:p>
            <a:r>
              <a:rPr lang="bg-BG" dirty="0"/>
              <a:t>Процес на разработване на стандарти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220" y="4101923"/>
            <a:ext cx="10654329" cy="12511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dirty="0"/>
              <a:t>“Заинтересована страна е всеки индивид, социална група или институция която е засегната от или има въздействие върху горското стопанство. Заинтересованите страни могат да бъдат или не формално организирани.“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D821427-BEFC-45A8-BE73-8A9FB765017D}"/>
              </a:ext>
            </a:extLst>
          </p:cNvPr>
          <p:cNvSpPr txBox="1">
            <a:spLocks/>
          </p:cNvSpPr>
          <p:nvPr/>
        </p:nvSpPr>
        <p:spPr>
          <a:xfrm>
            <a:off x="604221" y="1587323"/>
            <a:ext cx="10654329" cy="26608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bg-BG" sz="2400"/>
              <a:t>Процесът на разработване е много важен и често отнема много време, тъй като трябва да се уважават следните аспекти:</a:t>
            </a:r>
          </a:p>
          <a:p>
            <a:r>
              <a:rPr lang="bg-BG" sz="2400"/>
              <a:t>Участие на всички заинтересовани страни;</a:t>
            </a:r>
          </a:p>
          <a:p>
            <a:r>
              <a:rPr lang="bg-BG" sz="2400"/>
              <a:t>Наличие на балансирано представителство;</a:t>
            </a:r>
          </a:p>
          <a:p>
            <a:r>
              <a:rPr lang="bg-BG" sz="2400"/>
              <a:t>Взимане на решения без доминиране на някоя страна.</a:t>
            </a:r>
            <a:endParaRPr lang="bg-BG" sz="2400" dirty="0"/>
          </a:p>
        </p:txBody>
      </p:sp>
      <p:sp>
        <p:nvSpPr>
          <p:cNvPr id="13" name="Textfeld 3">
            <a:extLst>
              <a:ext uri="{FF2B5EF4-FFF2-40B4-BE49-F238E27FC236}">
                <a16:creationId xmlns:a16="http://schemas.microsoft.com/office/drawing/2014/main" id="{D9BEAA9A-6615-4473-9053-34D59CF959A5}"/>
              </a:ext>
            </a:extLst>
          </p:cNvPr>
          <p:cNvSpPr txBox="1"/>
          <p:nvPr/>
        </p:nvSpPr>
        <p:spPr>
          <a:xfrm>
            <a:off x="709683" y="5390866"/>
            <a:ext cx="7383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Source: FAO (2010): </a:t>
            </a:r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Enhancing stakeholder participation in national forest programmes. A training manual. </a:t>
            </a:r>
          </a:p>
          <a:p>
            <a:r>
              <a:rPr lang="en-GB" sz="1200" dirty="0">
                <a:solidFill>
                  <a:schemeClr val="bg1">
                    <a:lumMod val="50000"/>
                  </a:schemeClr>
                </a:solidFill>
              </a:rPr>
              <a:t>Available at</a:t>
            </a:r>
            <a:r>
              <a:rPr lang="en-GB" sz="1200" dirty="0"/>
              <a:t>: </a:t>
            </a:r>
            <a:r>
              <a:rPr lang="en-GB" sz="1200" dirty="0">
                <a:hlinkClick r:id="rId2"/>
              </a:rPr>
              <a:t>http://www.fao.org/docrep/014/i1858e/i1858e00.pdf</a:t>
            </a:r>
            <a:r>
              <a:rPr lang="en-GB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7144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/>
          <a:lstStyle/>
          <a:p>
            <a:r>
              <a:rPr lang="bg-BG" dirty="0"/>
              <a:t>Акредитация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396823"/>
            <a:ext cx="10825780" cy="3156127"/>
          </a:xfrm>
        </p:spPr>
        <p:txBody>
          <a:bodyPr>
            <a:normAutofit/>
          </a:bodyPr>
          <a:lstStyle/>
          <a:p>
            <a:r>
              <a:rPr lang="bg-BG" sz="2400" dirty="0"/>
              <a:t>Сертифициране на сертифициращите;</a:t>
            </a:r>
          </a:p>
          <a:p>
            <a:r>
              <a:rPr lang="bg-BG" sz="2400" dirty="0"/>
              <a:t>Извършва се от акредитиращи органи:</a:t>
            </a:r>
          </a:p>
          <a:p>
            <a:pPr marL="457200" indent="-457200">
              <a:buFont typeface="+mj-lt"/>
              <a:buAutoNum type="arabicPeriod"/>
            </a:pPr>
            <a:r>
              <a:rPr lang="bg-BG" sz="2400" dirty="0"/>
              <a:t>Национални акредитиращи органи, които предлагат акредитация за набор от стандарти като </a:t>
            </a:r>
            <a:r>
              <a:rPr lang="en-GB" sz="2400" dirty="0">
                <a:ea typeface="ヒラギノ角ゴ Pro W3" charset="0"/>
              </a:rPr>
              <a:t>UK Accreditation Service (UKAS) </a:t>
            </a:r>
            <a:r>
              <a:rPr lang="bg-BG" sz="2400" dirty="0">
                <a:ea typeface="ヒラギノ角ゴ Pro W3" charset="0"/>
              </a:rPr>
              <a:t>и</a:t>
            </a:r>
            <a:r>
              <a:rPr lang="en-GB" sz="2400" dirty="0">
                <a:ea typeface="ヒラギノ角ゴ Pro W3" charset="0"/>
              </a:rPr>
              <a:t> Deutsche </a:t>
            </a:r>
            <a:r>
              <a:rPr lang="en-GB" sz="2400" dirty="0" err="1">
                <a:ea typeface="ヒラギノ角ゴ Pro W3" charset="0"/>
              </a:rPr>
              <a:t>Akkreditierungsstelle</a:t>
            </a:r>
            <a:r>
              <a:rPr lang="en-GB" sz="2400" dirty="0">
                <a:ea typeface="ヒラギノ角ゴ Pro W3" charset="0"/>
              </a:rPr>
              <a:t> GmbH (</a:t>
            </a:r>
            <a:r>
              <a:rPr lang="en-GB" sz="2400" dirty="0" err="1">
                <a:ea typeface="ヒラギノ角ゴ Pro W3" charset="0"/>
              </a:rPr>
              <a:t>DAkkS</a:t>
            </a:r>
            <a:r>
              <a:rPr lang="en-GB" sz="2400" dirty="0">
                <a:ea typeface="ヒラギノ角ゴ Pro W3" charset="0"/>
              </a:rPr>
              <a:t>) </a:t>
            </a:r>
            <a:r>
              <a:rPr lang="bg-BG" sz="2400" dirty="0"/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bg-BG" sz="2400" dirty="0"/>
              <a:t>Специализирани международни акредитиращи органи като </a:t>
            </a:r>
            <a:r>
              <a:rPr lang="en-US" sz="2400" dirty="0"/>
              <a:t>Assurance Services International (ASI)</a:t>
            </a:r>
            <a:endParaRPr lang="bg-BG" sz="24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151555DC-31C7-4C0F-8BC8-F3565754C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172" y="4530217"/>
            <a:ext cx="3211224" cy="139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2">
            <a:extLst>
              <a:ext uri="{FF2B5EF4-FFF2-40B4-BE49-F238E27FC236}">
                <a16:creationId xmlns:a16="http://schemas.microsoft.com/office/drawing/2014/main" id="{1CB40685-8E72-4730-892D-B67614C1A7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424" y="4277796"/>
            <a:ext cx="3252903" cy="162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42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Сертификационни твърдения и обозначения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0" y="1434923"/>
            <a:ext cx="11435379" cy="2432227"/>
          </a:xfrm>
        </p:spPr>
        <p:txBody>
          <a:bodyPr>
            <a:normAutofit/>
          </a:bodyPr>
          <a:lstStyle/>
          <a:p>
            <a:r>
              <a:rPr lang="bg-BG" sz="2400" dirty="0"/>
              <a:t>Етикети, лога и др.</a:t>
            </a:r>
          </a:p>
          <a:p>
            <a:r>
              <a:rPr lang="bg-BG" sz="2400" dirty="0"/>
              <a:t>Върху продукта или промоционални;</a:t>
            </a:r>
          </a:p>
          <a:p>
            <a:r>
              <a:rPr lang="bg-BG" sz="2400" dirty="0"/>
              <a:t>Необходими са правила за използване на обозначения и лога;</a:t>
            </a:r>
          </a:p>
          <a:p>
            <a:r>
              <a:rPr lang="bg-BG" sz="2400" dirty="0"/>
              <a:t>Правилата обикновено се изготвят от всяка сертификационна схема и се контролират от сертифициращи органи.</a:t>
            </a:r>
          </a:p>
        </p:txBody>
      </p:sp>
      <p:grpSp>
        <p:nvGrpSpPr>
          <p:cNvPr id="5" name="Gruppieren 3">
            <a:extLst>
              <a:ext uri="{FF2B5EF4-FFF2-40B4-BE49-F238E27FC236}">
                <a16:creationId xmlns:a16="http://schemas.microsoft.com/office/drawing/2014/main" id="{BCD827A0-2E61-4AA6-9C44-A0CC0261F63B}"/>
              </a:ext>
            </a:extLst>
          </p:cNvPr>
          <p:cNvGrpSpPr/>
          <p:nvPr/>
        </p:nvGrpSpPr>
        <p:grpSpPr>
          <a:xfrm>
            <a:off x="381001" y="3867150"/>
            <a:ext cx="10477499" cy="1976027"/>
            <a:chOff x="3569" y="4304363"/>
            <a:chExt cx="11464302" cy="2553637"/>
          </a:xfrm>
        </p:grpSpPr>
        <p:pic>
          <p:nvPicPr>
            <p:cNvPr id="6" name="Grafik 25">
              <a:extLst>
                <a:ext uri="{FF2B5EF4-FFF2-40B4-BE49-F238E27FC236}">
                  <a16:creationId xmlns:a16="http://schemas.microsoft.com/office/drawing/2014/main" id="{462FECEF-30C6-47A0-9124-FB598548D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3482" y="4983579"/>
              <a:ext cx="3664389" cy="1874421"/>
            </a:xfrm>
            <a:prstGeom prst="rect">
              <a:avLst/>
            </a:prstGeom>
          </p:spPr>
        </p:pic>
        <p:pic>
          <p:nvPicPr>
            <p:cNvPr id="7" name="Grafik 18">
              <a:extLst>
                <a:ext uri="{FF2B5EF4-FFF2-40B4-BE49-F238E27FC236}">
                  <a16:creationId xmlns:a16="http://schemas.microsoft.com/office/drawing/2014/main" id="{3BBDDCB5-51FD-4EC2-B7CE-DE076852E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8778" y="4657443"/>
              <a:ext cx="1465813" cy="2200557"/>
            </a:xfrm>
            <a:prstGeom prst="rect">
              <a:avLst/>
            </a:prstGeom>
          </p:spPr>
        </p:pic>
        <p:pic>
          <p:nvPicPr>
            <p:cNvPr id="8" name="Grafik 20">
              <a:extLst>
                <a:ext uri="{FF2B5EF4-FFF2-40B4-BE49-F238E27FC236}">
                  <a16:creationId xmlns:a16="http://schemas.microsoft.com/office/drawing/2014/main" id="{D5A7ECB7-6B55-4226-8534-4E2780AFB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9" y="4997776"/>
              <a:ext cx="2788783" cy="1860224"/>
            </a:xfrm>
            <a:prstGeom prst="rect">
              <a:avLst/>
            </a:prstGeom>
          </p:spPr>
        </p:pic>
        <p:pic>
          <p:nvPicPr>
            <p:cNvPr id="9" name="Grafik 7">
              <a:extLst>
                <a:ext uri="{FF2B5EF4-FFF2-40B4-BE49-F238E27FC236}">
                  <a16:creationId xmlns:a16="http://schemas.microsoft.com/office/drawing/2014/main" id="{5FC9B410-7DA2-4162-ADD0-980787E11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4256" y="4716447"/>
              <a:ext cx="1698295" cy="190750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0" name="Grafik 27">
              <a:extLst>
                <a:ext uri="{FF2B5EF4-FFF2-40B4-BE49-F238E27FC236}">
                  <a16:creationId xmlns:a16="http://schemas.microsoft.com/office/drawing/2014/main" id="{B234B13C-9DEE-4929-94F1-3DF1B3DD8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2892" y="4993044"/>
              <a:ext cx="2350316" cy="1864956"/>
            </a:xfrm>
            <a:prstGeom prst="rect">
              <a:avLst/>
            </a:prstGeom>
          </p:spPr>
        </p:pic>
        <p:pic>
          <p:nvPicPr>
            <p:cNvPr id="12" name="Grafik 2">
              <a:extLst>
                <a:ext uri="{FF2B5EF4-FFF2-40B4-BE49-F238E27FC236}">
                  <a16:creationId xmlns:a16="http://schemas.microsoft.com/office/drawing/2014/main" id="{6C41611C-C6D9-4458-8BE5-3579F4949C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6856" y="4304363"/>
              <a:ext cx="1585283" cy="24228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22845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Line 7">
            <a:extLst>
              <a:ext uri="{FF2B5EF4-FFF2-40B4-BE49-F238E27FC236}">
                <a16:creationId xmlns:a16="http://schemas.microsoft.com/office/drawing/2014/main" id="{78395140-563A-4211-B426-C4445F1D06BD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0842" y="3146698"/>
            <a:ext cx="0" cy="11709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/>
          <a:lstStyle/>
          <a:p>
            <a:r>
              <a:rPr lang="bg-BG" dirty="0"/>
              <a:t>Схема за сертификация</a:t>
            </a:r>
          </a:p>
        </p:txBody>
      </p:sp>
      <p:pic>
        <p:nvPicPr>
          <p:cNvPr id="7" name="Picture 6" descr="FACTORY.jpg">
            <a:extLst>
              <a:ext uri="{FF2B5EF4-FFF2-40B4-BE49-F238E27FC236}">
                <a16:creationId xmlns:a16="http://schemas.microsoft.com/office/drawing/2014/main" id="{10EDA360-A4ED-48B9-BAA1-32ECCD69ABB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492" y="4093873"/>
            <a:ext cx="1509297" cy="1443674"/>
          </a:xfrm>
          <a:prstGeom prst="rect">
            <a:avLst/>
          </a:prstGeom>
        </p:spPr>
      </p:pic>
      <p:sp>
        <p:nvSpPr>
          <p:cNvPr id="8" name="Text Box 2">
            <a:extLst>
              <a:ext uri="{FF2B5EF4-FFF2-40B4-BE49-F238E27FC236}">
                <a16:creationId xmlns:a16="http://schemas.microsoft.com/office/drawing/2014/main" id="{619E4E47-4A98-4FB6-BAAE-3FD1D2C2D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738" y="2659358"/>
            <a:ext cx="28082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Certification Body </a:t>
            </a: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373F4DD4-B67D-4161-B834-351FD6217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9851" y="1524948"/>
            <a:ext cx="46540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Certification Scheme Standards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45437FF6-C1B4-4911-89A0-42CAD5BDF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2742" y="2706842"/>
            <a:ext cx="3013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Certification Body</a:t>
            </a:r>
          </a:p>
        </p:txBody>
      </p:sp>
      <p:sp>
        <p:nvSpPr>
          <p:cNvPr id="12" name="Line 5">
            <a:extLst>
              <a:ext uri="{FF2B5EF4-FFF2-40B4-BE49-F238E27FC236}">
                <a16:creationId xmlns:a16="http://schemas.microsoft.com/office/drawing/2014/main" id="{2C688089-9B8D-4A1B-8068-D4E977547E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80842" y="1950824"/>
            <a:ext cx="1008062" cy="736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sp>
        <p:nvSpPr>
          <p:cNvPr id="13" name="Line 6">
            <a:extLst>
              <a:ext uri="{FF2B5EF4-FFF2-40B4-BE49-F238E27FC236}">
                <a16:creationId xmlns:a16="http://schemas.microsoft.com/office/drawing/2014/main" id="{25824130-BCF0-44E5-A3D0-09C4EA2486D6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3200" y="1998153"/>
            <a:ext cx="1258925" cy="64979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14" name="Picture 13" descr="1399,1120049764,1">
            <a:extLst>
              <a:ext uri="{FF2B5EF4-FFF2-40B4-BE49-F238E27FC236}">
                <a16:creationId xmlns:a16="http://schemas.microsoft.com/office/drawing/2014/main" id="{DB041469-0A2F-40C3-A2AB-F2829713E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88" b="11111"/>
          <a:stretch>
            <a:fillRect/>
          </a:stretch>
        </p:blipFill>
        <p:spPr bwMode="auto">
          <a:xfrm>
            <a:off x="1200807" y="3285097"/>
            <a:ext cx="1029224" cy="823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4">
            <a:extLst>
              <a:ext uri="{FF2B5EF4-FFF2-40B4-BE49-F238E27FC236}">
                <a16:creationId xmlns:a16="http://schemas.microsoft.com/office/drawing/2014/main" id="{D1515825-D9D8-4FBF-94C2-D05C6F642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5493613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 dirty="0">
                <a:cs typeface="Arial" panose="020B0604020202020204" pitchFamily="34" charset="0"/>
              </a:rPr>
              <a:t>Chain of Custody </a:t>
            </a:r>
          </a:p>
        </p:txBody>
      </p:sp>
      <p:sp>
        <p:nvSpPr>
          <p:cNvPr id="16" name="Text Box 4">
            <a:extLst>
              <a:ext uri="{FF2B5EF4-FFF2-40B4-BE49-F238E27FC236}">
                <a16:creationId xmlns:a16="http://schemas.microsoft.com/office/drawing/2014/main" id="{1F59A1DD-8D62-460A-95D1-09367DE60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4084" y="4317640"/>
            <a:ext cx="28813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Certification Bodies are required to be accredited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D33957D-0198-4EF3-8ABF-0A71B21D92F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8987" y="2840316"/>
            <a:ext cx="1293679" cy="1293679"/>
          </a:xfrm>
          <a:prstGeom prst="rect">
            <a:avLst/>
          </a:prstGeom>
        </p:spPr>
      </p:pic>
      <p:pic>
        <p:nvPicPr>
          <p:cNvPr id="18" name="Picture 17" descr="MEN AT DESK.jpg">
            <a:extLst>
              <a:ext uri="{FF2B5EF4-FFF2-40B4-BE49-F238E27FC236}">
                <a16:creationId xmlns:a16="http://schemas.microsoft.com/office/drawing/2014/main" id="{0D1C4ADA-0449-4BA5-874F-4CB29BFB6BE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5337" y="4631064"/>
            <a:ext cx="786442" cy="862549"/>
          </a:xfrm>
          <a:prstGeom prst="rect">
            <a:avLst/>
          </a:prstGeom>
        </p:spPr>
      </p:pic>
      <p:pic>
        <p:nvPicPr>
          <p:cNvPr id="30" name="Picture 29" descr="FOREST.jpg">
            <a:extLst>
              <a:ext uri="{FF2B5EF4-FFF2-40B4-BE49-F238E27FC236}">
                <a16:creationId xmlns:a16="http://schemas.microsoft.com/office/drawing/2014/main" id="{515FFEC5-1502-4795-931F-EEB0CE7440F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039" y="4514107"/>
            <a:ext cx="1254665" cy="1184503"/>
          </a:xfrm>
          <a:prstGeom prst="rect">
            <a:avLst/>
          </a:prstGeom>
        </p:spPr>
      </p:pic>
      <p:sp>
        <p:nvSpPr>
          <p:cNvPr id="31" name="Line 7">
            <a:extLst>
              <a:ext uri="{FF2B5EF4-FFF2-40B4-BE49-F238E27FC236}">
                <a16:creationId xmlns:a16="http://schemas.microsoft.com/office/drawing/2014/main" id="{615DDD68-BE6E-4521-B4DC-92D0865EA66B}"/>
              </a:ext>
            </a:extLst>
          </p:cNvPr>
          <p:cNvSpPr>
            <a:spLocks noChangeShapeType="1"/>
          </p:cNvSpPr>
          <p:nvPr/>
        </p:nvSpPr>
        <p:spPr bwMode="auto">
          <a:xfrm>
            <a:off x="8129361" y="3180640"/>
            <a:ext cx="0" cy="126274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GB"/>
          </a:p>
        </p:txBody>
      </p:sp>
      <p:pic>
        <p:nvPicPr>
          <p:cNvPr id="32" name="Picture 8" descr="1399,1120049764,1">
            <a:extLst>
              <a:ext uri="{FF2B5EF4-FFF2-40B4-BE49-F238E27FC236}">
                <a16:creationId xmlns:a16="http://schemas.microsoft.com/office/drawing/2014/main" id="{90DB843B-C631-4C0D-BF70-A4B0EED95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888" b="11111"/>
          <a:stretch>
            <a:fillRect/>
          </a:stretch>
        </p:blipFill>
        <p:spPr bwMode="auto">
          <a:xfrm>
            <a:off x="7676233" y="3435169"/>
            <a:ext cx="8572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343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/>
          <a:lstStyle/>
          <a:p>
            <a:r>
              <a:rPr lang="bg-BG" dirty="0"/>
              <a:t>Два типа сертификация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EB0087-00AF-49EE-9F30-89FF2AF2B3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1547" y="1940976"/>
            <a:ext cx="874378" cy="1053991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D1090C14-33D5-49CC-A32F-E746BAB7C7C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153005" y="4319190"/>
            <a:ext cx="4895484" cy="1737664"/>
          </a:xfrm>
        </p:spPr>
        <p:txBody>
          <a:bodyPr>
            <a:noAutofit/>
          </a:bodyPr>
          <a:lstStyle/>
          <a:p>
            <a:pPr marL="0" indent="0" algn="ctr">
              <a:lnSpc>
                <a:spcPts val="2600"/>
              </a:lnSpc>
              <a:buNone/>
            </a:pPr>
            <a:r>
              <a:rPr lang="bg-BG" sz="1800" b="1" dirty="0">
                <a:solidFill>
                  <a:schemeClr val="tx1"/>
                </a:solidFill>
                <a:latin typeface="Trebuchet MS" panose="020B0603020202020204" pitchFamily="34" charset="0"/>
              </a:rPr>
              <a:t>Сертификация за проследяване на продукцията</a:t>
            </a:r>
            <a:r>
              <a:rPr lang="en-GB" sz="1800" b="1" dirty="0">
                <a:solidFill>
                  <a:schemeClr val="tx1"/>
                </a:solidFill>
                <a:latin typeface="Trebuchet MS" panose="020B0603020202020204" pitchFamily="34" charset="0"/>
              </a:rPr>
              <a:t>:</a:t>
            </a:r>
            <a:r>
              <a:rPr lang="en-GB" sz="1800" dirty="0">
                <a:solidFill>
                  <a:schemeClr val="tx1"/>
                </a:solidFill>
                <a:latin typeface="Trebuchet MS" panose="020B0603020202020204" pitchFamily="34" charset="0"/>
              </a:rPr>
              <a:t> </a:t>
            </a:r>
            <a:br>
              <a:rPr lang="en-GB" sz="1800" dirty="0">
                <a:solidFill>
                  <a:schemeClr val="tx1"/>
                </a:solidFill>
                <a:latin typeface="Trebuchet MS" panose="020B0603020202020204" pitchFamily="34" charset="0"/>
              </a:rPr>
            </a:br>
            <a:r>
              <a:rPr lang="bg-BG" sz="1800" dirty="0">
                <a:solidFill>
                  <a:schemeClr val="tx1"/>
                </a:solidFill>
                <a:latin typeface="Trebuchet MS" panose="020B0603020202020204" pitchFamily="34" charset="0"/>
              </a:rPr>
              <a:t>Средство за проследяване на дървесината през веригата за доставки от гората до крайния потребител</a:t>
            </a:r>
            <a:endParaRPr lang="en-GB" sz="180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1800" dirty="0"/>
          </a:p>
          <a:p>
            <a:pPr eaLnBrk="1" hangingPunct="1">
              <a:lnSpc>
                <a:spcPct val="80000"/>
              </a:lnSpc>
            </a:pPr>
            <a:endParaRPr lang="en-GB" sz="1800" dirty="0"/>
          </a:p>
        </p:txBody>
      </p:sp>
      <p:pic>
        <p:nvPicPr>
          <p:cNvPr id="9" name="Picture 17">
            <a:extLst>
              <a:ext uri="{FF2B5EF4-FFF2-40B4-BE49-F238E27FC236}">
                <a16:creationId xmlns:a16="http://schemas.microsoft.com/office/drawing/2014/main" id="{B68F5EA9-93BA-469F-AA7D-BC5FD50593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7947" y="3148320"/>
            <a:ext cx="696515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Rectangle 19">
            <a:extLst>
              <a:ext uri="{FF2B5EF4-FFF2-40B4-BE49-F238E27FC236}">
                <a16:creationId xmlns:a16="http://schemas.microsoft.com/office/drawing/2014/main" id="{7FF19016-4F3F-45BA-A0A0-0EE020D8120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473973" y="1806070"/>
            <a:ext cx="1215861" cy="2499172"/>
          </a:xfrm>
          <a:prstGeom prst="rect">
            <a:avLst/>
          </a:prstGeom>
          <a:noFill/>
          <a:ln w="28575" cmpd="sng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2" name="Rectangle 19">
            <a:extLst>
              <a:ext uri="{FF2B5EF4-FFF2-40B4-BE49-F238E27FC236}">
                <a16:creationId xmlns:a16="http://schemas.microsoft.com/office/drawing/2014/main" id="{2CB63C0D-8D72-487B-887B-8F750A990E0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353015" y="1806673"/>
            <a:ext cx="6265241" cy="2499172"/>
          </a:xfrm>
          <a:prstGeom prst="rect">
            <a:avLst/>
          </a:prstGeom>
          <a:noFill/>
          <a:ln w="28575" cmpd="sng">
            <a:solidFill>
              <a:srgbClr val="C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3" name="Rectangle 36">
            <a:extLst>
              <a:ext uri="{FF2B5EF4-FFF2-40B4-BE49-F238E27FC236}">
                <a16:creationId xmlns:a16="http://schemas.microsoft.com/office/drawing/2014/main" id="{36AB848B-EF7D-4B11-8982-7869D112E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762" y="1387513"/>
            <a:ext cx="22216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2000" b="1" dirty="0"/>
              <a:t>FM </a:t>
            </a:r>
            <a:r>
              <a:rPr lang="bg-BG" sz="2000" b="1" dirty="0"/>
              <a:t>сертификат</a:t>
            </a:r>
            <a:r>
              <a:rPr lang="en-GB" sz="2000" b="1" dirty="0"/>
              <a:t> </a:t>
            </a:r>
          </a:p>
        </p:txBody>
      </p:sp>
      <p:sp>
        <p:nvSpPr>
          <p:cNvPr id="14" name="Rectangle 36">
            <a:extLst>
              <a:ext uri="{FF2B5EF4-FFF2-40B4-BE49-F238E27FC236}">
                <a16:creationId xmlns:a16="http://schemas.microsoft.com/office/drawing/2014/main" id="{8B80231E-F314-4FC2-BE82-7E555115C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194" y="1356735"/>
            <a:ext cx="26821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/>
              <a:t>CoC </a:t>
            </a:r>
            <a:r>
              <a:rPr lang="bg-BG" sz="2400" b="1" dirty="0"/>
              <a:t>сертификат</a:t>
            </a:r>
            <a:r>
              <a:rPr lang="en-GB" sz="2400" b="1" dirty="0"/>
              <a:t> 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E885987F-B776-4435-B005-CB2AA41D1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762" y="4305242"/>
            <a:ext cx="258225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ts val="2600"/>
              </a:lnSpc>
              <a:spcBef>
                <a:spcPct val="20000"/>
              </a:spcBef>
            </a:pPr>
            <a:r>
              <a:rPr lang="bg-BG" b="1" dirty="0">
                <a:cs typeface="Arial" panose="020B0604020202020204" pitchFamily="34" charset="0"/>
              </a:rPr>
              <a:t>Сертификация за управление на гори</a:t>
            </a:r>
            <a:r>
              <a:rPr lang="en-GB" b="1" dirty="0">
                <a:cs typeface="Arial" panose="020B0604020202020204" pitchFamily="34" charset="0"/>
              </a:rPr>
              <a:t>:</a:t>
            </a:r>
            <a:r>
              <a:rPr lang="en-GB" dirty="0"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ts val="2600"/>
              </a:lnSpc>
              <a:spcBef>
                <a:spcPct val="20000"/>
              </a:spcBef>
            </a:pPr>
            <a:r>
              <a:rPr lang="bg-BG" dirty="0">
                <a:cs typeface="Arial" panose="020B0604020202020204" pitchFamily="34" charset="0"/>
              </a:rPr>
              <a:t>Система за проверка в горите</a:t>
            </a:r>
            <a:endParaRPr lang="en-GB" dirty="0">
              <a:cs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6D69580-DF55-42B6-A819-91EA7E7B8AA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8918" y="2136970"/>
            <a:ext cx="972145" cy="576898"/>
          </a:xfrm>
          <a:prstGeom prst="rect">
            <a:avLst/>
          </a:prstGeom>
        </p:spPr>
      </p:pic>
      <p:sp>
        <p:nvSpPr>
          <p:cNvPr id="17" name="Right Arrow 28">
            <a:extLst>
              <a:ext uri="{FF2B5EF4-FFF2-40B4-BE49-F238E27FC236}">
                <a16:creationId xmlns:a16="http://schemas.microsoft.com/office/drawing/2014/main" id="{C16B0E2C-5375-4484-8D45-0BD035233879}"/>
              </a:ext>
            </a:extLst>
          </p:cNvPr>
          <p:cNvSpPr/>
          <p:nvPr/>
        </p:nvSpPr>
        <p:spPr bwMode="auto">
          <a:xfrm>
            <a:off x="2813702" y="2925332"/>
            <a:ext cx="504056" cy="216024"/>
          </a:xfrm>
          <a:prstGeom prst="rightArrow">
            <a:avLst/>
          </a:prstGeom>
          <a:solidFill>
            <a:srgbClr val="00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pic>
        <p:nvPicPr>
          <p:cNvPr id="28" name="Picture 13">
            <a:extLst>
              <a:ext uri="{FF2B5EF4-FFF2-40B4-BE49-F238E27FC236}">
                <a16:creationId xmlns:a16="http://schemas.microsoft.com/office/drawing/2014/main" id="{016A5836-2F34-4C5D-9C59-6EA0A17F5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2474" y="3301677"/>
            <a:ext cx="696515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9" name="Picture 14">
            <a:extLst>
              <a:ext uri="{FF2B5EF4-FFF2-40B4-BE49-F238E27FC236}">
                <a16:creationId xmlns:a16="http://schemas.microsoft.com/office/drawing/2014/main" id="{5E42541C-1DE4-458D-B7FD-F6B9BEE29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1988" y="3315581"/>
            <a:ext cx="696515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" name="Picture 15">
            <a:extLst>
              <a:ext uri="{FF2B5EF4-FFF2-40B4-BE49-F238E27FC236}">
                <a16:creationId xmlns:a16="http://schemas.microsoft.com/office/drawing/2014/main" id="{9F3C4D8B-31D9-4FBF-A50A-7CC1D4F711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1500" y="3315581"/>
            <a:ext cx="696516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1" name="Picture 16">
            <a:extLst>
              <a:ext uri="{FF2B5EF4-FFF2-40B4-BE49-F238E27FC236}">
                <a16:creationId xmlns:a16="http://schemas.microsoft.com/office/drawing/2014/main" id="{432FE55C-C74E-4670-A17B-F6F7EBFD0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1013" y="3315581"/>
            <a:ext cx="696516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" name="Picture 31" descr="LOGS.jpg">
            <a:extLst>
              <a:ext uri="{FF2B5EF4-FFF2-40B4-BE49-F238E27FC236}">
                <a16:creationId xmlns:a16="http://schemas.microsoft.com/office/drawing/2014/main" id="{21307E9D-2615-48A5-9745-F7A359989A1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7647" y="2379477"/>
            <a:ext cx="954024" cy="542544"/>
          </a:xfrm>
          <a:prstGeom prst="rect">
            <a:avLst/>
          </a:prstGeom>
        </p:spPr>
      </p:pic>
      <p:pic>
        <p:nvPicPr>
          <p:cNvPr id="33" name="Picture 32" descr="PROCESSING.jpg">
            <a:extLst>
              <a:ext uri="{FF2B5EF4-FFF2-40B4-BE49-F238E27FC236}">
                <a16:creationId xmlns:a16="http://schemas.microsoft.com/office/drawing/2014/main" id="{7786476F-FFA5-4312-8A0E-8A725F5C692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727" y="2163503"/>
            <a:ext cx="1048512" cy="975360"/>
          </a:xfrm>
          <a:prstGeom prst="rect">
            <a:avLst/>
          </a:prstGeom>
        </p:spPr>
      </p:pic>
      <p:pic>
        <p:nvPicPr>
          <p:cNvPr id="34" name="Picture 33" descr="MEN AT DESK.jpg">
            <a:extLst>
              <a:ext uri="{FF2B5EF4-FFF2-40B4-BE49-F238E27FC236}">
                <a16:creationId xmlns:a16="http://schemas.microsoft.com/office/drawing/2014/main" id="{7BDF600A-CF8A-462D-B416-38AFDE1FF3C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6087" y="2005533"/>
            <a:ext cx="883212" cy="968684"/>
          </a:xfrm>
          <a:prstGeom prst="rect">
            <a:avLst/>
          </a:prstGeom>
        </p:spPr>
      </p:pic>
      <p:pic>
        <p:nvPicPr>
          <p:cNvPr id="35" name="Picture 34" descr="FACTORY.jpg">
            <a:extLst>
              <a:ext uri="{FF2B5EF4-FFF2-40B4-BE49-F238E27FC236}">
                <a16:creationId xmlns:a16="http://schemas.microsoft.com/office/drawing/2014/main" id="{9023962F-5E23-45F8-BE39-F002CFAAAF0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1911" y="2019438"/>
            <a:ext cx="1021396" cy="976987"/>
          </a:xfrm>
          <a:prstGeom prst="rect">
            <a:avLst/>
          </a:prstGeom>
        </p:spPr>
      </p:pic>
      <p:sp>
        <p:nvSpPr>
          <p:cNvPr id="36" name="Right Arrow 30">
            <a:extLst>
              <a:ext uri="{FF2B5EF4-FFF2-40B4-BE49-F238E27FC236}">
                <a16:creationId xmlns:a16="http://schemas.microsoft.com/office/drawing/2014/main" id="{E7EEAF46-1452-4F8D-AAFE-B4B0D64811FE}"/>
              </a:ext>
            </a:extLst>
          </p:cNvPr>
          <p:cNvSpPr/>
          <p:nvPr/>
        </p:nvSpPr>
        <p:spPr bwMode="auto">
          <a:xfrm>
            <a:off x="4361671" y="2526753"/>
            <a:ext cx="504056" cy="216024"/>
          </a:xfrm>
          <a:prstGeom prst="rightArrow">
            <a:avLst/>
          </a:prstGeom>
          <a:solidFill>
            <a:srgbClr val="00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sp>
        <p:nvSpPr>
          <p:cNvPr id="37" name="Right Arrow 45">
            <a:extLst>
              <a:ext uri="{FF2B5EF4-FFF2-40B4-BE49-F238E27FC236}">
                <a16:creationId xmlns:a16="http://schemas.microsoft.com/office/drawing/2014/main" id="{630D7F22-D93C-4113-ABA1-3E3248A16F66}"/>
              </a:ext>
            </a:extLst>
          </p:cNvPr>
          <p:cNvSpPr/>
          <p:nvPr/>
        </p:nvSpPr>
        <p:spPr bwMode="auto">
          <a:xfrm>
            <a:off x="5986247" y="2523493"/>
            <a:ext cx="504056" cy="216024"/>
          </a:xfrm>
          <a:prstGeom prst="rightArrow">
            <a:avLst/>
          </a:prstGeom>
          <a:solidFill>
            <a:srgbClr val="00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sp>
        <p:nvSpPr>
          <p:cNvPr id="38" name="Right Arrow 46">
            <a:extLst>
              <a:ext uri="{FF2B5EF4-FFF2-40B4-BE49-F238E27FC236}">
                <a16:creationId xmlns:a16="http://schemas.microsoft.com/office/drawing/2014/main" id="{ED77FB52-0EED-4373-95B4-7294212D33D1}"/>
              </a:ext>
            </a:extLst>
          </p:cNvPr>
          <p:cNvSpPr/>
          <p:nvPr/>
        </p:nvSpPr>
        <p:spPr bwMode="auto">
          <a:xfrm>
            <a:off x="7571603" y="2516894"/>
            <a:ext cx="504056" cy="216024"/>
          </a:xfrm>
          <a:prstGeom prst="rightArrow">
            <a:avLst/>
          </a:prstGeom>
          <a:solidFill>
            <a:srgbClr val="00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sp>
        <p:nvSpPr>
          <p:cNvPr id="39" name="Right Arrow 47">
            <a:extLst>
              <a:ext uri="{FF2B5EF4-FFF2-40B4-BE49-F238E27FC236}">
                <a16:creationId xmlns:a16="http://schemas.microsoft.com/office/drawing/2014/main" id="{B95F294C-CA7F-4574-9106-02DEBEA09E75}"/>
              </a:ext>
            </a:extLst>
          </p:cNvPr>
          <p:cNvSpPr/>
          <p:nvPr/>
        </p:nvSpPr>
        <p:spPr bwMode="auto">
          <a:xfrm>
            <a:off x="9030548" y="2528862"/>
            <a:ext cx="504056" cy="216024"/>
          </a:xfrm>
          <a:prstGeom prst="rightArrow">
            <a:avLst/>
          </a:prstGeom>
          <a:solidFill>
            <a:srgbClr val="00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latin typeface="Arial" charset="0"/>
              <a:ea typeface="ヒラギノ角ゴ Pro W3" charset="-128"/>
            </a:endParaRPr>
          </a:p>
        </p:txBody>
      </p:sp>
      <p:pic>
        <p:nvPicPr>
          <p:cNvPr id="41" name="Picture 23" descr="invoice2">
            <a:hlinkClick r:id="rId9"/>
            <a:extLst>
              <a:ext uri="{FF2B5EF4-FFF2-40B4-BE49-F238E27FC236}">
                <a16:creationId xmlns:a16="http://schemas.microsoft.com/office/drawing/2014/main" id="{294F9C9A-799E-4738-8E56-BE3176337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46675" y="2849547"/>
            <a:ext cx="681038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80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/>
          <a:lstStyle/>
          <a:p>
            <a:r>
              <a:rPr lang="bg-BG" dirty="0"/>
              <a:t>Схеми за горска сертификация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34923"/>
            <a:ext cx="5796580" cy="2432227"/>
          </a:xfrm>
        </p:spPr>
        <p:txBody>
          <a:bodyPr>
            <a:normAutofit/>
          </a:bodyPr>
          <a:lstStyle/>
          <a:p>
            <a:r>
              <a:rPr lang="bg-BG" sz="2400" dirty="0"/>
              <a:t>В момента има две основни схеми за горска сертификация: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ea typeface="ヒラギノ角ゴ Pro W3" charset="0"/>
              </a:rPr>
              <a:t>The Forest Stewardship Council (FSC</a:t>
            </a:r>
            <a:r>
              <a:rPr lang="de-DE" sz="2400" dirty="0"/>
              <a:t>®</a:t>
            </a:r>
            <a:r>
              <a:rPr lang="en-US" sz="2400" dirty="0">
                <a:ea typeface="ヒラギノ角ゴ Pro W3" charset="0"/>
              </a:rPr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>
                <a:ea typeface="ヒラギノ角ゴ Pro W3" charset="0"/>
              </a:rPr>
              <a:t>The Programme for the Endorsement of Forest Certification Schemes (PEFC)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4C19831-7CA8-48B5-97AE-D72560B84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" y="4062400"/>
            <a:ext cx="3133725" cy="1639740"/>
          </a:xfrm>
          <a:prstGeom prst="rect">
            <a:avLst/>
          </a:prstGeom>
        </p:spPr>
      </p:pic>
      <p:pic>
        <p:nvPicPr>
          <p:cNvPr id="6" name="Grafik 3">
            <a:extLst>
              <a:ext uri="{FF2B5EF4-FFF2-40B4-BE49-F238E27FC236}">
                <a16:creationId xmlns:a16="http://schemas.microsoft.com/office/drawing/2014/main" id="{C930D973-D26D-4E3B-B8BF-8422A87ABB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150" y="4225765"/>
            <a:ext cx="1314450" cy="1476375"/>
          </a:xfrm>
          <a:prstGeom prst="rect">
            <a:avLst/>
          </a:prstGeom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CCDFF76D-9DD3-47E9-9154-7B0D98A56B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740"/>
          <a:stretch>
            <a:fillRect/>
          </a:stretch>
        </p:blipFill>
        <p:spPr bwMode="auto">
          <a:xfrm>
            <a:off x="7706705" y="1434923"/>
            <a:ext cx="2207292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134A6380-6708-4934-8005-D91BE9036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0583" y="3637120"/>
            <a:ext cx="2909009" cy="230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41484634-960B-4145-8315-11784F703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71091" y="2481401"/>
            <a:ext cx="2375042" cy="34887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2637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/>
          <a:lstStyle/>
          <a:p>
            <a:r>
              <a:rPr lang="en-US" dirty="0">
                <a:solidFill>
                  <a:srgbClr val="006600"/>
                </a:solidFill>
                <a:ea typeface="ヒラギノ角ゴ Pro W3" charset="0"/>
              </a:rPr>
              <a:t>Forest Stewardship Council (FSC</a:t>
            </a:r>
            <a:r>
              <a:rPr lang="de-DE" dirty="0"/>
              <a:t>®</a:t>
            </a:r>
            <a:r>
              <a:rPr lang="en-US" dirty="0">
                <a:solidFill>
                  <a:srgbClr val="006600"/>
                </a:solidFill>
                <a:ea typeface="ヒラギノ角ゴ Pro W3" charset="0"/>
              </a:rPr>
              <a:t>)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606373"/>
            <a:ext cx="8196879" cy="435627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bg-BG" sz="2400" dirty="0">
                <a:ea typeface="ヒラギノ角ゴ Pro W3" charset="0"/>
              </a:rPr>
              <a:t>Създадена през </a:t>
            </a:r>
            <a:r>
              <a:rPr lang="en-GB" sz="2400" dirty="0">
                <a:ea typeface="ヒラギノ角ゴ Pro W3" charset="0"/>
              </a:rPr>
              <a:t>1994 </a:t>
            </a:r>
            <a:r>
              <a:rPr lang="bg-BG" sz="2400" dirty="0">
                <a:ea typeface="ヒラギノ角ゴ Pro W3" charset="0"/>
              </a:rPr>
              <a:t>от НПО, търговци и представители на горската индустрия;</a:t>
            </a:r>
            <a:endParaRPr lang="en-GB" sz="2400" dirty="0">
              <a:ea typeface="ヒラギノ角ゴ Pro W3" charset="0"/>
            </a:endParaRPr>
          </a:p>
          <a:p>
            <a:r>
              <a:rPr lang="de-DE" sz="2400" dirty="0">
                <a:ea typeface="ヒラギノ角ゴ Pro W3" charset="0"/>
              </a:rPr>
              <a:t>FSC </a:t>
            </a:r>
            <a:r>
              <a:rPr lang="bg-BG" sz="2400" dirty="0">
                <a:ea typeface="ヒラギノ角ゴ Pro W3" charset="0"/>
              </a:rPr>
              <a:t>Секретариата е базиран в Бон, Германия;</a:t>
            </a:r>
            <a:endParaRPr lang="en-US" sz="2400" dirty="0"/>
          </a:p>
          <a:p>
            <a:r>
              <a:rPr lang="bg-BG" sz="2400" dirty="0">
                <a:ea typeface="ヒラギノ角ゴ Pro W3" charset="0"/>
              </a:rPr>
              <a:t>Цели да промотира екологично отговорното, социално полезно и икономически жизнено управление на горите по света;</a:t>
            </a:r>
            <a:r>
              <a:rPr lang="en-GB" sz="2400" dirty="0">
                <a:ea typeface="ヒラギノ角ゴ Pro W3" charset="0"/>
              </a:rPr>
              <a:t> </a:t>
            </a:r>
          </a:p>
          <a:p>
            <a:r>
              <a:rPr lang="bg-BG" sz="2400" dirty="0">
                <a:ea typeface="ヒラギノ角ゴ Pro W3" charset="0"/>
              </a:rPr>
              <a:t>Разработил Глобалните </a:t>
            </a:r>
            <a:r>
              <a:rPr lang="en-GB" sz="2400" dirty="0">
                <a:ea typeface="ヒラギノ角ゴ Pro W3" charset="0"/>
              </a:rPr>
              <a:t>FSC</a:t>
            </a:r>
            <a:r>
              <a:rPr lang="de-DE" sz="2400" dirty="0"/>
              <a:t>®</a:t>
            </a:r>
            <a:r>
              <a:rPr lang="en-GB" sz="2400" dirty="0">
                <a:ea typeface="ヒラギノ角ゴ Pro W3" charset="0"/>
              </a:rPr>
              <a:t> </a:t>
            </a:r>
            <a:r>
              <a:rPr lang="bg-BG" sz="2400" dirty="0">
                <a:ea typeface="ヒラギノ角ゴ Pro W3" charset="0"/>
              </a:rPr>
              <a:t>Принципи и Критерии</a:t>
            </a:r>
            <a:endParaRPr lang="en-GB" sz="2400" dirty="0">
              <a:ea typeface="ヒラギノ角ゴ Pro W3" charset="0"/>
            </a:endParaRPr>
          </a:p>
          <a:p>
            <a:pPr>
              <a:lnSpc>
                <a:spcPct val="90000"/>
              </a:lnSpc>
            </a:pPr>
            <a:r>
              <a:rPr lang="bg-BG" sz="2400" dirty="0">
                <a:ea typeface="ヒラギノ角ゴ Pro W3" charset="0"/>
              </a:rPr>
              <a:t>Организация отворена за членство към всички, с изключение на правителства;</a:t>
            </a:r>
            <a:endParaRPr lang="en-GB" sz="2400" dirty="0">
              <a:ea typeface="ヒラギノ角ゴ Pro W3" charset="0"/>
            </a:endParaRPr>
          </a:p>
          <a:p>
            <a:r>
              <a:rPr lang="bg-BG" sz="2400" dirty="0"/>
              <a:t>Възможна сертификация във всяка държава с гори, не е необходима национална сертифицираща система;</a:t>
            </a:r>
            <a:endParaRPr lang="en-GB" sz="2400" dirty="0">
              <a:ea typeface="ヒラギノ角ゴ Pro W3" charset="0"/>
            </a:endParaRPr>
          </a:p>
          <a:p>
            <a:pPr>
              <a:lnSpc>
                <a:spcPct val="90000"/>
              </a:lnSpc>
            </a:pPr>
            <a:r>
              <a:rPr lang="bg-BG" sz="2400" dirty="0">
                <a:ea typeface="ヒラギノ角ゴ Pro W3" charset="0"/>
              </a:rPr>
              <a:t>Предпочитана от НПО.</a:t>
            </a:r>
            <a:endParaRPr lang="en-US" sz="2400" dirty="0">
              <a:ea typeface="ヒラギノ角ゴ Pro W3" charset="0"/>
            </a:endParaRPr>
          </a:p>
          <a:p>
            <a:pPr marL="457200" indent="-457200">
              <a:buFont typeface="+mj-lt"/>
              <a:buAutoNum type="arabicPeriod"/>
            </a:pPr>
            <a:endParaRPr lang="bg-BG" sz="2400" dirty="0"/>
          </a:p>
        </p:txBody>
      </p:sp>
      <p:pic>
        <p:nvPicPr>
          <p:cNvPr id="5" name="Grafik 3">
            <a:extLst>
              <a:ext uri="{FF2B5EF4-FFF2-40B4-BE49-F238E27FC236}">
                <a16:creationId xmlns:a16="http://schemas.microsoft.com/office/drawing/2014/main" id="{BCB8C3FD-EA28-4843-B1B3-6F3D7EEAC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700" y="2643184"/>
            <a:ext cx="3143511" cy="157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269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/>
          <a:lstStyle/>
          <a:p>
            <a:r>
              <a:rPr lang="en-US" dirty="0">
                <a:solidFill>
                  <a:srgbClr val="006600"/>
                </a:solidFill>
                <a:ea typeface="ヒラギノ角ゴ Pro W3" charset="0"/>
              </a:rPr>
              <a:t>Forest Stewardship Council (FSC</a:t>
            </a:r>
            <a:r>
              <a:rPr lang="de-DE" dirty="0"/>
              <a:t>®</a:t>
            </a:r>
            <a:r>
              <a:rPr lang="en-US" dirty="0">
                <a:solidFill>
                  <a:srgbClr val="006600"/>
                </a:solidFill>
                <a:ea typeface="ヒラギノ角ゴ Pro W3" charset="0"/>
              </a:rPr>
              <a:t>)</a:t>
            </a:r>
            <a:endParaRPr lang="bg-BG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35C15FF-B1FB-4B94-93DB-3A049BBD4B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132" y="1365957"/>
            <a:ext cx="7868668" cy="4651116"/>
          </a:xfrm>
        </p:spPr>
      </p:pic>
    </p:spTree>
    <p:extLst>
      <p:ext uri="{BB962C8B-B14F-4D97-AF65-F5344CB8AC3E}">
        <p14:creationId xmlns:p14="http://schemas.microsoft.com/office/powerpoint/2010/main" val="36174198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/>
          <a:lstStyle/>
          <a:p>
            <a:r>
              <a:rPr lang="en-US" dirty="0">
                <a:solidFill>
                  <a:srgbClr val="006600"/>
                </a:solidFill>
                <a:ea typeface="ヒラギノ角ゴ Pro W3" charset="0"/>
              </a:rPr>
              <a:t>Forest Stewardship Council (FSC</a:t>
            </a:r>
            <a:r>
              <a:rPr lang="de-DE" dirty="0"/>
              <a:t>®</a:t>
            </a:r>
            <a:r>
              <a:rPr lang="en-US" dirty="0">
                <a:solidFill>
                  <a:srgbClr val="006600"/>
                </a:solidFill>
                <a:ea typeface="ヒラギノ角ゴ Pro W3" charset="0"/>
              </a:rPr>
              <a:t>)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606373"/>
            <a:ext cx="8596668" cy="43562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dirty="0"/>
              <a:t>Обхват и покритие на </a:t>
            </a:r>
            <a:r>
              <a:rPr lang="en-US" sz="2400" dirty="0"/>
              <a:t>FSC</a:t>
            </a:r>
            <a:r>
              <a:rPr lang="bg-BG" sz="2400" dirty="0"/>
              <a:t> сертификацията:</a:t>
            </a:r>
            <a:r>
              <a:rPr lang="en-US" sz="2400" dirty="0"/>
              <a:t> </a:t>
            </a:r>
            <a:endParaRPr lang="bg-BG" sz="2400" dirty="0"/>
          </a:p>
          <a:p>
            <a:r>
              <a:rPr lang="bg-BG" sz="2400" dirty="0"/>
              <a:t>84 страни</a:t>
            </a:r>
          </a:p>
          <a:p>
            <a:r>
              <a:rPr lang="bg-BG" sz="2400" dirty="0"/>
              <a:t>Обща сертифицирана площ 198,103,458 </a:t>
            </a:r>
            <a:r>
              <a:rPr lang="en-US" sz="2400" dirty="0"/>
              <a:t>ha</a:t>
            </a:r>
            <a:endParaRPr lang="bg-BG" sz="2400" dirty="0"/>
          </a:p>
          <a:p>
            <a:r>
              <a:rPr lang="bg-BG" sz="2400" dirty="0"/>
              <a:t>1,615 сертификата за управление на гори</a:t>
            </a:r>
          </a:p>
          <a:p>
            <a:pPr marL="0" indent="0">
              <a:buNone/>
            </a:pPr>
            <a:r>
              <a:rPr lang="en-US" sz="2400" dirty="0"/>
              <a:t> </a:t>
            </a:r>
            <a:r>
              <a:rPr lang="bg-BG" sz="2400" dirty="0"/>
              <a:t>В България: </a:t>
            </a:r>
          </a:p>
          <a:p>
            <a:r>
              <a:rPr lang="bg-BG" sz="2400" dirty="0"/>
              <a:t>Обща </a:t>
            </a:r>
            <a:r>
              <a:rPr lang="en-US" sz="2400" dirty="0"/>
              <a:t>FSC </a:t>
            </a:r>
            <a:r>
              <a:rPr lang="bg-BG" sz="2400" dirty="0"/>
              <a:t>сертифицирана площ </a:t>
            </a:r>
            <a:r>
              <a:rPr lang="en-US" sz="2400" dirty="0"/>
              <a:t>1,461,593 ha</a:t>
            </a:r>
            <a:endParaRPr lang="bg-BG" sz="2400" dirty="0"/>
          </a:p>
          <a:p>
            <a:r>
              <a:rPr lang="bg-BG" sz="2400" dirty="0"/>
              <a:t>Валидни </a:t>
            </a:r>
            <a:r>
              <a:rPr lang="en-US" sz="2400" dirty="0"/>
              <a:t>27 </a:t>
            </a:r>
            <a:r>
              <a:rPr lang="bg-BG" sz="2400" dirty="0"/>
              <a:t>сертификата за управление на гори</a:t>
            </a:r>
          </a:p>
          <a:p>
            <a:r>
              <a:rPr lang="bg-BG" sz="2400" dirty="0"/>
              <a:t>Очаква се до края на 2019 г. сертифицираната площ да надхвърли 2,000,000 </a:t>
            </a:r>
            <a:r>
              <a:rPr lang="en-US" sz="2400" dirty="0"/>
              <a:t>ha</a:t>
            </a:r>
            <a:endParaRPr lang="bg-BG" sz="2400" dirty="0"/>
          </a:p>
          <a:p>
            <a:pPr marL="457200" indent="-457200">
              <a:buFont typeface="+mj-lt"/>
              <a:buAutoNum type="arabicPeriod"/>
            </a:pPr>
            <a:endParaRPr lang="bg-BG" sz="2400" dirty="0"/>
          </a:p>
        </p:txBody>
      </p:sp>
      <p:pic>
        <p:nvPicPr>
          <p:cNvPr id="5" name="Grafik 3">
            <a:extLst>
              <a:ext uri="{FF2B5EF4-FFF2-40B4-BE49-F238E27FC236}">
                <a16:creationId xmlns:a16="http://schemas.microsoft.com/office/drawing/2014/main" id="{BCB8C3FD-EA28-4843-B1B3-6F3D7EEAC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774" y="2643184"/>
            <a:ext cx="3406346" cy="170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389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182272"/>
            <a:ext cx="9454179" cy="68826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6600"/>
                </a:solidFill>
                <a:ea typeface="ヒラギノ角ゴ Pro W3" charset="0"/>
              </a:rPr>
              <a:t>Programme for the Endorsement of Forest Certification Schemes (PEFC)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530173"/>
            <a:ext cx="8368330" cy="4432477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bg-BG" sz="2400" dirty="0">
                <a:ea typeface="ヒラギノ角ゴ Pro W3" charset="0"/>
              </a:rPr>
              <a:t>Създадена през </a:t>
            </a:r>
            <a:r>
              <a:rPr lang="en-US" sz="2400" dirty="0">
                <a:ea typeface="ヒラギノ角ゴ Pro W3" charset="0"/>
              </a:rPr>
              <a:t>1999 </a:t>
            </a:r>
            <a:r>
              <a:rPr lang="bg-BG" sz="2400" dirty="0">
                <a:ea typeface="ヒラギノ角ゴ Pro W3" charset="0"/>
              </a:rPr>
              <a:t>от европейски асоциации на дребните собственици на гори;</a:t>
            </a:r>
            <a:endParaRPr lang="en-US" sz="2400" dirty="0">
              <a:ea typeface="ヒラギノ角ゴ Pro W3" charset="0"/>
            </a:endParaRPr>
          </a:p>
          <a:p>
            <a:pPr>
              <a:lnSpc>
                <a:spcPct val="90000"/>
              </a:lnSpc>
            </a:pPr>
            <a:r>
              <a:rPr lang="bg-BG" sz="2400" dirty="0">
                <a:ea typeface="ヒラギノ角ゴ Pro W3" charset="0"/>
              </a:rPr>
              <a:t>Базирана в Женева, Швейцария;</a:t>
            </a:r>
            <a:endParaRPr lang="en-US" sz="2400" dirty="0">
              <a:ea typeface="ヒラギノ角ゴ Pro W3" charset="0"/>
            </a:endParaRPr>
          </a:p>
          <a:p>
            <a:pPr>
              <a:lnSpc>
                <a:spcPct val="90000"/>
              </a:lnSpc>
            </a:pPr>
            <a:r>
              <a:rPr lang="bg-BG" sz="2400" dirty="0">
                <a:ea typeface="ヒラギノ角ゴ Pro W3" charset="0"/>
              </a:rPr>
              <a:t>Осигурява механизъм за взаимно признаване между национални схеми; </a:t>
            </a:r>
          </a:p>
          <a:p>
            <a:pPr>
              <a:lnSpc>
                <a:spcPct val="90000"/>
              </a:lnSpc>
            </a:pPr>
            <a:r>
              <a:rPr lang="bg-BG" sz="2400" dirty="0">
                <a:ea typeface="ヒラギノ角ゴ Pro W3" charset="0"/>
              </a:rPr>
              <a:t>Използва</a:t>
            </a:r>
            <a:r>
              <a:rPr lang="en-US" sz="2400" dirty="0">
                <a:ea typeface="ヒラギノ角ゴ Pro W3" charset="0"/>
              </a:rPr>
              <a:t> P</a:t>
            </a:r>
            <a:r>
              <a:rPr lang="de-DE" sz="2400" dirty="0"/>
              <a:t>EFC </a:t>
            </a:r>
            <a:r>
              <a:rPr lang="bg-BG" sz="2400" dirty="0"/>
              <a:t>индикаторите за устойчивост като глобален стандарт;</a:t>
            </a:r>
            <a:endParaRPr lang="en-US" sz="2400" dirty="0">
              <a:ea typeface="ヒラギノ角ゴ Pro W3" charset="0"/>
            </a:endParaRPr>
          </a:p>
          <a:p>
            <a:r>
              <a:rPr lang="bg-BG" sz="2400" dirty="0">
                <a:ea typeface="ヒラギノ角ゴ Pro W3" charset="0"/>
              </a:rPr>
              <a:t>Членството на международно ниво е отворено за национални сертификационни схеми и международни организации;</a:t>
            </a:r>
            <a:endParaRPr lang="en-US" sz="2400" dirty="0"/>
          </a:p>
          <a:p>
            <a:r>
              <a:rPr lang="bg-BG" sz="2400" dirty="0">
                <a:ea typeface="ヒラギノ角ゴ Pro W3" charset="0"/>
              </a:rPr>
              <a:t>Има утвърдени национални схеми в 49 държави</a:t>
            </a:r>
            <a:endParaRPr lang="en-US" sz="2400" dirty="0">
              <a:ea typeface="ヒラギノ角ゴ Pro W3" charset="0"/>
            </a:endParaRPr>
          </a:p>
          <a:p>
            <a:pPr marL="457200" indent="-457200">
              <a:buFont typeface="+mj-lt"/>
              <a:buAutoNum type="arabicPeriod"/>
            </a:pPr>
            <a:endParaRPr lang="bg-BG" sz="2400" dirty="0"/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51C69ACE-3797-4261-93DE-316FF3BDD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50" y="2239536"/>
            <a:ext cx="2118013" cy="237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72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Исторически контекст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677707"/>
            <a:ext cx="7088868" cy="43636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dirty="0"/>
              <a:t>В началото на 90-те години има: </a:t>
            </a:r>
          </a:p>
          <a:p>
            <a:r>
              <a:rPr lang="bg-BG" sz="2400" dirty="0"/>
              <a:t>Нарастваща загриженост относно унищожаването на и злоупотребата с горски ресурси в световен мащаб;</a:t>
            </a:r>
          </a:p>
          <a:p>
            <a:r>
              <a:rPr lang="bg-BG" sz="2400" dirty="0"/>
              <a:t>Нарастваща информираност относно значението на горите на горите като фактор за устойчивото развитие;</a:t>
            </a:r>
          </a:p>
          <a:p>
            <a:r>
              <a:rPr lang="bg-BG" sz="2400" dirty="0"/>
              <a:t>Увеличаващо се признаване, че е необходимо горското стопанство да отчита социалните и екологичните, освен икономическите стойности.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05E4FC-B6A6-4351-842B-A0ADA6C93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4300" y="1677707"/>
            <a:ext cx="32004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372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182272"/>
            <a:ext cx="9454179" cy="68826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6600"/>
                </a:solidFill>
                <a:ea typeface="ヒラギノ角ゴ Pro W3" charset="0"/>
              </a:rPr>
              <a:t>Programme for the Endorsement of Forest Certification Schemes (PEFC)</a:t>
            </a:r>
            <a:endParaRPr lang="bg-BG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14D15D-D4A4-42F1-B80F-7F3FFC9A5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963" y="1411111"/>
            <a:ext cx="7561326" cy="457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555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182272"/>
            <a:ext cx="9454179" cy="688265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6600"/>
                </a:solidFill>
                <a:ea typeface="ヒラギノ角ゴ Pro W3" charset="0"/>
              </a:rPr>
              <a:t>Programme for the Endorsement of Forest Certification Schemes (PEFC)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530173"/>
            <a:ext cx="8368330" cy="443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dirty="0"/>
              <a:t>Обхват и покритие на </a:t>
            </a:r>
            <a:r>
              <a:rPr lang="en-US" sz="2400" dirty="0"/>
              <a:t>PEFC</a:t>
            </a:r>
            <a:endParaRPr lang="bg-BG" sz="2400" dirty="0"/>
          </a:p>
          <a:p>
            <a:r>
              <a:rPr lang="bg-BG" sz="2400" dirty="0"/>
              <a:t>49 страни</a:t>
            </a:r>
          </a:p>
          <a:p>
            <a:r>
              <a:rPr lang="bg-BG" sz="2400" dirty="0"/>
              <a:t>Обща сертифицирана площ </a:t>
            </a:r>
            <a:r>
              <a:rPr lang="en-US" sz="2400" dirty="0"/>
              <a:t>309,000,000 ha</a:t>
            </a:r>
            <a:endParaRPr lang="bg-BG" sz="2400" dirty="0"/>
          </a:p>
          <a:p>
            <a:r>
              <a:rPr lang="en-US" sz="2400" dirty="0"/>
              <a:t>750,000 </a:t>
            </a:r>
            <a:r>
              <a:rPr lang="bg-BG" sz="2400" dirty="0"/>
              <a:t>сертифицирани собственици на гори</a:t>
            </a:r>
          </a:p>
          <a:p>
            <a:pPr marL="0" indent="0">
              <a:buNone/>
            </a:pPr>
            <a:endParaRPr lang="bg-BG" sz="2400" dirty="0"/>
          </a:p>
          <a:p>
            <a:pPr marL="0" indent="0">
              <a:buNone/>
            </a:pPr>
            <a:r>
              <a:rPr lang="bg-BG" sz="2400" dirty="0"/>
              <a:t>България: </a:t>
            </a:r>
          </a:p>
          <a:p>
            <a:r>
              <a:rPr lang="bg-BG" sz="2400" dirty="0"/>
              <a:t>няма </a:t>
            </a:r>
            <a:r>
              <a:rPr lang="en-US" sz="2400" dirty="0"/>
              <a:t>PEFC </a:t>
            </a:r>
            <a:r>
              <a:rPr lang="bg-BG" sz="2400" dirty="0"/>
              <a:t>сертифицирани гори</a:t>
            </a:r>
          </a:p>
          <a:p>
            <a:r>
              <a:rPr lang="bg-BG" sz="2400" dirty="0"/>
              <a:t>Създаден национален орган и разработени национални стандарти за </a:t>
            </a:r>
            <a:r>
              <a:rPr lang="en-US" sz="2400" dirty="0"/>
              <a:t>PEFC</a:t>
            </a:r>
            <a:r>
              <a:rPr lang="bg-BG" sz="2400" dirty="0"/>
              <a:t> сертификация.</a:t>
            </a:r>
          </a:p>
          <a:p>
            <a:pPr marL="457200" indent="-457200">
              <a:buFont typeface="+mj-lt"/>
              <a:buAutoNum type="arabicPeriod"/>
            </a:pPr>
            <a:endParaRPr lang="bg-BG" sz="2400" dirty="0"/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51C69ACE-3797-4261-93DE-316FF3BDD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50" y="2239536"/>
            <a:ext cx="2118013" cy="237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152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0" y="656410"/>
            <a:ext cx="9454179" cy="68826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6600"/>
                </a:solidFill>
                <a:ea typeface="ヒラギノ角ゴ Pro W3" charset="0"/>
              </a:rPr>
              <a:t>FSC &amp; PEFC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530173"/>
            <a:ext cx="7442113" cy="44324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dirty="0"/>
              <a:t>Много компании и горскостопански организации избират да бъдат едновременно сертифицирани и по двете схеми: </a:t>
            </a:r>
            <a:r>
              <a:rPr lang="en-US" sz="2400" dirty="0"/>
              <a:t>FSC </a:t>
            </a:r>
            <a:r>
              <a:rPr lang="bg-BG" sz="2400" dirty="0"/>
              <a:t>и </a:t>
            </a:r>
            <a:r>
              <a:rPr lang="en-US" sz="2400" dirty="0"/>
              <a:t>PEFC</a:t>
            </a:r>
            <a:r>
              <a:rPr lang="bg-BG" sz="2400" dirty="0"/>
              <a:t>.</a:t>
            </a:r>
          </a:p>
          <a:p>
            <a:pPr marL="0" indent="0">
              <a:buNone/>
            </a:pPr>
            <a:r>
              <a:rPr lang="bg-BG" sz="2400" dirty="0"/>
              <a:t>На базата на съвместно проучване, извършено в средата на 2018 г. </a:t>
            </a:r>
            <a:r>
              <a:rPr lang="en-US" sz="2400" dirty="0"/>
              <a:t>PEFC </a:t>
            </a:r>
            <a:r>
              <a:rPr lang="bg-BG" sz="2400" dirty="0"/>
              <a:t>и</a:t>
            </a:r>
            <a:r>
              <a:rPr lang="en-US" sz="2400" dirty="0"/>
              <a:t> FSC </a:t>
            </a:r>
            <a:r>
              <a:rPr lang="bg-BG" sz="2400" dirty="0"/>
              <a:t>са установили, че над </a:t>
            </a:r>
            <a:r>
              <a:rPr lang="en-US" sz="2400" dirty="0"/>
              <a:t>86 </a:t>
            </a:r>
            <a:r>
              <a:rPr lang="bg-BG" sz="2400" dirty="0"/>
              <a:t>милиона ха</a:t>
            </a:r>
            <a:r>
              <a:rPr lang="en-US" sz="2400" dirty="0"/>
              <a:t> (</a:t>
            </a:r>
            <a:r>
              <a:rPr lang="bg-BG" sz="2400" dirty="0"/>
              <a:t>или</a:t>
            </a:r>
            <a:r>
              <a:rPr lang="en-US" sz="2400" dirty="0"/>
              <a:t> 20.3%) </a:t>
            </a:r>
            <a:r>
              <a:rPr lang="bg-BG" sz="2400" dirty="0"/>
              <a:t>от глобално сертифицираните горски площи са сертифицирани и по двете схеми</a:t>
            </a:r>
            <a:r>
              <a:rPr lang="en-US" sz="2400" dirty="0"/>
              <a:t>, </a:t>
            </a:r>
            <a:r>
              <a:rPr lang="bg-BG" sz="2400" dirty="0"/>
              <a:t>като по този начин глобално сертифицираните горски площи са </a:t>
            </a:r>
            <a:r>
              <a:rPr lang="en-US" sz="2400" dirty="0"/>
              <a:t>424 </a:t>
            </a:r>
            <a:r>
              <a:rPr lang="bg-BG" sz="2400" dirty="0"/>
              <a:t>милиона ха</a:t>
            </a:r>
            <a:r>
              <a:rPr lang="en-US" sz="2400" dirty="0"/>
              <a:t>. </a:t>
            </a:r>
            <a:endParaRPr lang="bg-BG" sz="2400" dirty="0"/>
          </a:p>
          <a:p>
            <a:pPr marL="0" indent="0">
              <a:buNone/>
            </a:pPr>
            <a:r>
              <a:rPr lang="bg-BG" sz="2400" dirty="0"/>
              <a:t>Двойната сертификация към момента е установена в 32 държави.</a:t>
            </a:r>
          </a:p>
          <a:p>
            <a:pPr marL="0" indent="0">
              <a:buNone/>
            </a:pPr>
            <a:endParaRPr lang="bg-BG" sz="2400" dirty="0"/>
          </a:p>
        </p:txBody>
      </p:sp>
      <p:pic>
        <p:nvPicPr>
          <p:cNvPr id="5" name="Grafik 7">
            <a:extLst>
              <a:ext uri="{FF2B5EF4-FFF2-40B4-BE49-F238E27FC236}">
                <a16:creationId xmlns:a16="http://schemas.microsoft.com/office/drawing/2014/main" id="{51C69ACE-3797-4261-93DE-316FF3BDD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159" y="3334559"/>
            <a:ext cx="2118013" cy="2378928"/>
          </a:xfrm>
          <a:prstGeom prst="rect">
            <a:avLst/>
          </a:prstGeom>
        </p:spPr>
      </p:pic>
      <p:pic>
        <p:nvPicPr>
          <p:cNvPr id="8" name="Grafik 3">
            <a:extLst>
              <a:ext uri="{FF2B5EF4-FFF2-40B4-BE49-F238E27FC236}">
                <a16:creationId xmlns:a16="http://schemas.microsoft.com/office/drawing/2014/main" id="{6DC79081-F8CE-4E4A-A707-C0499CF93D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833" y="1551926"/>
            <a:ext cx="3406346" cy="170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84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248356"/>
            <a:ext cx="8963112" cy="1017519"/>
          </a:xfrm>
        </p:spPr>
        <p:txBody>
          <a:bodyPr>
            <a:normAutofit fontScale="90000"/>
          </a:bodyPr>
          <a:lstStyle/>
          <a:p>
            <a:r>
              <a:rPr lang="bg-BG" dirty="0"/>
              <a:t>Роля на сертификацията и схеми за верификация от трети страни в </a:t>
            </a:r>
            <a:r>
              <a:rPr lang="en-US" dirty="0"/>
              <a:t>EUTR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34923"/>
            <a:ext cx="10863879" cy="462297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bg-BG" sz="2400" dirty="0"/>
              <a:t>Могат да бъдат взети предвид при оценката и смекчаването на риска когато отговарят на следните критерии</a:t>
            </a:r>
            <a:r>
              <a:rPr lang="en-GB" sz="2400" dirty="0"/>
              <a:t>:</a:t>
            </a:r>
          </a:p>
          <a:p>
            <a:pPr marL="842963" lvl="1" indent="-457200"/>
            <a:r>
              <a:rPr lang="bg-BG" sz="2400" dirty="0"/>
              <a:t>Публично достъпна система от изисквания, която включва като минимум всички приложими изисквания на съответното законодателство;</a:t>
            </a:r>
            <a:endParaRPr lang="en-GB" sz="2400" dirty="0"/>
          </a:p>
          <a:p>
            <a:pPr marL="842963" lvl="1" indent="-457200"/>
            <a:r>
              <a:rPr lang="bg-BG" sz="2400" dirty="0"/>
              <a:t>Подходящи проверки, включително посещения на терен, които се извършват от трета страна на редовни интервали (не повече от 12 месеца) за потвърждаване спазването на законодателството;</a:t>
            </a:r>
          </a:p>
          <a:p>
            <a:pPr marL="842963" lvl="1" indent="-457200"/>
            <a:r>
              <a:rPr lang="bg-BG" sz="2400" dirty="0"/>
              <a:t>Средства за проследяване на дървесината и дървесните продукти добити в съответствие с приложимото законодателство във всяка точка от веригата на доставки (верифицирано от трета страна</a:t>
            </a:r>
            <a:r>
              <a:rPr lang="en-GB" sz="2400" dirty="0"/>
              <a:t>)</a:t>
            </a:r>
            <a:r>
              <a:rPr lang="bg-BG" sz="2400" dirty="0"/>
              <a:t>;</a:t>
            </a:r>
            <a:r>
              <a:rPr lang="en-GB" sz="2400" dirty="0"/>
              <a:t> </a:t>
            </a:r>
          </a:p>
          <a:p>
            <a:pPr marL="842963" lvl="1" indent="-457200"/>
            <a:r>
              <a:rPr lang="bg-BG" sz="2400" dirty="0"/>
              <a:t>Контролни мерки, верифицирани от трета страна</a:t>
            </a:r>
            <a:r>
              <a:rPr lang="en-GB" sz="2400" dirty="0"/>
              <a:t>,</a:t>
            </a:r>
            <a:r>
              <a:rPr lang="bg-BG" sz="2400" dirty="0"/>
              <a:t> за да се гарантира, че дървесина или дървесни продукти с неприемлив произход (не са добити/произведени в съответствие със законодателството) </a:t>
            </a:r>
            <a:r>
              <a:rPr lang="en-GB" sz="2400" dirty="0"/>
              <a:t> </a:t>
            </a:r>
            <a:r>
              <a:rPr lang="bg-BG" sz="2400" dirty="0"/>
              <a:t>не навлизат във веригите за доставки.</a:t>
            </a:r>
            <a:endParaRPr lang="en-GB" sz="2400" dirty="0"/>
          </a:p>
          <a:p>
            <a:pPr marL="842963" lvl="1" indent="-457200">
              <a:buFont typeface="+mj-lt"/>
              <a:buAutoNum type="arabicPeriod"/>
            </a:pPr>
            <a:endParaRPr lang="en-GB" sz="2400" dirty="0"/>
          </a:p>
          <a:p>
            <a:pPr marL="457200" indent="-457200">
              <a:buFont typeface="+mj-lt"/>
              <a:buAutoNum type="arabicPeriod"/>
            </a:pP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28160985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610306"/>
            <a:ext cx="8963112" cy="1017519"/>
          </a:xfrm>
        </p:spPr>
        <p:txBody>
          <a:bodyPr>
            <a:normAutofit/>
          </a:bodyPr>
          <a:lstStyle/>
          <a:p>
            <a:r>
              <a:rPr lang="bg-BG" dirty="0"/>
              <a:t>Обобщение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34923"/>
            <a:ext cx="8254030" cy="4622977"/>
          </a:xfrm>
        </p:spPr>
        <p:txBody>
          <a:bodyPr>
            <a:normAutofit fontScale="92500"/>
          </a:bodyPr>
          <a:lstStyle/>
          <a:p>
            <a:r>
              <a:rPr lang="bg-BG" sz="2400" dirty="0">
                <a:ea typeface="ヒラギノ角ゴ Pro W3" charset="0"/>
              </a:rPr>
              <a:t>Сертификацията е инструмент, свързващ производителите и потребителите на горски продукти</a:t>
            </a:r>
            <a:r>
              <a:rPr lang="en-GB" sz="2400" dirty="0">
                <a:ea typeface="ヒラギノ角ゴ Pro W3" charset="0"/>
              </a:rPr>
              <a:t>.</a:t>
            </a:r>
          </a:p>
          <a:p>
            <a:r>
              <a:rPr lang="bg-BG" sz="2400" dirty="0">
                <a:ea typeface="ヒラギノ角ゴ Pro W3" charset="0"/>
              </a:rPr>
              <a:t>Тя цели да предостави:</a:t>
            </a:r>
            <a:r>
              <a:rPr lang="en-GB" sz="2400" dirty="0">
                <a:ea typeface="ヒラギノ角ゴ Pro W3" charset="0"/>
              </a:rPr>
              <a:t>	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bg-BG" sz="2400" dirty="0">
                <a:ea typeface="ヒラギノ角ゴ Pro W3" charset="0"/>
              </a:rPr>
              <a:t>Разпознаване на добрите практики за производителите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bg-BG" sz="2400" dirty="0">
                <a:ea typeface="ヒラギノ角ゴ Pro W3" charset="0"/>
              </a:rPr>
              <a:t>Гарантиране на устойчиво снабдяване за търговците и потребителите</a:t>
            </a:r>
            <a:endParaRPr lang="en-GB" sz="2400" dirty="0">
              <a:ea typeface="ヒラギノ角ゴ Pro W3" charset="0"/>
            </a:endParaRPr>
          </a:p>
          <a:p>
            <a:r>
              <a:rPr lang="bg-BG" sz="2400" dirty="0">
                <a:ea typeface="ヒラギノ角ゴ Pro W3" charset="0"/>
              </a:rPr>
              <a:t>Надеждността се поддържа чрез използване на независими сертифициращи органи</a:t>
            </a:r>
            <a:r>
              <a:rPr lang="en-GB" sz="2400" dirty="0">
                <a:ea typeface="ヒラギノ角ゴ Pro W3" charset="0"/>
              </a:rPr>
              <a:t>,</a:t>
            </a:r>
            <a:r>
              <a:rPr lang="bg-BG" sz="2400" dirty="0">
                <a:ea typeface="ヒラギノ角ゴ Pro W3" charset="0"/>
              </a:rPr>
              <a:t> които са акредитирани </a:t>
            </a:r>
            <a:r>
              <a:rPr lang="en-GB" sz="2400" dirty="0">
                <a:ea typeface="ヒラギノ角ゴ Pro W3" charset="0"/>
              </a:rPr>
              <a:t> </a:t>
            </a:r>
            <a:r>
              <a:rPr lang="bg-BG" sz="2400" dirty="0">
                <a:ea typeface="ヒラギノ角ゴ Pro W3" charset="0"/>
              </a:rPr>
              <a:t>от по-широка група заинтересовани страни</a:t>
            </a:r>
            <a:r>
              <a:rPr lang="en-GB" sz="2400" dirty="0">
                <a:ea typeface="ヒラギノ角ゴ Pro W3" charset="0"/>
              </a:rPr>
              <a:t>.</a:t>
            </a:r>
          </a:p>
          <a:p>
            <a:r>
              <a:rPr lang="bg-BG" sz="2400" dirty="0">
                <a:ea typeface="ヒラギノ角ゴ Pro W3" charset="0"/>
              </a:rPr>
              <a:t>Сертификацията е полезен инструмент за изпълняване на законови изисквания като </a:t>
            </a:r>
            <a:r>
              <a:rPr lang="en-GB" sz="2400" dirty="0">
                <a:ea typeface="ヒラギノ角ゴ Pro W3" charset="0"/>
              </a:rPr>
              <a:t>EU Timber Regulation </a:t>
            </a:r>
            <a:r>
              <a:rPr lang="bg-BG" sz="2400" dirty="0">
                <a:ea typeface="ヒラギノ角ゴ Pro W3" charset="0"/>
              </a:rPr>
              <a:t>и</a:t>
            </a:r>
            <a:r>
              <a:rPr lang="en-GB" sz="2400" dirty="0">
                <a:ea typeface="ヒラギノ角ゴ Pro W3" charset="0"/>
              </a:rPr>
              <a:t> US Lacey Act.</a:t>
            </a:r>
          </a:p>
          <a:p>
            <a:pPr marL="457200" indent="-457200">
              <a:buFont typeface="+mj-lt"/>
              <a:buAutoNum type="arabicPeriod"/>
            </a:pPr>
            <a:endParaRPr lang="bg-BG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2F645D-8679-4830-A507-5D87CF2EE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450" y="1475425"/>
            <a:ext cx="1921478" cy="443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8169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291340"/>
            <a:ext cx="8963112" cy="1017519"/>
          </a:xfrm>
        </p:spPr>
        <p:txBody>
          <a:bodyPr>
            <a:normAutofit fontScale="90000"/>
          </a:bodyPr>
          <a:lstStyle/>
          <a:p>
            <a:r>
              <a:rPr lang="bg-BG" dirty="0"/>
              <a:t>Фактори за развитие на сертификацията в България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34923"/>
            <a:ext cx="7650457" cy="4622977"/>
          </a:xfrm>
        </p:spPr>
        <p:txBody>
          <a:bodyPr>
            <a:normAutofit fontScale="925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bg-BG" sz="2400" dirty="0"/>
              <a:t>Политически ангажимент за сертифициране на държавните гори: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bg-BG" sz="2400" dirty="0"/>
              <a:t>Стратегически план за развитие на горския сектор (2014-2023 г.) – предвижда сертифициране на 50 % от горите.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bg-BG" sz="2400" dirty="0"/>
              <a:t>Закон за горите: Раздел III. Чл. 115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bg-BG" sz="2400" dirty="0"/>
              <a:t>Засилващ се натиск от страна на обществеността.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bg-BG" sz="2400" dirty="0"/>
              <a:t>Натиск от страна на пазара на национално и международно ниво – търсене на сертифицирана дървесина и сертифицирани продукти.</a:t>
            </a:r>
          </a:p>
          <a:p>
            <a:pPr marL="0" indent="0">
              <a:spcAft>
                <a:spcPts val="1200"/>
              </a:spcAft>
              <a:buNone/>
            </a:pPr>
            <a:endParaRPr lang="bg-BG" sz="2400" dirty="0"/>
          </a:p>
          <a:p>
            <a:pPr marL="457200" indent="-457200">
              <a:buFont typeface="+mj-lt"/>
              <a:buAutoNum type="arabicPeriod"/>
            </a:pPr>
            <a:endParaRPr lang="bg-BG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FE5FB8-0119-4BCF-B0E3-6B0EF1154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9271" y="1434923"/>
            <a:ext cx="3042168" cy="457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6079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609600"/>
            <a:ext cx="8963112" cy="699259"/>
          </a:xfrm>
        </p:spPr>
        <p:txBody>
          <a:bodyPr>
            <a:normAutofit/>
          </a:bodyPr>
          <a:lstStyle/>
          <a:p>
            <a:r>
              <a:rPr lang="bg-BG" dirty="0"/>
              <a:t>Работи ли?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1" y="1434923"/>
            <a:ext cx="10769335" cy="4622977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bg-BG" sz="2400" dirty="0"/>
              <a:t>Проучвания показват, че редица социални, екологични, икономически и управленски ползи са свързани със схемите за горска сертификация.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bg-BG" sz="2400" u="sng" dirty="0"/>
              <a:t>1. Социални ползи</a:t>
            </a:r>
          </a:p>
          <a:p>
            <a:pPr>
              <a:spcAft>
                <a:spcPts val="1200"/>
              </a:spcAft>
            </a:pPr>
            <a:r>
              <a:rPr lang="bg-BG" sz="2400" dirty="0"/>
              <a:t>Здравето и безопасността на горските работници е приоритет</a:t>
            </a:r>
          </a:p>
          <a:p>
            <a:pPr>
              <a:spcAft>
                <a:spcPts val="1200"/>
              </a:spcAft>
            </a:pPr>
            <a:r>
              <a:rPr lang="bg-BG" sz="2400" dirty="0"/>
              <a:t>Осигуряване на информация и възможности за участие на заинтересованите страни</a:t>
            </a:r>
          </a:p>
          <a:p>
            <a:pPr>
              <a:spcAft>
                <a:spcPts val="1200"/>
              </a:spcAft>
            </a:pPr>
            <a:r>
              <a:rPr lang="bg-BG" sz="2400" dirty="0"/>
              <a:t>Опазване правата на местните хора и традиционните права на ползване</a:t>
            </a:r>
          </a:p>
          <a:p>
            <a:pPr>
              <a:spcAft>
                <a:spcPts val="1200"/>
              </a:spcAft>
            </a:pPr>
            <a:r>
              <a:rPr lang="bg-BG" sz="2400" dirty="0"/>
              <a:t>Насърчаване на местното бизнес развитие чрез оптимално използване на ресурсите</a:t>
            </a:r>
          </a:p>
          <a:p>
            <a:pPr marL="0" indent="0">
              <a:spcAft>
                <a:spcPts val="1200"/>
              </a:spcAft>
              <a:buNone/>
            </a:pPr>
            <a:endParaRPr lang="bg-BG" sz="2400" dirty="0"/>
          </a:p>
          <a:p>
            <a:pPr marL="457200" indent="-457200">
              <a:buFont typeface="+mj-lt"/>
              <a:buAutoNum type="arabicPeriod"/>
            </a:pPr>
            <a:endParaRPr lang="bg-BG" sz="2400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1400D065-67B6-4372-84E0-24FFB645E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4806" y="1905198"/>
            <a:ext cx="1843075" cy="1523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74897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609600"/>
            <a:ext cx="8963112" cy="699259"/>
          </a:xfrm>
        </p:spPr>
        <p:txBody>
          <a:bodyPr>
            <a:normAutofit/>
          </a:bodyPr>
          <a:lstStyle/>
          <a:p>
            <a:r>
              <a:rPr lang="bg-BG" dirty="0"/>
              <a:t>Работи ли?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2" y="1434923"/>
            <a:ext cx="10712890" cy="4622977"/>
          </a:xfrm>
        </p:spPr>
        <p:txBody>
          <a:bodyPr>
            <a:normAutofit fontScale="92500" lnSpcReduction="2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bg-BG" sz="2400" u="sng" dirty="0"/>
              <a:t>2. Екологични ползи</a:t>
            </a:r>
          </a:p>
          <a:p>
            <a:pPr>
              <a:spcAft>
                <a:spcPts val="1200"/>
              </a:spcAft>
            </a:pPr>
            <a:r>
              <a:rPr lang="bg-BG" sz="2400" dirty="0"/>
              <a:t>Опазване на биоразнообразието – застрашени видове и местообитания</a:t>
            </a:r>
          </a:p>
          <a:p>
            <a:pPr>
              <a:spcAft>
                <a:spcPts val="1200"/>
              </a:spcAft>
            </a:pPr>
            <a:r>
              <a:rPr lang="bg-BG" sz="2400" dirty="0"/>
              <a:t>Поддържане на екологичната свързаност и функционалност на горите</a:t>
            </a:r>
          </a:p>
          <a:p>
            <a:pPr>
              <a:spcAft>
                <a:spcPts val="1200"/>
              </a:spcAft>
            </a:pPr>
            <a:r>
              <a:rPr lang="bg-BG" sz="2400" dirty="0"/>
              <a:t>Предотвратяване на обезлесяването осигурява задържане на въглерода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bg-BG" sz="2400" u="sng" dirty="0"/>
              <a:t>3. Икономически ползи</a:t>
            </a:r>
          </a:p>
          <a:p>
            <a:pPr>
              <a:spcAft>
                <a:spcPts val="1200"/>
              </a:spcAft>
            </a:pPr>
            <a:r>
              <a:rPr lang="bg-BG" sz="2400" dirty="0"/>
              <a:t>Пазарна разпознаваемост с потенциал за увеличени продажби или по-добри цени </a:t>
            </a:r>
          </a:p>
          <a:p>
            <a:pPr>
              <a:spcAft>
                <a:spcPts val="1200"/>
              </a:spcAft>
            </a:pPr>
            <a:r>
              <a:rPr lang="bg-BG" sz="2400" dirty="0"/>
              <a:t>Увеличен потенциал за достъп до нови пазари</a:t>
            </a:r>
          </a:p>
          <a:p>
            <a:pPr>
              <a:spcAft>
                <a:spcPts val="1200"/>
              </a:spcAft>
            </a:pPr>
            <a:r>
              <a:rPr lang="bg-BG" sz="2400" dirty="0"/>
              <a:t>Достъп до нови източници на капитал, като фондове за социално отговорни инвестиции</a:t>
            </a:r>
          </a:p>
          <a:p>
            <a:pPr marL="0" indent="0">
              <a:spcAft>
                <a:spcPts val="1200"/>
              </a:spcAft>
              <a:buNone/>
            </a:pPr>
            <a:endParaRPr lang="bg-BG" sz="2400" dirty="0"/>
          </a:p>
          <a:p>
            <a:pPr marL="457200" indent="-457200">
              <a:buFont typeface="+mj-lt"/>
              <a:buAutoNum type="arabicPeriod"/>
            </a:pPr>
            <a:endParaRPr lang="bg-BG" sz="24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D7C6B65-EC89-44A1-BF9D-87E54D060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56929" y="1991845"/>
            <a:ext cx="2165926" cy="143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2459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8171" y="3089186"/>
            <a:ext cx="8158780" cy="12130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bg-BG" sz="4000" b="1" dirty="0"/>
              <a:t>Благодаря за вниманието!</a:t>
            </a:r>
          </a:p>
        </p:txBody>
      </p:sp>
    </p:spTree>
    <p:extLst>
      <p:ext uri="{BB962C8B-B14F-4D97-AF65-F5344CB8AC3E}">
        <p14:creationId xmlns:p14="http://schemas.microsoft.com/office/powerpoint/2010/main" val="3357423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Исторически контекст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982" y="1544357"/>
            <a:ext cx="7469868" cy="4363656"/>
          </a:xfrm>
        </p:spPr>
        <p:txBody>
          <a:bodyPr>
            <a:normAutofit lnSpcReduction="10000"/>
          </a:bodyPr>
          <a:lstStyle/>
          <a:p>
            <a:pPr>
              <a:spcBef>
                <a:spcPct val="50000"/>
              </a:spcBef>
            </a:pPr>
            <a:r>
              <a:rPr lang="bg-BG" sz="2400" dirty="0">
                <a:ea typeface="ヒラギノ角ゴ Pro W3" charset="0"/>
              </a:rPr>
              <a:t>Правителствата са неспособни или не желаят да спрат обезлесяването;</a:t>
            </a:r>
            <a:endParaRPr lang="en-GB" sz="2400" dirty="0">
              <a:ea typeface="ヒラギノ角ゴ Pro W3" charset="0"/>
            </a:endParaRPr>
          </a:p>
          <a:p>
            <a:pPr>
              <a:spcBef>
                <a:spcPct val="50000"/>
              </a:spcBef>
            </a:pPr>
            <a:r>
              <a:rPr lang="bg-BG" sz="2400" dirty="0">
                <a:ea typeface="ヒラギノ角ゴ Pro W3" charset="0"/>
              </a:rPr>
              <a:t>Неправителствени организации организират бойкоти, но те имат ограничено въздействие и търсят други начин за решаване на проблема с обезлесяването;</a:t>
            </a:r>
            <a:endParaRPr lang="en-US" sz="2400" dirty="0">
              <a:ea typeface="ヒラギノ角ゴ Pro W3" charset="0"/>
            </a:endParaRPr>
          </a:p>
          <a:p>
            <a:pPr>
              <a:spcBef>
                <a:spcPct val="50000"/>
              </a:spcBef>
            </a:pPr>
            <a:r>
              <a:rPr lang="bg-BG" sz="2400" dirty="0">
                <a:ea typeface="ヒラギノ角ゴ Pro W3" charset="0"/>
              </a:rPr>
              <a:t>Горските индустрии спорят, че не всички начини за управление на гори са разрушителни;</a:t>
            </a:r>
            <a:endParaRPr lang="en-US" sz="2400" dirty="0">
              <a:ea typeface="ヒラギノ角ゴ Pro W3" charset="0"/>
            </a:endParaRPr>
          </a:p>
          <a:p>
            <a:pPr>
              <a:spcBef>
                <a:spcPct val="50000"/>
              </a:spcBef>
            </a:pPr>
            <a:r>
              <a:rPr lang="bg-BG" sz="2400" dirty="0">
                <a:ea typeface="ヒラギノ角ゴ Pro W3" charset="0"/>
              </a:rPr>
              <a:t>Търговците осъзнават нуждата да управляват снабдителната си база по отговорен начин и да купуват от добре управлявани гори. </a:t>
            </a:r>
            <a:endParaRPr lang="en-US" sz="2400" dirty="0">
              <a:ea typeface="ヒラギノ角ゴ Pro W3" charset="0"/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F2CCC69C-0314-400D-B925-B5F1EF386B89}"/>
              </a:ext>
            </a:extLst>
          </p:cNvPr>
          <p:cNvGrpSpPr/>
          <p:nvPr/>
        </p:nvGrpSpPr>
        <p:grpSpPr>
          <a:xfrm>
            <a:off x="7741968" y="1544357"/>
            <a:ext cx="3249882" cy="4375511"/>
            <a:chOff x="8942118" y="2108393"/>
            <a:chExt cx="3249882" cy="4375511"/>
          </a:xfrm>
        </p:grpSpPr>
        <p:pic>
          <p:nvPicPr>
            <p:cNvPr id="7" name="Grafik 2">
              <a:extLst>
                <a:ext uri="{FF2B5EF4-FFF2-40B4-BE49-F238E27FC236}">
                  <a16:creationId xmlns:a16="http://schemas.microsoft.com/office/drawing/2014/main" id="{D3D30AC3-BA74-4535-8313-9C5AC0E91C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2118" y="2108393"/>
              <a:ext cx="3249881" cy="2167021"/>
            </a:xfrm>
            <a:prstGeom prst="rect">
              <a:avLst/>
            </a:prstGeom>
          </p:spPr>
        </p:pic>
        <p:pic>
          <p:nvPicPr>
            <p:cNvPr id="8" name="Grafik 3">
              <a:extLst>
                <a:ext uri="{FF2B5EF4-FFF2-40B4-BE49-F238E27FC236}">
                  <a16:creationId xmlns:a16="http://schemas.microsoft.com/office/drawing/2014/main" id="{CCC102B7-0147-4BD4-AA8B-F6B35A259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2118" y="4310281"/>
              <a:ext cx="3249882" cy="21736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3682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Връзка между горите и пазара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0" y="1358723"/>
            <a:ext cx="11435379" cy="23418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dirty="0"/>
              <a:t>Все повече заинтересовани страни осъзнават, че имат обща нужда – надежден механизъм за:</a:t>
            </a:r>
          </a:p>
          <a:p>
            <a:r>
              <a:rPr lang="bg-BG" sz="2400" dirty="0"/>
              <a:t>Дефиниране на доброто управление на горите;</a:t>
            </a:r>
          </a:p>
          <a:p>
            <a:r>
              <a:rPr lang="bg-BG" sz="2400" dirty="0"/>
              <a:t>Идентифициране на добре управлявани гори;</a:t>
            </a:r>
          </a:p>
          <a:p>
            <a:r>
              <a:rPr lang="bg-BG" sz="2400" dirty="0"/>
              <a:t>Снабдяване на продукти, произлизащи от тези гори.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64F750-D7E4-48EF-B533-C7CA011A0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296" y="3679115"/>
            <a:ext cx="7153499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07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Решение – горската сертификация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0" y="1358724"/>
            <a:ext cx="11435379" cy="1820162"/>
          </a:xfrm>
        </p:spPr>
        <p:txBody>
          <a:bodyPr>
            <a:normAutofit/>
          </a:bodyPr>
          <a:lstStyle/>
          <a:p>
            <a:r>
              <a:rPr lang="bg-BG" sz="2400" dirty="0">
                <a:ea typeface="ヒラギノ角ゴ Pro W3" charset="0"/>
              </a:rPr>
              <a:t>Процес, при който независима организация потвърждава, че горскостопанска организация се управлява в съответствие със специализиран стандарт</a:t>
            </a:r>
            <a:r>
              <a:rPr lang="en-GB" sz="2400" dirty="0">
                <a:ea typeface="ヒラギノ角ゴ Pro W3" charset="0"/>
              </a:rPr>
              <a:t>.</a:t>
            </a:r>
          </a:p>
          <a:p>
            <a:r>
              <a:rPr lang="bg-BG" sz="2400" dirty="0">
                <a:ea typeface="ヒラギノ角ゴ Pro W3" charset="0"/>
              </a:rPr>
              <a:t>Средство за информиране на купувачите и потребителите за произхода на суровите материали, вложени в продуктите</a:t>
            </a:r>
            <a:r>
              <a:rPr lang="en-GB" sz="2400" dirty="0">
                <a:ea typeface="ヒラギノ角ゴ Pro W3" charset="0"/>
              </a:rPr>
              <a:t>.</a:t>
            </a:r>
          </a:p>
        </p:txBody>
      </p:sp>
      <p:grpSp>
        <p:nvGrpSpPr>
          <p:cNvPr id="5" name="Gruppieren 5">
            <a:extLst>
              <a:ext uri="{FF2B5EF4-FFF2-40B4-BE49-F238E27FC236}">
                <a16:creationId xmlns:a16="http://schemas.microsoft.com/office/drawing/2014/main" id="{DBC72989-4D13-4599-B4E4-279641C6DAB3}"/>
              </a:ext>
            </a:extLst>
          </p:cNvPr>
          <p:cNvGrpSpPr/>
          <p:nvPr/>
        </p:nvGrpSpPr>
        <p:grpSpPr>
          <a:xfrm>
            <a:off x="451820" y="3615791"/>
            <a:ext cx="9648833" cy="2200275"/>
            <a:chOff x="325059" y="4657725"/>
            <a:chExt cx="9648833" cy="2200275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5B10674E-F6B2-4F29-8411-BFEE912143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059" y="4657725"/>
              <a:ext cx="4581525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59DBB43F-CA29-4688-92C9-DD33ADC6F2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5683" y="4657725"/>
              <a:ext cx="1714500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Grafik 1">
              <a:extLst>
                <a:ext uri="{FF2B5EF4-FFF2-40B4-BE49-F238E27FC236}">
                  <a16:creationId xmlns:a16="http://schemas.microsoft.com/office/drawing/2014/main" id="{8B872382-0CB2-4523-940A-273FD05E9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6858" y="4657725"/>
              <a:ext cx="3307034" cy="2200275"/>
            </a:xfrm>
            <a:prstGeom prst="rect">
              <a:avLst/>
            </a:prstGeom>
          </p:spPr>
        </p:pic>
        <p:sp>
          <p:nvSpPr>
            <p:cNvPr id="10" name="Textfeld 3">
              <a:extLst>
                <a:ext uri="{FF2B5EF4-FFF2-40B4-BE49-F238E27FC236}">
                  <a16:creationId xmlns:a16="http://schemas.microsoft.com/office/drawing/2014/main" id="{4FE8E8B5-87BC-446F-BC9F-4B96E543B314}"/>
                </a:ext>
              </a:extLst>
            </p:cNvPr>
            <p:cNvSpPr txBox="1"/>
            <p:nvPr/>
          </p:nvSpPr>
          <p:spPr>
            <a:xfrm>
              <a:off x="6666858" y="6611779"/>
              <a:ext cx="30482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noProof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© Sonia Chapelle / PEFC Belgium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4246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16">
            <a:extLst>
              <a:ext uri="{FF2B5EF4-FFF2-40B4-BE49-F238E27FC236}">
                <a16:creationId xmlns:a16="http://schemas.microsoft.com/office/drawing/2014/main" id="{68C17E53-018C-4C80-B3C2-461D4330C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0185" y="4928191"/>
            <a:ext cx="3456384" cy="863600"/>
          </a:xfrm>
          <a:prstGeom prst="rightArrow">
            <a:avLst>
              <a:gd name="adj1" fmla="val 50000"/>
              <a:gd name="adj2" fmla="val 62546"/>
            </a:avLst>
          </a:prstGeom>
          <a:solidFill>
            <a:srgbClr val="4597A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Същността на горската сертификация</a:t>
            </a:r>
          </a:p>
        </p:txBody>
      </p:sp>
      <p:sp>
        <p:nvSpPr>
          <p:cNvPr id="14" name="AutoShape 34">
            <a:extLst>
              <a:ext uri="{FF2B5EF4-FFF2-40B4-BE49-F238E27FC236}">
                <a16:creationId xmlns:a16="http://schemas.microsoft.com/office/drawing/2014/main" id="{320AE791-05EE-4527-B1E6-C2173677237C}"/>
              </a:ext>
            </a:extLst>
          </p:cNvPr>
          <p:cNvSpPr>
            <a:spLocks noChangeArrowheads="1"/>
          </p:cNvSpPr>
          <p:nvPr/>
        </p:nvSpPr>
        <p:spPr bwMode="auto">
          <a:xfrm rot="4029649">
            <a:off x="4035928" y="3947417"/>
            <a:ext cx="244380" cy="1274932"/>
          </a:xfrm>
          <a:prstGeom prst="downArrow">
            <a:avLst>
              <a:gd name="adj1" fmla="val 50000"/>
              <a:gd name="adj2" fmla="val 91728"/>
            </a:avLst>
          </a:prstGeom>
          <a:solidFill>
            <a:srgbClr val="4597A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5" name="Picture 14" descr="producer.jpg">
            <a:extLst>
              <a:ext uri="{FF2B5EF4-FFF2-40B4-BE49-F238E27FC236}">
                <a16:creationId xmlns:a16="http://schemas.microsoft.com/office/drawing/2014/main" id="{BEAEECE9-0E5A-412F-B1F0-3D28FB6335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603" y="3976257"/>
            <a:ext cx="1999488" cy="1975104"/>
          </a:xfrm>
          <a:prstGeom prst="rect">
            <a:avLst/>
          </a:prstGeom>
        </p:spPr>
      </p:pic>
      <p:sp>
        <p:nvSpPr>
          <p:cNvPr id="16" name="Text Box 23">
            <a:extLst>
              <a:ext uri="{FF2B5EF4-FFF2-40B4-BE49-F238E27FC236}">
                <a16:creationId xmlns:a16="http://schemas.microsoft.com/office/drawing/2014/main" id="{7F45C8FF-2E08-4209-977A-6E9C4346AB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1265" y="5141706"/>
            <a:ext cx="18722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bg-BG" sz="2000" b="1" dirty="0"/>
              <a:t>ПОСЛАНИЕ</a:t>
            </a:r>
            <a:endParaRPr lang="en-GB" sz="2000" b="1" dirty="0"/>
          </a:p>
        </p:txBody>
      </p:sp>
      <p:pic>
        <p:nvPicPr>
          <p:cNvPr id="17" name="Picture 16" descr="customer.jpg">
            <a:extLst>
              <a:ext uri="{FF2B5EF4-FFF2-40B4-BE49-F238E27FC236}">
                <a16:creationId xmlns:a16="http://schemas.microsoft.com/office/drawing/2014/main" id="{6B10F52E-E454-4D3B-A087-77401EEE88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6073" y="4390785"/>
            <a:ext cx="2084832" cy="1560576"/>
          </a:xfrm>
          <a:prstGeom prst="rect">
            <a:avLst/>
          </a:prstGeom>
        </p:spPr>
      </p:pic>
      <p:pic>
        <p:nvPicPr>
          <p:cNvPr id="19" name="Picture 18" descr="indenpendent certifier.jpg">
            <a:extLst>
              <a:ext uri="{FF2B5EF4-FFF2-40B4-BE49-F238E27FC236}">
                <a16:creationId xmlns:a16="http://schemas.microsoft.com/office/drawing/2014/main" id="{33D271DB-2940-4974-8FE0-1E1BDC11A0D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537" y="3146281"/>
            <a:ext cx="2011680" cy="149961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036" y="1472701"/>
            <a:ext cx="11435379" cy="23418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sz="2400" b="1" dirty="0">
                <a:solidFill>
                  <a:schemeClr val="accent2"/>
                </a:solidFill>
              </a:rPr>
              <a:t>Производителят иска да изпрати послание до потребителя или клиента</a:t>
            </a:r>
          </a:p>
          <a:p>
            <a:pPr marL="0" indent="0">
              <a:buNone/>
            </a:pPr>
            <a:r>
              <a:rPr lang="bg-BG" sz="2400" b="1" dirty="0">
                <a:solidFill>
                  <a:schemeClr val="accent2"/>
                </a:solidFill>
              </a:rPr>
              <a:t>Потребителят иска да е сигурен, че това послание е коректно</a:t>
            </a:r>
          </a:p>
          <a:p>
            <a:pPr marL="0" indent="0">
              <a:buNone/>
            </a:pPr>
            <a:r>
              <a:rPr lang="bg-BG" sz="2400" b="1" dirty="0">
                <a:solidFill>
                  <a:schemeClr val="accent2"/>
                </a:solidFill>
              </a:rPr>
              <a:t>Необходима е независима верификация</a:t>
            </a:r>
          </a:p>
        </p:txBody>
      </p:sp>
    </p:spTree>
    <p:extLst>
      <p:ext uri="{BB962C8B-B14F-4D97-AF65-F5344CB8AC3E}">
        <p14:creationId xmlns:p14="http://schemas.microsoft.com/office/powerpoint/2010/main" val="392934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/>
          <a:lstStyle/>
          <a:p>
            <a:r>
              <a:rPr lang="bg-BG" dirty="0"/>
              <a:t>Схеми за горска сертификация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0" y="1434923"/>
            <a:ext cx="11435379" cy="1994077"/>
          </a:xfrm>
        </p:spPr>
        <p:txBody>
          <a:bodyPr>
            <a:normAutofit/>
          </a:bodyPr>
          <a:lstStyle/>
          <a:p>
            <a:r>
              <a:rPr lang="bg-BG" sz="2400" dirty="0"/>
              <a:t>Сертификацията се използва широко в индустрията повече от половин век;</a:t>
            </a:r>
          </a:p>
          <a:p>
            <a:r>
              <a:rPr lang="bg-BG" sz="2400" dirty="0"/>
              <a:t>Съществуват много добре развити конвенции за начина на сертифициране;</a:t>
            </a:r>
          </a:p>
          <a:p>
            <a:r>
              <a:rPr lang="bg-BG" sz="2400" dirty="0"/>
              <a:t>Някои аспекти на горската сертификация са сложни и предизвикателни;</a:t>
            </a:r>
          </a:p>
          <a:p>
            <a:r>
              <a:rPr lang="bg-BG" sz="2400" dirty="0"/>
              <a:t>Сертификацията е доброволен механизъм, движен от нуждите на пазара.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6D1C29-6D16-4402-B7BE-C43499E55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412032"/>
            <a:ext cx="7715250" cy="255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171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>
            <a:normAutofit fontScale="90000"/>
          </a:bodyPr>
          <a:lstStyle/>
          <a:p>
            <a:r>
              <a:rPr lang="bg-BG" dirty="0"/>
              <a:t>Елементи на схема за горска сертификация</a:t>
            </a:r>
          </a:p>
        </p:txBody>
      </p:sp>
      <p:pic>
        <p:nvPicPr>
          <p:cNvPr id="12" name="Picture 11" descr="Forest Governance Outline.jpg">
            <a:extLst>
              <a:ext uri="{FF2B5EF4-FFF2-40B4-BE49-F238E27FC236}">
                <a16:creationId xmlns:a16="http://schemas.microsoft.com/office/drawing/2014/main" id="{26E0EB58-8099-4734-988A-E2659161363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866" y="1669611"/>
            <a:ext cx="8527674" cy="43089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7496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243D-6D3A-4BCB-A73D-C76BAF7D4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21" y="577610"/>
            <a:ext cx="8596668" cy="688265"/>
          </a:xfrm>
        </p:spPr>
        <p:txBody>
          <a:bodyPr/>
          <a:lstStyle/>
          <a:p>
            <a:r>
              <a:rPr lang="bg-BG" dirty="0"/>
              <a:t>Стандарти за горска сертификация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5202B-C4FC-4955-8EA8-98719E79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820" y="1434923"/>
            <a:ext cx="11435379" cy="2432227"/>
          </a:xfrm>
        </p:spPr>
        <p:txBody>
          <a:bodyPr>
            <a:normAutofit/>
          </a:bodyPr>
          <a:lstStyle/>
          <a:p>
            <a:r>
              <a:rPr lang="bg-BG" sz="2400" dirty="0"/>
              <a:t>Описват какво трябва да бъде налице/изпълнено;</a:t>
            </a:r>
          </a:p>
          <a:p>
            <a:r>
              <a:rPr lang="bg-BG" sz="2400" dirty="0"/>
              <a:t>Трябва да бъдат:</a:t>
            </a:r>
          </a:p>
          <a:p>
            <a:pPr marL="457200" indent="-457200">
              <a:buFont typeface="+mj-lt"/>
              <a:buAutoNum type="arabicPeriod"/>
            </a:pPr>
            <a:r>
              <a:rPr lang="bg-BG" sz="2400" dirty="0"/>
              <a:t>Ясни, точни и изпълними;</a:t>
            </a:r>
          </a:p>
          <a:p>
            <a:pPr marL="457200" indent="-457200">
              <a:buFont typeface="+mj-lt"/>
              <a:buAutoNum type="arabicPeriod"/>
            </a:pPr>
            <a:r>
              <a:rPr lang="bg-BG" sz="2400" dirty="0"/>
              <a:t>Глобално приложими и подходящи на локално ниво;</a:t>
            </a:r>
          </a:p>
          <a:p>
            <a:pPr marL="457200" indent="-457200">
              <a:buFont typeface="+mj-lt"/>
              <a:buAutoNum type="arabicPeriod"/>
            </a:pPr>
            <a:r>
              <a:rPr lang="bg-BG" sz="2400" dirty="0"/>
              <a:t>Икономически, социално и екологично балансирани.</a:t>
            </a:r>
          </a:p>
          <a:p>
            <a:pPr marL="457200" indent="-457200">
              <a:buFont typeface="+mj-lt"/>
              <a:buAutoNum type="arabicPeriod"/>
            </a:pPr>
            <a:endParaRPr lang="bg-BG" sz="2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7274EB8-743A-4951-9A38-71CBE9139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050" y="3912310"/>
            <a:ext cx="8554532" cy="2075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40620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1317</Words>
  <Application>Microsoft Office PowerPoint</Application>
  <PresentationFormat>Widescreen</PresentationFormat>
  <Paragraphs>148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Trebuchet MS</vt:lpstr>
      <vt:lpstr>Wingdings</vt:lpstr>
      <vt:lpstr>Wingdings 3</vt:lpstr>
      <vt:lpstr>Facet</vt:lpstr>
      <vt:lpstr>Горска сертификация</vt:lpstr>
      <vt:lpstr>Исторически контекст</vt:lpstr>
      <vt:lpstr>Исторически контекст</vt:lpstr>
      <vt:lpstr>Връзка между горите и пазара</vt:lpstr>
      <vt:lpstr>Решение – горската сертификация</vt:lpstr>
      <vt:lpstr>Същността на горската сертификация</vt:lpstr>
      <vt:lpstr>Схеми за горска сертификация</vt:lpstr>
      <vt:lpstr>Елементи на схема за горска сертификация</vt:lpstr>
      <vt:lpstr>Стандарти за горска сертификация</vt:lpstr>
      <vt:lpstr>Процес на разработване на стандарти</vt:lpstr>
      <vt:lpstr>Акредитация</vt:lpstr>
      <vt:lpstr>Сертификационни твърдения и обозначения</vt:lpstr>
      <vt:lpstr>Схема за сертификация</vt:lpstr>
      <vt:lpstr>Два типа сертификация</vt:lpstr>
      <vt:lpstr>Схеми за горска сертификация</vt:lpstr>
      <vt:lpstr>Forest Stewardship Council (FSC®)</vt:lpstr>
      <vt:lpstr>Forest Stewardship Council (FSC®)</vt:lpstr>
      <vt:lpstr>Forest Stewardship Council (FSC®)</vt:lpstr>
      <vt:lpstr>Programme for the Endorsement of Forest Certification Schemes (PEFC)</vt:lpstr>
      <vt:lpstr>Programme for the Endorsement of Forest Certification Schemes (PEFC)</vt:lpstr>
      <vt:lpstr>Programme for the Endorsement of Forest Certification Schemes (PEFC)</vt:lpstr>
      <vt:lpstr>FSC &amp; PEFC</vt:lpstr>
      <vt:lpstr>Роля на сертификацията и схеми за верификация от трети страни в EUTR</vt:lpstr>
      <vt:lpstr>Обобщение</vt:lpstr>
      <vt:lpstr>Фактори за развитие на сертификацията в България</vt:lpstr>
      <vt:lpstr>Работи ли?</vt:lpstr>
      <vt:lpstr>Работи ли?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</dc:creator>
  <cp:lastModifiedBy>Alexander </cp:lastModifiedBy>
  <cp:revision>45</cp:revision>
  <cp:lastPrinted>2019-05-20T08:34:37Z</cp:lastPrinted>
  <dcterms:created xsi:type="dcterms:W3CDTF">2019-04-30T11:06:54Z</dcterms:created>
  <dcterms:modified xsi:type="dcterms:W3CDTF">2019-05-20T08:35:56Z</dcterms:modified>
</cp:coreProperties>
</file>