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1" r:id="rId1"/>
  </p:sldMasterIdLst>
  <p:notesMasterIdLst>
    <p:notesMasterId r:id="rId25"/>
  </p:notesMasterIdLst>
  <p:handoutMasterIdLst>
    <p:handoutMasterId r:id="rId26"/>
  </p:handoutMasterIdLst>
  <p:sldIdLst>
    <p:sldId id="256" r:id="rId2"/>
    <p:sldId id="311" r:id="rId3"/>
    <p:sldId id="312" r:id="rId4"/>
    <p:sldId id="313" r:id="rId5"/>
    <p:sldId id="314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</p:sldIdLst>
  <p:sldSz cx="9144000" cy="6858000" type="screen4x3"/>
  <p:notesSz cx="9874250" cy="6797675"/>
  <p:custDataLst>
    <p:tags r:id="rId27"/>
  </p:custDataLst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8018" autoAdjust="0"/>
  </p:normalViewPr>
  <p:slideViewPr>
    <p:cSldViewPr>
      <p:cViewPr varScale="1">
        <p:scale>
          <a:sx n="97" d="100"/>
          <a:sy n="97" d="100"/>
        </p:scale>
        <p:origin x="192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9271" cy="33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969" tIns="46485" rIns="92969" bIns="46485" numCol="1" anchor="t" anchorCtr="0" compatLnSpc="1">
            <a:prstTxWarp prst="textNoShape">
              <a:avLst/>
            </a:prstTxWarp>
          </a:bodyPr>
          <a:lstStyle>
            <a:lvl1pPr defTabSz="929857">
              <a:defRPr sz="1300" smtClean="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94981" y="0"/>
            <a:ext cx="4279270" cy="33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969" tIns="46485" rIns="92969" bIns="46485" numCol="1" anchor="t" anchorCtr="0" compatLnSpc="1">
            <a:prstTxWarp prst="textNoShape">
              <a:avLst/>
            </a:prstTxWarp>
          </a:bodyPr>
          <a:lstStyle>
            <a:lvl1pPr algn="r" defTabSz="929857">
              <a:defRPr sz="1300" smtClean="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8241"/>
            <a:ext cx="4279271" cy="33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969" tIns="46485" rIns="92969" bIns="46485" numCol="1" anchor="b" anchorCtr="0" compatLnSpc="1">
            <a:prstTxWarp prst="textNoShape">
              <a:avLst/>
            </a:prstTxWarp>
          </a:bodyPr>
          <a:lstStyle>
            <a:lvl1pPr defTabSz="929857">
              <a:defRPr sz="1300" smtClean="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94981" y="6458241"/>
            <a:ext cx="4279270" cy="33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969" tIns="46485" rIns="92969" bIns="46485" numCol="1" anchor="b" anchorCtr="0" compatLnSpc="1">
            <a:prstTxWarp prst="textNoShape">
              <a:avLst/>
            </a:prstTxWarp>
          </a:bodyPr>
          <a:lstStyle>
            <a:lvl1pPr algn="r" defTabSz="929857">
              <a:defRPr sz="1300" smtClean="0"/>
            </a:lvl1pPr>
          </a:lstStyle>
          <a:p>
            <a:pPr>
              <a:defRPr/>
            </a:pPr>
            <a:fld id="{29B166B6-971B-43C5-8655-C095CFB25D0A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92989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9271" cy="33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969" tIns="46485" rIns="92969" bIns="46485" numCol="1" anchor="t" anchorCtr="0" compatLnSpc="1">
            <a:prstTxWarp prst="textNoShape">
              <a:avLst/>
            </a:prstTxWarp>
          </a:bodyPr>
          <a:lstStyle>
            <a:lvl1pPr defTabSz="929857">
              <a:defRPr sz="1300" smtClean="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94981" y="0"/>
            <a:ext cx="4279270" cy="33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969" tIns="46485" rIns="92969" bIns="46485" numCol="1" anchor="t" anchorCtr="0" compatLnSpc="1">
            <a:prstTxWarp prst="textNoShape">
              <a:avLst/>
            </a:prstTxWarp>
          </a:bodyPr>
          <a:lstStyle>
            <a:lvl1pPr algn="r" defTabSz="929857">
              <a:defRPr sz="1300" smtClean="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38500" y="511175"/>
            <a:ext cx="3397250" cy="25479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15710" y="3229121"/>
            <a:ext cx="7242831" cy="305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969" tIns="46485" rIns="92969" bIns="464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8241"/>
            <a:ext cx="4279271" cy="33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969" tIns="46485" rIns="92969" bIns="46485" numCol="1" anchor="b" anchorCtr="0" compatLnSpc="1">
            <a:prstTxWarp prst="textNoShape">
              <a:avLst/>
            </a:prstTxWarp>
          </a:bodyPr>
          <a:lstStyle>
            <a:lvl1pPr defTabSz="929857">
              <a:defRPr sz="1300" smtClean="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94981" y="6458241"/>
            <a:ext cx="4279270" cy="33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969" tIns="46485" rIns="92969" bIns="46485" numCol="1" anchor="b" anchorCtr="0" compatLnSpc="1">
            <a:prstTxWarp prst="textNoShape">
              <a:avLst/>
            </a:prstTxWarp>
          </a:bodyPr>
          <a:lstStyle>
            <a:lvl1pPr algn="r" defTabSz="929857">
              <a:defRPr sz="1300" smtClean="0"/>
            </a:lvl1pPr>
          </a:lstStyle>
          <a:p>
            <a:pPr>
              <a:defRPr/>
            </a:pPr>
            <a:fld id="{90191C59-1298-4C0A-9EFF-BA3DC48B8F1E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408604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-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5568950" y="-8467"/>
            <a:ext cx="3572669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44874" y="236220"/>
            <a:ext cx="1235398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0860" y="6077644"/>
            <a:ext cx="7899536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3101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97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sz="1800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7803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555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790378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886556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0589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78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480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1163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910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28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14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48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29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358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506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181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68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083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5568950" y="-8467"/>
            <a:ext cx="3572669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8866" y="482361"/>
            <a:ext cx="6447501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5486" y="1677707"/>
            <a:ext cx="7466516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7222" y="6384280"/>
            <a:ext cx="539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13836" y="6384279"/>
            <a:ext cx="258853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338866" y="1351806"/>
            <a:ext cx="880513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7444874" y="236220"/>
            <a:ext cx="1235398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8100204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82708" y="6065421"/>
            <a:ext cx="79011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52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txStyles>
    <p:titleStyle>
      <a:lvl1pPr algn="l" defTabSz="342900" rtl="0" eaLnBrk="1" latinLnBrk="0" hangingPunct="1">
        <a:spcBef>
          <a:spcPct val="0"/>
        </a:spcBef>
        <a:buNone/>
        <a:defRPr sz="225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7034" y="2255481"/>
            <a:ext cx="5825202" cy="1340273"/>
          </a:xfrm>
        </p:spPr>
        <p:txBody>
          <a:bodyPr/>
          <a:lstStyle/>
          <a:p>
            <a:pPr algn="ctr"/>
            <a:r>
              <a:rPr lang="bg-BG" sz="2700" dirty="0"/>
              <a:t>Процес на одитиране и оценка на съответствието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4DAD9A-B06A-4F11-862E-CF432540B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9764" y="4033921"/>
            <a:ext cx="6075739" cy="822674"/>
          </a:xfrm>
        </p:spPr>
        <p:txBody>
          <a:bodyPr/>
          <a:lstStyle/>
          <a:p>
            <a:r>
              <a:rPr lang="bg-BG" b="1" i="1" dirty="0">
                <a:solidFill>
                  <a:schemeClr val="tx1"/>
                </a:solidFill>
              </a:rPr>
              <a:t>Теодор Тодоров</a:t>
            </a:r>
            <a:endParaRPr lang="en-US" b="1" i="1" dirty="0">
              <a:solidFill>
                <a:schemeClr val="tx1"/>
              </a:solidFill>
            </a:endParaRPr>
          </a:p>
          <a:p>
            <a:r>
              <a:rPr lang="bg-BG" b="1" i="1" dirty="0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CC2F4-1E33-464F-877E-0BF6521D4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0032D-1ADC-4293-9B23-7D61CF7761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16EA60-860D-4F96-AC13-0D701191F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782" y="1484784"/>
            <a:ext cx="6592220" cy="442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164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CC950-6811-4932-B92A-E604F4D46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8DEB9-781E-42C4-B06C-03F54314B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8C6546-26B8-4C3D-AC91-937D5F067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574" y="1484784"/>
            <a:ext cx="6820852" cy="436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706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EDB61-95B2-4482-B4B8-3F89D9078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AD4D83-358B-48C7-8280-D782D2F0B9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E3A59F-6D64-4B65-9EC0-395D8D95A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676" y="1484784"/>
            <a:ext cx="6992326" cy="440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20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E16E9-6017-42D8-B7FA-16ABE49BB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93A17-A717-42A9-8B49-90BC73040E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386F8F-0501-405B-BBBB-6083B42CA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783" y="1412777"/>
            <a:ext cx="6916115" cy="461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99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AF7B1-95B9-460E-BE3B-9DEA8548E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CF810D-DD1D-439E-8BA8-AD916F303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05C366-C6BE-4210-8FF7-54FE351DE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887" y="1484784"/>
            <a:ext cx="6916115" cy="431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29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EB24B-78B5-4BF1-9961-C08C9DDA3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5BFC04-6F7C-4E51-B07F-EE1843BB9F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59577B-B6C9-4DE3-87B5-C2EC29100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175" y="1484784"/>
            <a:ext cx="6735115" cy="430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76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F88B7-5113-4A65-8717-AF54B0805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8A093-E91A-4EE3-9BFD-D4155A1CF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10C29A-E3B1-45CD-B792-771586530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63" y="1572321"/>
            <a:ext cx="7466516" cy="436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341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8D9E7-7BB0-462A-9ECC-8FBCBE825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D0E72-542B-4692-BBD8-F830E14B87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595352-DE10-4C67-A769-FE710EEC5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510" y="1484784"/>
            <a:ext cx="6868484" cy="442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58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23691-7EEC-4814-9D5D-E62C6C3F8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275E23-9B96-43B7-AF2D-ACB1868C04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2A4A97-7FE0-4D3F-8162-0B432AA7C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505637"/>
            <a:ext cx="7282450" cy="436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737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177BB-75BD-481A-885A-A32158511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A1C25E-0DC6-4D85-AD7E-BA06948BB9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0338CD-F3EA-44DA-B81D-09EA1EAAF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34" y="1484784"/>
            <a:ext cx="6894178" cy="436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07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CE495-4638-44BD-91F1-33FD9B904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60648"/>
            <a:ext cx="8028384" cy="930415"/>
          </a:xfrm>
        </p:spPr>
        <p:txBody>
          <a:bodyPr>
            <a:normAutofit/>
          </a:bodyPr>
          <a:lstStyle/>
          <a:p>
            <a:r>
              <a:rPr lang="ru-RU" dirty="0"/>
              <a:t>НАЦИОНАЛЕН FSC СТАНДАРТ НА БЪЛГАРИЯ   </a:t>
            </a:r>
            <a:br>
              <a:rPr lang="ru-RU" dirty="0"/>
            </a:br>
            <a:r>
              <a:rPr lang="ru-RU" dirty="0"/>
              <a:t>FSC-STD-BGR-01-2016 V-1 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0B705-A9E2-4E38-843F-313A89BB2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486" y="1628801"/>
            <a:ext cx="7466516" cy="930415"/>
          </a:xfrm>
        </p:spPr>
        <p:txBody>
          <a:bodyPr>
            <a:normAutofit/>
          </a:bodyPr>
          <a:lstStyle/>
          <a:p>
            <a:r>
              <a:rPr lang="ru-RU" sz="1800" dirty="0"/>
              <a:t>Дата на </a:t>
            </a:r>
            <a:r>
              <a:rPr lang="ru-RU" sz="1800" dirty="0" err="1"/>
              <a:t>одобряване</a:t>
            </a:r>
            <a:r>
              <a:rPr lang="ru-RU" sz="1800" dirty="0"/>
              <a:t> на стандарта – </a:t>
            </a:r>
            <a:r>
              <a:rPr lang="en-US" sz="1800" dirty="0" err="1"/>
              <a:t>октомври</a:t>
            </a:r>
            <a:r>
              <a:rPr lang="en-US" sz="1800" dirty="0"/>
              <a:t> 2016 г.</a:t>
            </a:r>
            <a:endParaRPr lang="bg-BG" sz="1800" dirty="0"/>
          </a:p>
          <a:p>
            <a:r>
              <a:rPr lang="ru-RU" sz="1800" dirty="0"/>
              <a:t>Предложена дата за </a:t>
            </a:r>
            <a:r>
              <a:rPr lang="ru-RU" sz="1800" dirty="0" err="1"/>
              <a:t>влизане</a:t>
            </a:r>
            <a:r>
              <a:rPr lang="ru-RU" sz="1800" dirty="0"/>
              <a:t> в сила – 16 август 2017 г. </a:t>
            </a:r>
            <a:endParaRPr lang="bg-BG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821607-A25D-4E97-A117-7B0644792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469579"/>
            <a:ext cx="4832091" cy="335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826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059D8-DEA0-4216-A969-29138E886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6B1B0-9707-49DA-B3C9-C20803F64F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60A028-4B80-4AC6-9821-8CB3E57BA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202" y="1526454"/>
            <a:ext cx="6934731" cy="436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35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1C330-B90D-486F-902E-1503459A3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4C39E-3123-4580-8E4A-1C95DD710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5E2619-E3FE-40C1-B735-D29E6E8D9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154" y="1457050"/>
            <a:ext cx="7241140" cy="436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6494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CB52B-A7A1-4C2A-B7FA-5A4ECC699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606ECA-F719-44BB-99DC-5552A3B32B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3E1476-47D7-4608-BB75-CC49E54B0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616607"/>
            <a:ext cx="7071900" cy="440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6131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C4E5C-DB40-4E0B-A478-FE637DF81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9D083-1898-4693-84E4-6269AB13B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B193D8-0456-4AE3-A55F-670DEC5474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484784"/>
            <a:ext cx="7270279" cy="4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6EC42-0583-41D9-B4FF-938F471F0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Принципи от Националния </a:t>
            </a:r>
            <a:r>
              <a:rPr lang="en-US" dirty="0"/>
              <a:t>FSC </a:t>
            </a:r>
            <a:r>
              <a:rPr lang="bg-BG" dirty="0"/>
              <a:t>стандарт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E3928-D667-4E44-82F7-DD8809C620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sz="1800" dirty="0"/>
              <a:t>Принцип </a:t>
            </a:r>
            <a:r>
              <a:rPr lang="en-GB" sz="1800" dirty="0"/>
              <a:t>1: </a:t>
            </a:r>
            <a:r>
              <a:rPr lang="bg-BG" sz="1800" dirty="0"/>
              <a:t>Прилагане на законодателството</a:t>
            </a:r>
          </a:p>
          <a:p>
            <a:r>
              <a:rPr lang="ru-RU" sz="1800" dirty="0"/>
              <a:t>Принцип 2: Права на </a:t>
            </a:r>
            <a:r>
              <a:rPr lang="ru-RU" sz="1800" dirty="0" err="1"/>
              <a:t>работниците</a:t>
            </a:r>
            <a:r>
              <a:rPr lang="ru-RU" sz="1800" dirty="0"/>
              <a:t> и условия на труд</a:t>
            </a:r>
          </a:p>
          <a:p>
            <a:r>
              <a:rPr lang="ru-RU" sz="1800" dirty="0"/>
              <a:t>Принцип 3: Права на </a:t>
            </a:r>
            <a:r>
              <a:rPr lang="ru-RU" sz="1800" dirty="0" err="1"/>
              <a:t>коренното</a:t>
            </a:r>
            <a:r>
              <a:rPr lang="ru-RU" sz="1800" dirty="0"/>
              <a:t> население</a:t>
            </a:r>
          </a:p>
          <a:p>
            <a:r>
              <a:rPr lang="bg-BG" sz="1800" dirty="0"/>
              <a:t>Принцип </a:t>
            </a:r>
            <a:r>
              <a:rPr lang="en-GB" sz="1800" dirty="0"/>
              <a:t>4: </a:t>
            </a:r>
            <a:r>
              <a:rPr lang="bg-BG" sz="1800" dirty="0"/>
              <a:t>Обществени отношения</a:t>
            </a:r>
          </a:p>
          <a:p>
            <a:r>
              <a:rPr lang="bg-BG" sz="1800" dirty="0"/>
              <a:t>Принцип </a:t>
            </a:r>
            <a:r>
              <a:rPr lang="en-GB" sz="1800" dirty="0"/>
              <a:t>5: </a:t>
            </a:r>
            <a:r>
              <a:rPr lang="bg-BG" sz="1800" dirty="0"/>
              <a:t>Ползи от гората</a:t>
            </a:r>
          </a:p>
          <a:p>
            <a:r>
              <a:rPr lang="ru-RU" sz="1800" dirty="0"/>
              <a:t>Принцип 6: </a:t>
            </a:r>
            <a:r>
              <a:rPr lang="ru-RU" sz="1800" dirty="0" err="1"/>
              <a:t>Екологични</a:t>
            </a:r>
            <a:r>
              <a:rPr lang="ru-RU" sz="1800" dirty="0"/>
              <a:t> </a:t>
            </a:r>
            <a:r>
              <a:rPr lang="ru-RU" sz="1800" dirty="0" err="1"/>
              <a:t>стойности</a:t>
            </a:r>
            <a:r>
              <a:rPr lang="ru-RU" sz="1800" dirty="0"/>
              <a:t> и </a:t>
            </a:r>
            <a:r>
              <a:rPr lang="ru-RU" sz="1800" dirty="0" err="1"/>
              <a:t>въздействия</a:t>
            </a:r>
            <a:endParaRPr lang="ru-RU" sz="1800" dirty="0"/>
          </a:p>
          <a:p>
            <a:r>
              <a:rPr lang="bg-BG" sz="1800" dirty="0"/>
              <a:t>Принцип </a:t>
            </a:r>
            <a:r>
              <a:rPr lang="en-GB" sz="1800" dirty="0"/>
              <a:t>7: </a:t>
            </a:r>
            <a:r>
              <a:rPr lang="bg-BG" sz="1800" dirty="0"/>
              <a:t>Управленско планиране</a:t>
            </a:r>
          </a:p>
          <a:p>
            <a:r>
              <a:rPr lang="bg-BG" sz="1800" dirty="0"/>
              <a:t>Принцип </a:t>
            </a:r>
            <a:r>
              <a:rPr lang="en-GB" sz="1800" dirty="0"/>
              <a:t>8: </a:t>
            </a:r>
            <a:r>
              <a:rPr lang="bg-BG" sz="1800" dirty="0"/>
              <a:t>Мониторинг и оценка</a:t>
            </a:r>
          </a:p>
          <a:p>
            <a:r>
              <a:rPr lang="bg-BG" sz="1800" dirty="0"/>
              <a:t>Принцип </a:t>
            </a:r>
            <a:r>
              <a:rPr lang="en-GB" sz="1800" dirty="0"/>
              <a:t>9: </a:t>
            </a:r>
            <a:r>
              <a:rPr lang="bg-BG" sz="1800" dirty="0"/>
              <a:t>Високи консервационни стойности</a:t>
            </a:r>
          </a:p>
          <a:p>
            <a:r>
              <a:rPr lang="ru-RU" sz="1800" dirty="0"/>
              <a:t>Принцип 10: </a:t>
            </a:r>
            <a:r>
              <a:rPr lang="ru-RU" sz="1800" dirty="0" err="1"/>
              <a:t>Осъществяване</a:t>
            </a:r>
            <a:r>
              <a:rPr lang="ru-RU" sz="1800" dirty="0"/>
              <a:t> на </a:t>
            </a:r>
            <a:r>
              <a:rPr lang="ru-RU" sz="1800" dirty="0" err="1"/>
              <a:t>горскостопанските</a:t>
            </a:r>
            <a:r>
              <a:rPr lang="ru-RU" sz="1800" dirty="0"/>
              <a:t> </a:t>
            </a:r>
            <a:r>
              <a:rPr lang="ru-RU" sz="1800" dirty="0" err="1"/>
              <a:t>дейности</a:t>
            </a:r>
            <a:endParaRPr lang="bg-BG" sz="1800" dirty="0"/>
          </a:p>
        </p:txBody>
      </p:sp>
    </p:spTree>
    <p:extLst>
      <p:ext uri="{BB962C8B-B14F-4D97-AF65-F5344CB8AC3E}">
        <p14:creationId xmlns:p14="http://schemas.microsoft.com/office/powerpoint/2010/main" val="2709916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CB99B116-CDEB-4A30-8034-52D6CE618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4" y="1412875"/>
            <a:ext cx="655200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chemeClr val="accent2"/>
                </a:solidFill>
              </a:rPr>
              <a:t>Съответствието</a:t>
            </a:r>
            <a:r>
              <a:rPr lang="en-GB" dirty="0"/>
              <a:t> </a:t>
            </a:r>
            <a:r>
              <a:rPr lang="bg-BG" dirty="0"/>
              <a:t>се оценява спрямо утвърдени изисквания (критерии)</a:t>
            </a:r>
            <a:r>
              <a:rPr lang="en-GB" dirty="0"/>
              <a:t>.</a:t>
            </a:r>
            <a:endParaRPr lang="en-GB" altLang="zh-CN" dirty="0"/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17881655-614D-470D-95D9-E9F9A83A57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00" y="2828835"/>
            <a:ext cx="68435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bg-BG" b="1" dirty="0">
                <a:solidFill>
                  <a:schemeClr val="accent2"/>
                </a:solidFill>
              </a:rPr>
              <a:t>Обхват на одита</a:t>
            </a:r>
            <a:r>
              <a:rPr lang="en-US" dirty="0">
                <a:solidFill>
                  <a:schemeClr val="accent2"/>
                </a:solidFill>
              </a:rPr>
              <a:t>:</a:t>
            </a:r>
            <a:r>
              <a:rPr lang="en-US" dirty="0"/>
              <a:t> </a:t>
            </a:r>
            <a:r>
              <a:rPr lang="bg-BG" dirty="0"/>
              <a:t>какви обекти, процеси и продукти са включени в оценката</a:t>
            </a:r>
          </a:p>
          <a:p>
            <a:endParaRPr lang="zh-CN" altLang="en-US" dirty="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B6ABBB3C-ECF8-4F23-9132-BFBD54EDB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987" y="4013962"/>
            <a:ext cx="66960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bg-BG" dirty="0"/>
              <a:t>Одиторът определя съответствието</a:t>
            </a:r>
            <a:r>
              <a:rPr lang="en-US" dirty="0"/>
              <a:t> (</a:t>
            </a:r>
            <a:r>
              <a:rPr lang="bg-BG" dirty="0"/>
              <a:t>да/не</a:t>
            </a:r>
            <a:r>
              <a:rPr lang="en-US" dirty="0"/>
              <a:t>) </a:t>
            </a:r>
            <a:r>
              <a:rPr lang="bg-BG" dirty="0"/>
              <a:t>въз основа на установеното по време на одита, цитирайки </a:t>
            </a:r>
            <a:r>
              <a:rPr lang="bg-BG" b="1" dirty="0">
                <a:solidFill>
                  <a:srgbClr val="C00000"/>
                </a:solidFill>
              </a:rPr>
              <a:t>конкретни доказателства</a:t>
            </a:r>
            <a:r>
              <a:rPr lang="bg-BG" dirty="0"/>
              <a:t>.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78384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E10F6-2BCF-4DBC-B41F-07F9BAD51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2ED0F-9A90-4FBB-95A2-38F2D7DF4A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38B0D-6097-4834-AB64-D4B7ACCCB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48" y="1484784"/>
            <a:ext cx="6899592" cy="428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92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FDAFF-497D-4F6F-BA4B-CF552A7F7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990A29-29E2-4C76-AD19-DEE599B98A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C0E26F-421F-45F7-8013-41F59C910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50" y="1484784"/>
            <a:ext cx="6820852" cy="435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407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8CD53-36C4-4153-8C6C-1FEBE232A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3C0CF-F858-4F26-A937-E1AC8A8F2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8CAD19-98CE-4E19-B47F-5D8B89F35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055" y="1568205"/>
            <a:ext cx="6916115" cy="443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45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58D87-3804-4154-B2AA-3D11F9D4C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F1524-A7E3-40FB-89FF-2813D6077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AEFE3C-6A20-463C-9EB5-995C90960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203" y="1412776"/>
            <a:ext cx="6982799" cy="450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409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9EA25-8185-4C88-BB8F-60F2C7310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91F5D-1856-4C91-BFFB-D48CA06FA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96C370-1203-4194-94C0-468C696A1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284" y="1484784"/>
            <a:ext cx="6849431" cy="437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283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Nepcon skabelon_final</Template>
  <TotalTime>4707</TotalTime>
  <Words>157</Words>
  <Application>Microsoft Office PowerPoint</Application>
  <PresentationFormat>On-screen Show (4:3)</PresentationFormat>
  <Paragraphs>20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Wingdings 3</vt:lpstr>
      <vt:lpstr>Facet</vt:lpstr>
      <vt:lpstr>Процес на одитиране и оценка на съответствието</vt:lpstr>
      <vt:lpstr>НАЦИОНАЛЕН FSC СТАНДАРТ НА БЪЛГАРИЯ    FSC-STD-BGR-01-2016 V-1 </vt:lpstr>
      <vt:lpstr>Принципи от Националния FSC стандарт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NEPCon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Peter Feilberg</dc:creator>
  <cp:lastModifiedBy>Alexander </cp:lastModifiedBy>
  <cp:revision>123</cp:revision>
  <cp:lastPrinted>2019-05-20T08:37:20Z</cp:lastPrinted>
  <dcterms:created xsi:type="dcterms:W3CDTF">2007-09-08T18:45:35Z</dcterms:created>
  <dcterms:modified xsi:type="dcterms:W3CDTF">2019-05-20T08:38:34Z</dcterms:modified>
</cp:coreProperties>
</file>