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85" r:id="rId4"/>
    <p:sldId id="286" r:id="rId5"/>
    <p:sldId id="288" r:id="rId6"/>
    <p:sldId id="287" r:id="rId7"/>
    <p:sldId id="289" r:id="rId8"/>
    <p:sldId id="284" r:id="rId9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12745AE-9622-4439-97F3-779DD159DC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77B91A-7D7D-462C-ACD0-A35AE3B8EE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32A90-D451-46FC-819F-A7AB05F21B7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D5AB51-6B6E-4477-880B-3B6CE3F811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C9D26-52EE-4006-8170-2A824E932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534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3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1"/>
            <a:ext cx="789940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3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8F7F7-06E6-4D42-8A33-F35040A29C8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23989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6045" y="1864308"/>
            <a:ext cx="7766936" cy="1787030"/>
          </a:xfrm>
        </p:spPr>
        <p:txBody>
          <a:bodyPr/>
          <a:lstStyle/>
          <a:p>
            <a:pPr algn="ctr"/>
            <a:r>
              <a:rPr lang="bg-BG" sz="3600" dirty="0"/>
              <a:t>Регламент (ЕС) № 995/2010 – преглед на националното законодателство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4DAD9A-B06A-4F11-862E-CF432540B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3018" y="4235560"/>
            <a:ext cx="8100985" cy="1096899"/>
          </a:xfrm>
        </p:spPr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Теодор Тодоров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Национално законодателство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054"/>
            <a:ext cx="8072247" cy="4550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Изискванията на Регламент 995 (ЕС) 995/2010 са транспонирани в националното законодателство – Закон за горите:</a:t>
            </a:r>
          </a:p>
          <a:p>
            <a:r>
              <a:rPr lang="bg-BG" sz="2400" b="1" dirty="0"/>
              <a:t>Чл. 127. </a:t>
            </a:r>
            <a:r>
              <a:rPr lang="bg-BG" sz="2400" dirty="0"/>
              <a:t>(3) (Нова - ДВ, бр. 60 от 2012 г., изм. - ДВ, бр. 28 от 2014 г.) Компетентен орган по прилагането на Регламент (ЕС) № 995/2010 на Европейския парламент и на Съвета от 20 октомври 2010 г. за определяне на задълженията на операторите, които пускат на пазара дървен материал и изделия от дървен материал (ОВ, L 295/23 от 12 ноември 2010 г.), наричан по-нататък "Регламент (ЕС) № 995/2010", е Изпълнителната агенция по горите.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6AFA96-40A8-4E22-9F66-86353B1FB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639" y="1490499"/>
            <a:ext cx="2316762" cy="441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72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Национално законодателство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00187"/>
            <a:ext cx="8072247" cy="4550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Изискванията на Регламент 995 (ЕС) 995/2010 са транспонирани в националното законодателство – Закон за горите:</a:t>
            </a:r>
          </a:p>
          <a:p>
            <a:r>
              <a:rPr lang="bg-BG" sz="2400" b="1" dirty="0"/>
              <a:t>Чл. 127. </a:t>
            </a:r>
            <a:r>
              <a:rPr lang="bg-BG" sz="2400" dirty="0"/>
              <a:t>(4) (Нова - ДВ, бр. 60 от 2012 г., изм. - ДВ, бр. 28 от 2014 г.) За прилагането на Регламент (ЕС) № 995/2010 Агенция "Митници" предоставя на Изпълнителната агенция по горите информация за вноса на дървен материал и изделия от дървен материал, посочени в приложението на регламента. Информацията съдържа данни за получателя, датата на вноса и количеството и се предоставя за всяко тримесечие в срок до 15-о число на месеца, следващ периода.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A2603A-04D2-48BF-9F59-644BBEBAE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156" y="1441814"/>
            <a:ext cx="2250487" cy="450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83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Национално законодателство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524366"/>
            <a:ext cx="7247201" cy="4582924"/>
          </a:xfrm>
        </p:spPr>
        <p:txBody>
          <a:bodyPr>
            <a:noAutofit/>
          </a:bodyPr>
          <a:lstStyle/>
          <a:p>
            <a:r>
              <a:rPr lang="bg-BG" sz="2400" b="1" dirty="0"/>
              <a:t>Чл. 271. </a:t>
            </a:r>
            <a:r>
              <a:rPr lang="bg-BG" sz="2400" dirty="0"/>
              <a:t>(1) (Предишен текст на чл. 271 - ДВ, бр. 60 от 2012 г.) За нарушения на Регламент (ЕО) № 2173/2005 наказанието е глоба от 500 до 5000 лв., съответно имуществена санкция от 1000 до 10 000 лв., ако не е предвидено по-тежко наказание.</a:t>
            </a:r>
          </a:p>
          <a:p>
            <a:r>
              <a:rPr lang="bg-BG" sz="2400" dirty="0"/>
              <a:t>(2) (Нова - ДВ, бр. 60 от 2012 г.) За нарушения на Регламент (ЕС) № 995/2010 наказанието е глоба от 50 до 3000 лв., съответно имуществена санкция от 100 до 5000 лв., ако не е предвидено по-тежко наказание.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8056C2-27AB-4B58-8F2D-8D20C709D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1" y="1406772"/>
            <a:ext cx="2506133" cy="459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26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Национално законодателство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11476"/>
            <a:ext cx="10453246" cy="3634656"/>
          </a:xfrm>
        </p:spPr>
        <p:txBody>
          <a:bodyPr>
            <a:noAutofit/>
          </a:bodyPr>
          <a:lstStyle/>
          <a:p>
            <a:r>
              <a:rPr lang="bg-BG" sz="2400" b="1" dirty="0"/>
              <a:t>Чл. 273 </a:t>
            </a:r>
          </a:p>
          <a:p>
            <a:r>
              <a:rPr lang="bg-BG" sz="2400" dirty="0"/>
              <a:t>(11) (Нова - ДВ, бр. 28 от 2014 г.) Дървен материал и изделия от дървен материал, отнети в полза на държавата за нарушение на Регламент (ЕС) № 995/2010, се предоставят от Изпълнителната агенция по горите за ползване за цели от обществен интерес по смисъла на § 1, т. 22 от допълнителните разпоредби на Закона за дейностите по предоставяне на услуги.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3AD365D-0BE9-447A-9710-0DEC02341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54" y="3852549"/>
            <a:ext cx="10293974" cy="21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274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Национално законодателство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524366"/>
            <a:ext cx="10396801" cy="43684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b="1" dirty="0"/>
              <a:t>Приложим е и Чл. 235 от Наказателния кодекс </a:t>
            </a:r>
          </a:p>
          <a:p>
            <a:r>
              <a:rPr lang="bg-BG" sz="2400" b="1" dirty="0"/>
              <a:t>Чл. 235. </a:t>
            </a:r>
            <a:r>
              <a:rPr lang="bg-BG" sz="2400" dirty="0"/>
              <a:t>(Изм. - ДВ, бр. 26 от 2004 г.) (1) (Изм. - ДВ, бр. 75 от 2006 г., в сила от 13.10.2006 г.) Който без редовно писмено позволително или с редовно позволително, но извън указаните в него места, срокове, количество и дървета сече, събира, добива, взема или извозва от горския фонд каквито и да било дървета или част от тях, включително отсечени или паднали, се наказва с лишаване от свобода до шест години и с глоба от хиляда до двадесет хиляди лева.</a:t>
            </a:r>
          </a:p>
          <a:p>
            <a:r>
              <a:rPr lang="bg-BG" sz="2400" dirty="0"/>
              <a:t>(2) (Изм. - ДВ, бр. 75 от 2006 г., в сила от 13.10.2006 г.) С наказанието по ал. 1 се наказва и този, който укрие, товари, транспортира, разтоварва, съхранява или преработва незаконно добит от другиго дървен материал.</a:t>
            </a:r>
          </a:p>
        </p:txBody>
      </p:sp>
    </p:spTree>
    <p:extLst>
      <p:ext uri="{BB962C8B-B14F-4D97-AF65-F5344CB8AC3E}">
        <p14:creationId xmlns:p14="http://schemas.microsoft.com/office/powerpoint/2010/main" val="2111051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279201" cy="688265"/>
          </a:xfrm>
        </p:spPr>
        <p:txBody>
          <a:bodyPr>
            <a:normAutofit/>
          </a:bodyPr>
          <a:lstStyle/>
          <a:p>
            <a:r>
              <a:rPr lang="bg-BG" dirty="0"/>
              <a:t>Незаконен добив и продажба на дървесина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524366"/>
            <a:ext cx="10396801" cy="43684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Според WWF основните схеми за незаконен добив и продажба в България са:</a:t>
            </a:r>
          </a:p>
          <a:p>
            <a:pPr marL="0" indent="0">
              <a:buNone/>
            </a:pPr>
            <a:r>
              <a:rPr lang="bg-BG" sz="2400" dirty="0"/>
              <a:t>1.	Добив на немаркирани дървета в насаждения предвидени за сеч;</a:t>
            </a:r>
          </a:p>
          <a:p>
            <a:pPr marL="0" indent="0">
              <a:buNone/>
            </a:pPr>
            <a:r>
              <a:rPr lang="bg-BG" sz="2400" dirty="0"/>
              <a:t>2.	Манипулации при изчисляване на обема на маркираните за сеч дървета;</a:t>
            </a:r>
          </a:p>
          <a:p>
            <a:pPr marL="0" indent="0">
              <a:buNone/>
            </a:pPr>
            <a:r>
              <a:rPr lang="bg-BG" sz="2400" dirty="0"/>
              <a:t>3.	Ползване на неверни данни за дървесните запаси от Горскостопанските планове;</a:t>
            </a:r>
          </a:p>
          <a:p>
            <a:pPr marL="0" indent="0">
              <a:buNone/>
            </a:pPr>
            <a:r>
              <a:rPr lang="bg-BG" sz="2400" dirty="0"/>
              <a:t>4.	Манипулации при изчисляване на обема на дървата за огрев и технологичната дървесина;</a:t>
            </a:r>
          </a:p>
          <a:p>
            <a:pPr marL="0" indent="0">
              <a:buNone/>
            </a:pPr>
            <a:r>
              <a:rPr lang="bg-BG" sz="2400" dirty="0"/>
              <a:t>5.	Скриване на незаконно добита дървесина при експедицията;</a:t>
            </a:r>
          </a:p>
          <a:p>
            <a:pPr marL="0" indent="0">
              <a:buNone/>
            </a:pPr>
            <a:r>
              <a:rPr lang="bg-BG" sz="2400" dirty="0"/>
              <a:t>6.	Манипулации при окачествяване на маркираните дървета.</a:t>
            </a:r>
          </a:p>
        </p:txBody>
      </p:sp>
    </p:spTree>
    <p:extLst>
      <p:ext uri="{BB962C8B-B14F-4D97-AF65-F5344CB8AC3E}">
        <p14:creationId xmlns:p14="http://schemas.microsoft.com/office/powerpoint/2010/main" val="3659002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CB3AF6-2A04-4748-AFE7-086631E2A30C}"/>
              </a:ext>
            </a:extLst>
          </p:cNvPr>
          <p:cNvSpPr txBox="1"/>
          <p:nvPr/>
        </p:nvSpPr>
        <p:spPr>
          <a:xfrm>
            <a:off x="2133600" y="2974622"/>
            <a:ext cx="59718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3200" b="1" dirty="0"/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336715618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637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Facet</vt:lpstr>
      <vt:lpstr>Регламент (ЕС) № 995/2010 – преглед на националното законодателство </vt:lpstr>
      <vt:lpstr>Национално законодателство</vt:lpstr>
      <vt:lpstr>Национално законодателство</vt:lpstr>
      <vt:lpstr>Национално законодателство</vt:lpstr>
      <vt:lpstr>Национално законодателство</vt:lpstr>
      <vt:lpstr>Национално законодателство</vt:lpstr>
      <vt:lpstr>Незаконен добив и продажба на дървесина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67</cp:revision>
  <cp:lastPrinted>2019-05-20T08:39:26Z</cp:lastPrinted>
  <dcterms:created xsi:type="dcterms:W3CDTF">2019-04-30T11:06:54Z</dcterms:created>
  <dcterms:modified xsi:type="dcterms:W3CDTF">2019-05-20T08:40:00Z</dcterms:modified>
</cp:coreProperties>
</file>