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58" r:id="rId4"/>
    <p:sldId id="260" r:id="rId5"/>
    <p:sldId id="263" r:id="rId6"/>
    <p:sldId id="261" r:id="rId7"/>
    <p:sldId id="264" r:id="rId8"/>
    <p:sldId id="262" r:id="rId9"/>
  </p:sldIdLst>
  <p:sldSz cx="12192000" cy="6858000"/>
  <p:notesSz cx="9874250" cy="67976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D48AD51-2A66-434F-828C-3EAE5EA6FEE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842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5BE795-F59A-4EAB-9C61-3C1A5BB827B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593694" y="0"/>
            <a:ext cx="4278842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F26004-1683-4821-B7DD-7D7C7734A37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456219"/>
            <a:ext cx="4278842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103373-B5B8-4999-A97A-AE2100A5205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593694" y="6456219"/>
            <a:ext cx="4278842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B934A-548D-434E-9A70-FC9EA32291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663931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842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593694" y="0"/>
            <a:ext cx="4278842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98775" y="849313"/>
            <a:ext cx="4078288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87425" y="3271382"/>
            <a:ext cx="7899400" cy="267658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456219"/>
            <a:ext cx="4278842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593694" y="6456219"/>
            <a:ext cx="4278842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4EF063-0F4F-425F-87C4-6C4C8CB644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003777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7425267" y="-8467"/>
            <a:ext cx="4763558" cy="6866467"/>
            <a:chOff x="7425267" y="-8467"/>
            <a:chExt cx="4763558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8A9E7583-46CF-4577-9F51-DDDD29C9A3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26498" y="236220"/>
            <a:ext cx="1647197" cy="789686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3AF76BF5-5E23-4B8F-8B05-362AA94CA861}"/>
              </a:ext>
            </a:extLst>
          </p:cNvPr>
          <p:cNvGrpSpPr/>
          <p:nvPr userDrawn="1"/>
        </p:nvGrpSpPr>
        <p:grpSpPr>
          <a:xfrm>
            <a:off x="27813" y="6077644"/>
            <a:ext cx="10532715" cy="780356"/>
            <a:chOff x="0" y="3541862"/>
            <a:chExt cx="10532715" cy="780356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D7C273C8-F42F-46D5-8FE2-FBD9E0AC3182}"/>
                </a:ext>
              </a:extLst>
            </p:cNvPr>
            <p:cNvGrpSpPr/>
            <p:nvPr/>
          </p:nvGrpSpPr>
          <p:grpSpPr>
            <a:xfrm>
              <a:off x="0" y="3600432"/>
              <a:ext cx="4017485" cy="630737"/>
              <a:chOff x="844962" y="3613954"/>
              <a:chExt cx="4017485" cy="650724"/>
            </a:xfrm>
          </p:grpSpPr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2E5935DD-9E26-422B-B508-14C6C3E876F5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44962" y="3647462"/>
                <a:ext cx="1673911" cy="61721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6AB868A0-C3A3-47DE-955C-BEB725B75AD7}"/>
                  </a:ext>
                </a:extLst>
              </p:cNvPr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0590" y="3665692"/>
                <a:ext cx="701096" cy="563521"/>
              </a:xfrm>
              <a:prstGeom prst="rect">
                <a:avLst/>
              </a:prstGeom>
              <a:noFill/>
            </p:spPr>
          </p:pic>
          <p:pic>
            <p:nvPicPr>
              <p:cNvPr id="28" name="Picture 27" descr="C:\Users\m.videnova\Desktop\brand-all\opgg\logo-bg-right.png">
                <a:extLst>
                  <a:ext uri="{FF2B5EF4-FFF2-40B4-BE49-F238E27FC236}">
                    <a16:creationId xmlns:a16="http://schemas.microsoft.com/office/drawing/2014/main" id="{F617B454-8488-4846-8006-454F6CF4B5E6}"/>
                  </a:ext>
                </a:extLst>
              </p:cNvPr>
              <p:cNvPicPr/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172"/>
              <a:stretch>
                <a:fillRect/>
              </a:stretch>
            </p:blipFill>
            <p:spPr bwMode="auto">
              <a:xfrm>
                <a:off x="3318819" y="3613954"/>
                <a:ext cx="1543628" cy="617216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B5014861-0E7C-4836-9AAE-22A85456F54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54561" y="3541862"/>
              <a:ext cx="6578154" cy="78035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7126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3197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450670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4229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482706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9638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2104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5293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885660-61A2-471B-9699-D8F276862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C35204-B3F3-4768-9984-AF8928909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B7760B-199F-4903-92D3-E940437DD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2544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85247-9470-40C4-A567-69DBB16A9C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263773-2F0A-414B-8520-A11562038D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EE5116-E778-4239-8D20-FADB23D86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762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851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36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543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258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053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760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07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120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7425267" y="-8467"/>
            <a:ext cx="4763558" cy="6866467"/>
            <a:chOff x="7425267" y="-8467"/>
            <a:chExt cx="4763558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8"/>
            <p:cNvSpPr/>
            <p:nvPr userDrawn="1"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1821" y="482360"/>
            <a:ext cx="8596668" cy="68826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3982" y="1677707"/>
            <a:ext cx="9955354" cy="43636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729629" y="6384279"/>
            <a:ext cx="7197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968C3-5B7B-469F-8414-F219C38EDB83}" type="datetimeFigureOut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18447" y="6384279"/>
            <a:ext cx="345137" cy="332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3EDE7E6C-1CC7-4C2A-9E34-CAE27233008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3728823-D015-4BFF-98F5-FB3AAD3801FE}"/>
              </a:ext>
            </a:extLst>
          </p:cNvPr>
          <p:cNvCxnSpPr/>
          <p:nvPr userDrawn="1"/>
        </p:nvCxnSpPr>
        <p:spPr>
          <a:xfrm>
            <a:off x="451821" y="1351806"/>
            <a:ext cx="1174017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Picture 32">
            <a:extLst>
              <a:ext uri="{FF2B5EF4-FFF2-40B4-BE49-F238E27FC236}">
                <a16:creationId xmlns:a16="http://schemas.microsoft.com/office/drawing/2014/main" id="{8BB5EF8D-D60F-417C-91C9-D59247D46CB1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9926498" y="236220"/>
            <a:ext cx="1647197" cy="789686"/>
          </a:xfrm>
          <a:prstGeom prst="rect">
            <a:avLst/>
          </a:prstGeom>
        </p:spPr>
      </p:pic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F606D9BA-9D27-453E-8176-8F26088F80B2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41363"/>
            <a:ext cx="10800272" cy="1183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10DD5EFC-CC71-4496-AC26-9326A32D2D6C}"/>
              </a:ext>
            </a:extLst>
          </p:cNvPr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110277" y="6065421"/>
            <a:ext cx="10534801" cy="780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393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661" r:id="rId17"/>
    <p:sldLayoutId id="2147483686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CF9D0-2617-497B-A489-091ABD756D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1548882"/>
            <a:ext cx="8318068" cy="2501954"/>
          </a:xfrm>
        </p:spPr>
        <p:txBody>
          <a:bodyPr/>
          <a:lstStyle/>
          <a:p>
            <a:pPr algn="ctr"/>
            <a:r>
              <a:rPr lang="bg-BG" dirty="0"/>
              <a:t>Вериги за доставки на дървен материал и продукти от дървесина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B11BD2-135A-44F5-A5A6-3057C025C9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5999" y="4348065"/>
            <a:ext cx="3178003" cy="799667"/>
          </a:xfrm>
        </p:spPr>
        <p:txBody>
          <a:bodyPr/>
          <a:lstStyle/>
          <a:p>
            <a:pPr algn="ctr"/>
            <a:r>
              <a:rPr lang="bg-BG" dirty="0">
                <a:solidFill>
                  <a:schemeClr val="tx1"/>
                </a:solidFill>
              </a:rPr>
              <a:t>Александра Александрова</a:t>
            </a:r>
          </a:p>
          <a:p>
            <a:pPr algn="ctr"/>
            <a:r>
              <a:rPr lang="bg-BG" dirty="0">
                <a:solidFill>
                  <a:schemeClr val="tx1"/>
                </a:solidFill>
              </a:rPr>
              <a:t>14-17 май 2019 г., гр. Банско</a:t>
            </a:r>
            <a:endParaRPr lang="en-US" dirty="0">
              <a:solidFill>
                <a:schemeClr val="tx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2949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F5F5F1-0A55-4F41-8E35-FA326F884A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Вериги за доставка: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30A402-A535-4CDD-ACEC-5DBDDF7E21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627" y="2429723"/>
            <a:ext cx="3659479" cy="1998554"/>
          </a:xfrm>
        </p:spPr>
        <p:txBody>
          <a:bodyPr/>
          <a:lstStyle/>
          <a:p>
            <a:r>
              <a:rPr lang="bg-BG" dirty="0"/>
              <a:t>Внасяне от държави извън ЕС;</a:t>
            </a:r>
          </a:p>
          <a:p>
            <a:endParaRPr lang="bg-BG" dirty="0"/>
          </a:p>
          <a:p>
            <a:r>
              <a:rPr lang="bg-BG" dirty="0"/>
              <a:t>Добив на дървесина в страната, в която за първи път ще се пуска на пазара.</a:t>
            </a:r>
            <a:endParaRPr lang="en-GB" dirty="0"/>
          </a:p>
        </p:txBody>
      </p:sp>
      <p:pic>
        <p:nvPicPr>
          <p:cNvPr id="4" name="Picture 7">
            <a:extLst>
              <a:ext uri="{FF2B5EF4-FFF2-40B4-BE49-F238E27FC236}">
                <a16:creationId xmlns:a16="http://schemas.microsoft.com/office/drawing/2014/main" id="{0F88F2D1-4DF7-479B-A7E5-D3F061BA28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98509" y="1610330"/>
            <a:ext cx="6792807" cy="3987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96447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7EE5C6-78BE-43DB-8462-6784801132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Вериги за доставка:</a:t>
            </a:r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8E57742-B058-4DFC-9AE8-33E1E77C33B2}"/>
              </a:ext>
            </a:extLst>
          </p:cNvPr>
          <p:cNvSpPr/>
          <p:nvPr/>
        </p:nvSpPr>
        <p:spPr>
          <a:xfrm>
            <a:off x="557679" y="1492898"/>
            <a:ext cx="2453951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/>
              <a:t>Дървени материали от страна извън ЕС</a:t>
            </a:r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9AA5F5-A3EF-4EC9-B67C-627D43A1C4C9}"/>
              </a:ext>
            </a:extLst>
          </p:cNvPr>
          <p:cNvSpPr/>
          <p:nvPr/>
        </p:nvSpPr>
        <p:spPr>
          <a:xfrm>
            <a:off x="3560100" y="1492898"/>
            <a:ext cx="138093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/>
              <a:t>Оператор</a:t>
            </a:r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042F896-3069-4EAD-A3D4-3C9DA5F5E34E}"/>
              </a:ext>
            </a:extLst>
          </p:cNvPr>
          <p:cNvSpPr/>
          <p:nvPr/>
        </p:nvSpPr>
        <p:spPr>
          <a:xfrm>
            <a:off x="5610045" y="1492898"/>
            <a:ext cx="138093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/>
              <a:t>Търговец 1</a:t>
            </a:r>
            <a:endParaRPr lang="en-GB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B79E853-4EF4-41EC-B5BB-172989B2B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5326" y="1492898"/>
            <a:ext cx="1512757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bg-BG" dirty="0"/>
              <a:t>Търговец 2</a:t>
            </a:r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A30EA35-A938-4A00-B486-38495D2F53BA}"/>
              </a:ext>
            </a:extLst>
          </p:cNvPr>
          <p:cNvSpPr/>
          <p:nvPr/>
        </p:nvSpPr>
        <p:spPr>
          <a:xfrm>
            <a:off x="9786860" y="1492898"/>
            <a:ext cx="1847461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/>
              <a:t>Краен потребител</a:t>
            </a:r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4F78D5B-576B-49A2-B8AE-86DA18C412C8}"/>
              </a:ext>
            </a:extLst>
          </p:cNvPr>
          <p:cNvSpPr/>
          <p:nvPr/>
        </p:nvSpPr>
        <p:spPr>
          <a:xfrm>
            <a:off x="576233" y="2729571"/>
            <a:ext cx="245395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/>
              <a:t>Дървесина, добита от страна от ЕС</a:t>
            </a:r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741E610-D396-48AE-86C4-402DD078C075}"/>
              </a:ext>
            </a:extLst>
          </p:cNvPr>
          <p:cNvSpPr/>
          <p:nvPr/>
        </p:nvSpPr>
        <p:spPr>
          <a:xfrm>
            <a:off x="3560100" y="2729571"/>
            <a:ext cx="138093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/>
              <a:t>Оператор</a:t>
            </a:r>
            <a:endParaRPr lang="en-GB" dirty="0"/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9CEFE696-3B90-454B-9D19-1C69147660E7}"/>
              </a:ext>
            </a:extLst>
          </p:cNvPr>
          <p:cNvSpPr txBox="1">
            <a:spLocks/>
          </p:cNvSpPr>
          <p:nvPr/>
        </p:nvSpPr>
        <p:spPr>
          <a:xfrm>
            <a:off x="5610045" y="2729571"/>
            <a:ext cx="1512757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3" charset="2"/>
              <a:buNone/>
            </a:pPr>
            <a:r>
              <a:rPr lang="bg-BG" dirty="0"/>
              <a:t>Търговец 1</a:t>
            </a:r>
            <a:endParaRPr lang="en-GB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EDDAB4E-FAFC-41A7-B492-6F61DB70D3AB}"/>
              </a:ext>
            </a:extLst>
          </p:cNvPr>
          <p:cNvSpPr/>
          <p:nvPr/>
        </p:nvSpPr>
        <p:spPr>
          <a:xfrm>
            <a:off x="7791817" y="2729571"/>
            <a:ext cx="1847461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/>
              <a:t>Краен потребител</a:t>
            </a:r>
            <a:endParaRPr lang="en-GB" dirty="0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9377CF06-E6A1-427F-9C78-CB9BB210CA3C}"/>
              </a:ext>
            </a:extLst>
          </p:cNvPr>
          <p:cNvCxnSpPr>
            <a:cxnSpLocks/>
            <a:stCxn id="4" idx="3"/>
            <a:endCxn id="5" idx="1"/>
          </p:cNvCxnSpPr>
          <p:nvPr/>
        </p:nvCxnSpPr>
        <p:spPr>
          <a:xfrm>
            <a:off x="3011630" y="1950098"/>
            <a:ext cx="54847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75E875A5-6CA0-4100-B52C-F7FABB371DBD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4941030" y="1950098"/>
            <a:ext cx="66901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341809C0-2B15-477B-ACAA-D61B9E1F45C8}"/>
              </a:ext>
            </a:extLst>
          </p:cNvPr>
          <p:cNvCxnSpPr>
            <a:cxnSpLocks/>
            <a:stCxn id="6" idx="3"/>
            <a:endCxn id="7" idx="1"/>
          </p:cNvCxnSpPr>
          <p:nvPr/>
        </p:nvCxnSpPr>
        <p:spPr>
          <a:xfrm>
            <a:off x="6990975" y="1950098"/>
            <a:ext cx="664351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0934271-F89B-42BA-9A3D-4F3C993F3A75}"/>
              </a:ext>
            </a:extLst>
          </p:cNvPr>
          <p:cNvCxnSpPr>
            <a:cxnSpLocks/>
            <a:stCxn id="7" idx="3"/>
            <a:endCxn id="8" idx="1"/>
          </p:cNvCxnSpPr>
          <p:nvPr/>
        </p:nvCxnSpPr>
        <p:spPr>
          <a:xfrm>
            <a:off x="9168083" y="1950098"/>
            <a:ext cx="618777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B9DDE43B-A7B5-4FFC-BBD5-7F4E092EA08F}"/>
              </a:ext>
            </a:extLst>
          </p:cNvPr>
          <p:cNvCxnSpPr>
            <a:cxnSpLocks/>
            <a:stCxn id="9" idx="3"/>
            <a:endCxn id="10" idx="1"/>
          </p:cNvCxnSpPr>
          <p:nvPr/>
        </p:nvCxnSpPr>
        <p:spPr>
          <a:xfrm>
            <a:off x="3030183" y="3186771"/>
            <a:ext cx="529917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801AF95E-7699-498F-B48D-929E1E90D8AB}"/>
              </a:ext>
            </a:extLst>
          </p:cNvPr>
          <p:cNvCxnSpPr>
            <a:cxnSpLocks/>
            <a:stCxn id="10" idx="3"/>
            <a:endCxn id="11" idx="1"/>
          </p:cNvCxnSpPr>
          <p:nvPr/>
        </p:nvCxnSpPr>
        <p:spPr>
          <a:xfrm>
            <a:off x="4941030" y="3186771"/>
            <a:ext cx="66901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CD994931-9C98-4E29-8F12-0B255E42EB52}"/>
              </a:ext>
            </a:extLst>
          </p:cNvPr>
          <p:cNvCxnSpPr>
            <a:cxnSpLocks/>
            <a:stCxn id="11" idx="3"/>
            <a:endCxn id="12" idx="1"/>
          </p:cNvCxnSpPr>
          <p:nvPr/>
        </p:nvCxnSpPr>
        <p:spPr>
          <a:xfrm>
            <a:off x="7122802" y="3186771"/>
            <a:ext cx="66901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0FD73C01-D0DF-4B88-AFF0-20B510BF4720}"/>
              </a:ext>
            </a:extLst>
          </p:cNvPr>
          <p:cNvSpPr txBox="1">
            <a:spLocks/>
          </p:cNvSpPr>
          <p:nvPr/>
        </p:nvSpPr>
        <p:spPr>
          <a:xfrm>
            <a:off x="206502" y="3564293"/>
            <a:ext cx="4848789" cy="24259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b="1"/>
              <a:t>Оператори:</a:t>
            </a:r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/>
              <a:t>Вносители на дървен материал от страни извън ЕС;</a:t>
            </a:r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/>
              <a:t>Дърводобивни фирми, закупили дървесина на корен;</a:t>
            </a:r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/>
              <a:t>Собственици на гори, които пускат на пазара добитата от тях дървесина.</a:t>
            </a:r>
            <a:endParaRPr lang="en-GB" dirty="0"/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8B2ECED9-8A64-4CF3-955D-95F1D945CF17}"/>
              </a:ext>
            </a:extLst>
          </p:cNvPr>
          <p:cNvSpPr txBox="1">
            <a:spLocks/>
          </p:cNvSpPr>
          <p:nvPr/>
        </p:nvSpPr>
        <p:spPr>
          <a:xfrm>
            <a:off x="5987309" y="3731222"/>
            <a:ext cx="4848789" cy="22590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b="1" dirty="0"/>
              <a:t>Търговци:</a:t>
            </a:r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Вносители на дървен материал от страни от ЕС;</a:t>
            </a:r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Търговци с/без физическо притежание;</a:t>
            </a:r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Първични преработватели;</a:t>
            </a:r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Вторични преработватели.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84519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C510AE-F49E-4C4B-89D2-F03DAC6441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/>
              <a:t>Участници във веригата за доставки в България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0FD822-0DD5-48B4-8365-A90DEFBC39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982" y="1677707"/>
            <a:ext cx="8574507" cy="4363656"/>
          </a:xfrm>
        </p:spPr>
        <p:txBody>
          <a:bodyPr>
            <a:normAutofit fontScale="92500"/>
          </a:bodyPr>
          <a:lstStyle/>
          <a:p>
            <a:r>
              <a:rPr lang="bg-BG" dirty="0"/>
              <a:t>Стопанствата и собственици на гори:</a:t>
            </a:r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Доставчици – ако продават дървесината на корен на </a:t>
            </a:r>
            <a:r>
              <a:rPr lang="bg-BG" dirty="0" err="1"/>
              <a:t>дърводобиващи</a:t>
            </a:r>
            <a:r>
              <a:rPr lang="bg-BG" dirty="0"/>
              <a:t> фирми;</a:t>
            </a:r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Оператори – ако те добиват дървесината и я пускат на пазара на ЕС за първи път;</a:t>
            </a:r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Търговци – ако са закупили дървени материали от оператор и след това ги преработват/продават;</a:t>
            </a:r>
          </a:p>
          <a:p>
            <a:r>
              <a:rPr lang="bg-BG" dirty="0" err="1"/>
              <a:t>Дърводобиващи</a:t>
            </a:r>
            <a:r>
              <a:rPr lang="bg-BG" dirty="0"/>
              <a:t> фирми:</a:t>
            </a:r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Оператори – ако са закупили дървесината на корен;</a:t>
            </a:r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Подизпълнители – ако са наети от стопанства или собственици за услугата дърводобив;</a:t>
            </a:r>
          </a:p>
          <a:p>
            <a:r>
              <a:rPr lang="bg-BG" dirty="0"/>
              <a:t>Търговци с/без физическо притежание – търговци и оператори;</a:t>
            </a:r>
          </a:p>
          <a:p>
            <a:r>
              <a:rPr lang="bg-BG" dirty="0"/>
              <a:t>Първични преработватели – търговци и оператори;</a:t>
            </a:r>
          </a:p>
          <a:p>
            <a:r>
              <a:rPr lang="bg-BG" dirty="0"/>
              <a:t>Вторични преработватели – търговци.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7AB0598-60A0-49B8-96A6-079BCA86D7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1488258"/>
            <a:ext cx="3048000" cy="203299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E89F91C-0081-4408-BD9F-8B91F8A75C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4106" y="3746633"/>
            <a:ext cx="3097894" cy="2032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1063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422571-E396-415B-B855-43AC22B28F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Типове вериги и сложност: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FE103B7-D029-4A73-861B-5E48484A70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7279" y="1600705"/>
            <a:ext cx="6100073" cy="144087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5BA7263-669B-4487-99A0-35972C99BD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2103" y="3429000"/>
            <a:ext cx="4416104" cy="242911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CBE7025-E1DA-4C4A-B27B-6F69DD3B099E}"/>
              </a:ext>
            </a:extLst>
          </p:cNvPr>
          <p:cNvSpPr txBox="1"/>
          <p:nvPr/>
        </p:nvSpPr>
        <p:spPr>
          <a:xfrm>
            <a:off x="788455" y="2001171"/>
            <a:ext cx="12736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/>
              <a:t>1. Верига без смесване </a:t>
            </a:r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B915E77-AB9C-4BD4-A716-5668D4D56E5A}"/>
              </a:ext>
            </a:extLst>
          </p:cNvPr>
          <p:cNvSpPr txBox="1"/>
          <p:nvPr/>
        </p:nvSpPr>
        <p:spPr>
          <a:xfrm>
            <a:off x="788456" y="4053825"/>
            <a:ext cx="13988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/>
              <a:t>2. Верига със смесване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37671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B068B4-CD8C-40EE-91FA-72258A377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Приемливи и неприемливи източници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B56119-D92E-4799-96C4-526991108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760" y="1509754"/>
            <a:ext cx="5047861" cy="3510115"/>
          </a:xfrm>
        </p:spPr>
        <p:txBody>
          <a:bodyPr>
            <a:normAutofit fontScale="85000" lnSpcReduction="10000"/>
          </a:bodyPr>
          <a:lstStyle/>
          <a:p>
            <a:r>
              <a:rPr lang="bg-BG" dirty="0"/>
              <a:t>Приемливи източници:</a:t>
            </a:r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Ясен произход;</a:t>
            </a:r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Спазени права на дърводобив и извършени плащания;</a:t>
            </a:r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Спазване на законодателството в областта на околната среда и горското стопанство – управление на горите, опазване на биологичното разнообразие;</a:t>
            </a:r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Спазван законните права на трети лица по отношение използването и владението;</a:t>
            </a:r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Спазване търговски и митнически закони;</a:t>
            </a:r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Нисък риск за незаконно добит;</a:t>
            </a:r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Лицензи </a:t>
            </a:r>
            <a:r>
              <a:rPr lang="en-GB" dirty="0"/>
              <a:t>FLEGT </a:t>
            </a:r>
            <a:r>
              <a:rPr lang="bg-BG" dirty="0"/>
              <a:t>и </a:t>
            </a:r>
            <a:r>
              <a:rPr lang="en-GB" dirty="0"/>
              <a:t>CITES</a:t>
            </a:r>
            <a:r>
              <a:rPr lang="bg-BG" dirty="0"/>
              <a:t>.</a:t>
            </a:r>
            <a:endParaRPr lang="en-GB" dirty="0"/>
          </a:p>
          <a:p>
            <a:endParaRPr lang="en-GB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EF7E147-9EE1-44FD-BA89-B424422FD355}"/>
              </a:ext>
            </a:extLst>
          </p:cNvPr>
          <p:cNvSpPr txBox="1">
            <a:spLocks/>
          </p:cNvSpPr>
          <p:nvPr/>
        </p:nvSpPr>
        <p:spPr>
          <a:xfrm>
            <a:off x="5441920" y="1509755"/>
            <a:ext cx="5857451" cy="313689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sz="1700" dirty="0"/>
              <a:t>Неприемливи източници:</a:t>
            </a:r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sz="1700" dirty="0"/>
              <a:t>Неясен произход</a:t>
            </a:r>
            <a:r>
              <a:rPr lang="en-GB" sz="1700" dirty="0"/>
              <a:t>;</a:t>
            </a:r>
            <a:endParaRPr lang="bg-BG" sz="1700" dirty="0"/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sz="1700" dirty="0" err="1"/>
              <a:t>Неспазени</a:t>
            </a:r>
            <a:r>
              <a:rPr lang="bg-BG" sz="1700" dirty="0"/>
              <a:t> права на дърводобив;</a:t>
            </a:r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sz="1700" dirty="0" err="1"/>
              <a:t>Неспазено</a:t>
            </a:r>
            <a:r>
              <a:rPr lang="bg-BG" sz="1700" dirty="0"/>
              <a:t> законодателство в областта на околната среда и горското стопанство;</a:t>
            </a:r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sz="1700" dirty="0" err="1"/>
              <a:t>Неспазени</a:t>
            </a:r>
            <a:r>
              <a:rPr lang="bg-BG" sz="1700" dirty="0"/>
              <a:t> права на трети лица;</a:t>
            </a:r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sz="1700" dirty="0"/>
              <a:t>Висок риск за незаконно добит;</a:t>
            </a:r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sz="1700" dirty="0"/>
              <a:t>Неверни документи;</a:t>
            </a:r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sz="1700" dirty="0"/>
              <a:t>Неплатени данъци и такси;</a:t>
            </a:r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sz="1700" dirty="0"/>
              <a:t>Продаващата фирма е в черния списък.</a:t>
            </a:r>
            <a:endParaRPr lang="en-GB" sz="1700" dirty="0"/>
          </a:p>
          <a:p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FAE1B8E-3CD7-44FE-B8E4-58889C3168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0435" y="4388656"/>
            <a:ext cx="2036783" cy="14104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9F70951-61C2-4BAE-937D-1D0FFFC55D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0530" y="4342310"/>
            <a:ext cx="2581469" cy="1625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637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1B16F1-C072-420D-B706-8BB66CAE9E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820" y="482360"/>
            <a:ext cx="9205363" cy="688265"/>
          </a:xfrm>
        </p:spPr>
        <p:txBody>
          <a:bodyPr>
            <a:normAutofit fontScale="90000"/>
          </a:bodyPr>
          <a:lstStyle/>
          <a:p>
            <a:r>
              <a:rPr lang="bg-BG" dirty="0"/>
              <a:t>Неприемливи източници според </a:t>
            </a:r>
            <a:r>
              <a:rPr lang="en-GB" dirty="0"/>
              <a:t>FSC – </a:t>
            </a:r>
            <a:r>
              <a:rPr lang="bg-BG" dirty="0"/>
              <a:t>Категории: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437537-7DE5-49EF-9723-3C292074C0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Font typeface="+mj-lt"/>
              <a:buAutoNum type="arabicPeriod"/>
            </a:pPr>
            <a:r>
              <a:rPr lang="bg-BG" dirty="0"/>
              <a:t>Незаконно добита дървесина;</a:t>
            </a:r>
            <a:endParaRPr lang="en-GB" dirty="0"/>
          </a:p>
          <a:p>
            <a:pPr lvl="0">
              <a:buFont typeface="+mj-lt"/>
              <a:buAutoNum type="arabicPeriod"/>
            </a:pPr>
            <a:r>
              <a:rPr lang="bg-BG" dirty="0"/>
              <a:t>Дървесина, добита в нарушение на традиционните или граждански права;</a:t>
            </a:r>
            <a:endParaRPr lang="en-GB" dirty="0"/>
          </a:p>
          <a:p>
            <a:pPr lvl="0">
              <a:buFont typeface="+mj-lt"/>
              <a:buAutoNum type="arabicPeriod"/>
            </a:pPr>
            <a:r>
              <a:rPr lang="ru-RU" dirty="0" err="1"/>
              <a:t>Дървесина</a:t>
            </a:r>
            <a:r>
              <a:rPr lang="ru-RU" dirty="0"/>
              <a:t>, добита от гори, в </a:t>
            </a:r>
            <a:r>
              <a:rPr lang="ru-RU" dirty="0" err="1"/>
              <a:t>които</a:t>
            </a:r>
            <a:r>
              <a:rPr lang="ru-RU" dirty="0"/>
              <a:t> </a:t>
            </a:r>
            <a:r>
              <a:rPr lang="ru-RU" dirty="0" err="1"/>
              <a:t>високите</a:t>
            </a:r>
            <a:r>
              <a:rPr lang="ru-RU" dirty="0"/>
              <a:t> консервационни </a:t>
            </a:r>
            <a:r>
              <a:rPr lang="ru-RU" dirty="0" err="1"/>
              <a:t>стойности</a:t>
            </a:r>
            <a:r>
              <a:rPr lang="ru-RU" dirty="0"/>
              <a:t> </a:t>
            </a:r>
            <a:r>
              <a:rPr lang="ru-RU" dirty="0" err="1"/>
              <a:t>са</a:t>
            </a:r>
            <a:r>
              <a:rPr lang="ru-RU" dirty="0"/>
              <a:t> под </a:t>
            </a:r>
            <a:r>
              <a:rPr lang="ru-RU" dirty="0" err="1"/>
              <a:t>заплаха</a:t>
            </a:r>
            <a:r>
              <a:rPr lang="ru-RU" dirty="0"/>
              <a:t> от </a:t>
            </a:r>
            <a:r>
              <a:rPr lang="ru-RU" dirty="0" err="1"/>
              <a:t>дейностите</a:t>
            </a:r>
            <a:r>
              <a:rPr lang="ru-RU" dirty="0"/>
              <a:t> по управление</a:t>
            </a:r>
            <a:r>
              <a:rPr lang="bg-BG" dirty="0"/>
              <a:t>;</a:t>
            </a:r>
            <a:endParaRPr lang="en-GB" dirty="0"/>
          </a:p>
          <a:p>
            <a:pPr lvl="0">
              <a:buFont typeface="+mj-lt"/>
              <a:buAutoNum type="arabicPeriod"/>
            </a:pPr>
            <a:r>
              <a:rPr lang="ru-RU" dirty="0" err="1"/>
              <a:t>Дървесина</a:t>
            </a:r>
            <a:r>
              <a:rPr lang="ru-RU" dirty="0"/>
              <a:t> от гори, </a:t>
            </a:r>
            <a:r>
              <a:rPr lang="ru-RU" dirty="0" err="1"/>
              <a:t>превърнати</a:t>
            </a:r>
            <a:r>
              <a:rPr lang="ru-RU" dirty="0"/>
              <a:t> в плантации или </a:t>
            </a:r>
            <a:r>
              <a:rPr lang="ru-RU" dirty="0" err="1"/>
              <a:t>негорски</a:t>
            </a:r>
            <a:r>
              <a:rPr lang="ru-RU" dirty="0"/>
              <a:t> </a:t>
            </a:r>
            <a:r>
              <a:rPr lang="ru-RU" dirty="0" err="1"/>
              <a:t>територии</a:t>
            </a:r>
            <a:r>
              <a:rPr lang="ru-RU" dirty="0"/>
              <a:t> (конверсия)</a:t>
            </a:r>
            <a:r>
              <a:rPr lang="bg-BG" dirty="0"/>
              <a:t>; </a:t>
            </a:r>
            <a:endParaRPr lang="en-GB" dirty="0"/>
          </a:p>
          <a:p>
            <a:pPr lvl="0">
              <a:buFont typeface="+mj-lt"/>
              <a:buAutoNum type="arabicPeriod"/>
            </a:pPr>
            <a:r>
              <a:rPr lang="ru-RU" dirty="0" err="1"/>
              <a:t>Дървесина</a:t>
            </a:r>
            <a:r>
              <a:rPr lang="ru-RU" dirty="0"/>
              <a:t> от гори, в </a:t>
            </a:r>
            <a:r>
              <a:rPr lang="ru-RU" dirty="0" err="1"/>
              <a:t>които</a:t>
            </a:r>
            <a:r>
              <a:rPr lang="ru-RU" dirty="0"/>
              <a:t> </a:t>
            </a:r>
            <a:r>
              <a:rPr lang="ru-RU" dirty="0" err="1"/>
              <a:t>са</a:t>
            </a:r>
            <a:r>
              <a:rPr lang="ru-RU" dirty="0"/>
              <a:t> </a:t>
            </a:r>
            <a:r>
              <a:rPr lang="ru-RU" dirty="0" err="1"/>
              <a:t>засадени</a:t>
            </a:r>
            <a:r>
              <a:rPr lang="ru-RU" dirty="0"/>
              <a:t> </a:t>
            </a:r>
            <a:r>
              <a:rPr lang="ru-RU" dirty="0" err="1"/>
              <a:t>генетично</a:t>
            </a:r>
            <a:r>
              <a:rPr lang="ru-RU" dirty="0"/>
              <a:t> </a:t>
            </a:r>
            <a:r>
              <a:rPr lang="ru-RU" dirty="0" err="1"/>
              <a:t>модифицирани</a:t>
            </a:r>
            <a:r>
              <a:rPr lang="ru-RU" dirty="0"/>
              <a:t> </a:t>
            </a:r>
            <a:r>
              <a:rPr lang="ru-RU" dirty="0" err="1"/>
              <a:t>дървета</a:t>
            </a:r>
            <a:r>
              <a:rPr lang="bg-BG" dirty="0"/>
              <a:t>.</a:t>
            </a: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CD9C3A7-5AEF-47E9-B6D2-B419328277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313" y="4052236"/>
            <a:ext cx="3172125" cy="18886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E2A943C-6C36-429B-B7B7-AAD4DB2A59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5640" y="3936733"/>
            <a:ext cx="3181490" cy="2004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3260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DEFF14-659F-4933-AF00-03F845F91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982" y="221103"/>
            <a:ext cx="9130718" cy="982546"/>
          </a:xfrm>
        </p:spPr>
        <p:txBody>
          <a:bodyPr>
            <a:normAutofit fontScale="90000"/>
          </a:bodyPr>
          <a:lstStyle/>
          <a:p>
            <a:r>
              <a:rPr lang="bg-BG" dirty="0"/>
              <a:t>Проследяемост на движението на дървесината между различните субекти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E5ED12-659D-4A07-82F8-71F39FDBEC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216" y="1331888"/>
            <a:ext cx="11179953" cy="4363656"/>
          </a:xfrm>
        </p:spPr>
        <p:txBody>
          <a:bodyPr/>
          <a:lstStyle/>
          <a:p>
            <a:r>
              <a:rPr lang="bg-BG" dirty="0"/>
              <a:t>Колкото по-сложна и дълга е веригата за доставки, толкова проследяемостта ѝ е по-трудна;</a:t>
            </a:r>
          </a:p>
          <a:p>
            <a:r>
              <a:rPr lang="bg-BG" dirty="0"/>
              <a:t>Проследяемост – обратно до гората източник:</a:t>
            </a:r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Система за надлежна проверка;</a:t>
            </a:r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Документация – превозни билети, фактури;</a:t>
            </a:r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Информация за доставчици и купувачи;</a:t>
            </a:r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Сертификация по Управление на гори и Проследяване на продукцията.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5724F43-5226-49AF-A0C8-0F4B1B2016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321" y="3622506"/>
            <a:ext cx="10136015" cy="16861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1B51842-5E6F-4C77-85BE-3B82A3404791}"/>
              </a:ext>
            </a:extLst>
          </p:cNvPr>
          <p:cNvSpPr txBox="1"/>
          <p:nvPr/>
        </p:nvSpPr>
        <p:spPr>
          <a:xfrm>
            <a:off x="401216" y="5144774"/>
            <a:ext cx="19874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/>
              <a:t>Горско стопанство – законно добит</a:t>
            </a:r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26E403-2EDD-49C7-950D-2A2CCE9A8DE1}"/>
              </a:ext>
            </a:extLst>
          </p:cNvPr>
          <p:cNvSpPr txBox="1"/>
          <p:nvPr/>
        </p:nvSpPr>
        <p:spPr>
          <a:xfrm>
            <a:off x="3163077" y="5198502"/>
            <a:ext cx="60590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/>
              <a:t>Верига на доставки – контрол да не се смесва с незаконно добити дървени материали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1178278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514</Words>
  <Application>Microsoft Office PowerPoint</Application>
  <PresentationFormat>Widescreen</PresentationFormat>
  <Paragraphs>73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Trebuchet MS</vt:lpstr>
      <vt:lpstr>Wingdings</vt:lpstr>
      <vt:lpstr>Wingdings 3</vt:lpstr>
      <vt:lpstr>Facet</vt:lpstr>
      <vt:lpstr>Вериги за доставки на дървен материал и продукти от дървесина</vt:lpstr>
      <vt:lpstr>Вериги за доставка:</vt:lpstr>
      <vt:lpstr>Вериги за доставка:</vt:lpstr>
      <vt:lpstr>Участници във веригата за доставки в България</vt:lpstr>
      <vt:lpstr>Типове вериги и сложност:</vt:lpstr>
      <vt:lpstr>Приемливи и неприемливи източници</vt:lpstr>
      <vt:lpstr>Неприемливи източници според FSC – Категории:</vt:lpstr>
      <vt:lpstr>Проследяемост на движението на дървесината между различните субекти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Alexander </dc:creator>
  <cp:lastModifiedBy>Alexander </cp:lastModifiedBy>
  <cp:revision>29</cp:revision>
  <cp:lastPrinted>2019-05-20T08:49:06Z</cp:lastPrinted>
  <dcterms:created xsi:type="dcterms:W3CDTF">2019-04-30T11:06:54Z</dcterms:created>
  <dcterms:modified xsi:type="dcterms:W3CDTF">2019-05-20T08:49:23Z</dcterms:modified>
</cp:coreProperties>
</file>