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media/image13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notesMasterIdLst>
    <p:notesMasterId r:id="rId22"/>
  </p:notesMasterIdLst>
  <p:handoutMasterIdLst>
    <p:handoutMasterId r:id="rId23"/>
  </p:handoutMasterIdLst>
  <p:sldIdLst>
    <p:sldId id="256" r:id="rId2"/>
    <p:sldId id="268" r:id="rId3"/>
    <p:sldId id="269" r:id="rId4"/>
    <p:sldId id="266" r:id="rId5"/>
    <p:sldId id="271" r:id="rId6"/>
    <p:sldId id="258" r:id="rId7"/>
    <p:sldId id="270" r:id="rId8"/>
    <p:sldId id="259" r:id="rId9"/>
    <p:sldId id="267" r:id="rId10"/>
    <p:sldId id="272" r:id="rId11"/>
    <p:sldId id="260" r:id="rId12"/>
    <p:sldId id="261" r:id="rId13"/>
    <p:sldId id="265" r:id="rId14"/>
    <p:sldId id="275" r:id="rId15"/>
    <p:sldId id="262" r:id="rId16"/>
    <p:sldId id="263" r:id="rId17"/>
    <p:sldId id="264" r:id="rId18"/>
    <p:sldId id="273" r:id="rId19"/>
    <p:sldId id="274" r:id="rId20"/>
    <p:sldId id="276" r:id="rId21"/>
  </p:sldIdLst>
  <p:sldSz cx="12192000" cy="6858000"/>
  <p:notesSz cx="9874250" cy="67976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1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18E1EDA-668F-462E-886C-658949ACE33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8842" cy="3414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33F5D7-0D80-4B8A-9332-F2B60459FEF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593694" y="0"/>
            <a:ext cx="4278842" cy="3414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D792A1E-93DB-4BA1-B554-6A12F2C201E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6456219"/>
            <a:ext cx="4278842" cy="3414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168C76-8987-46AD-876D-D597E9FE045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593694" y="6456219"/>
            <a:ext cx="4278842" cy="3414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8D5415-4C66-443D-B62B-0240470A4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557233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8842" cy="3414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593694" y="0"/>
            <a:ext cx="4278842" cy="3414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98775" y="849313"/>
            <a:ext cx="4078288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87425" y="3271382"/>
            <a:ext cx="7899400" cy="267658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456219"/>
            <a:ext cx="4278842" cy="3414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593694" y="6456219"/>
            <a:ext cx="4278842" cy="3414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FCD79A-0BF2-4A82-BB82-175069382B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079359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ti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7425267" y="-8467"/>
            <a:ext cx="4763558" cy="6866467"/>
            <a:chOff x="7425267" y="-8467"/>
            <a:chExt cx="4763558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86B49-C8C3-4D97-90E4-E32E78BE3CD2}" type="datetime1">
              <a:rPr lang="en-US" smtClean="0"/>
              <a:t>20-May-19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8A9E7583-46CF-4577-9F51-DDDD29C9A3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26498" y="236220"/>
            <a:ext cx="1647197" cy="789686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3AF76BF5-5E23-4B8F-8B05-362AA94CA861}"/>
              </a:ext>
            </a:extLst>
          </p:cNvPr>
          <p:cNvGrpSpPr/>
          <p:nvPr userDrawn="1"/>
        </p:nvGrpSpPr>
        <p:grpSpPr>
          <a:xfrm>
            <a:off x="27813" y="6077644"/>
            <a:ext cx="10532715" cy="780356"/>
            <a:chOff x="0" y="3541862"/>
            <a:chExt cx="10532715" cy="780356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D7C273C8-F42F-46D5-8FE2-FBD9E0AC3182}"/>
                </a:ext>
              </a:extLst>
            </p:cNvPr>
            <p:cNvGrpSpPr/>
            <p:nvPr/>
          </p:nvGrpSpPr>
          <p:grpSpPr>
            <a:xfrm>
              <a:off x="0" y="3600432"/>
              <a:ext cx="4017485" cy="630737"/>
              <a:chOff x="844962" y="3613954"/>
              <a:chExt cx="4017485" cy="650724"/>
            </a:xfrm>
          </p:grpSpPr>
          <p:pic>
            <p:nvPicPr>
              <p:cNvPr id="26" name="Picture 25">
                <a:extLst>
                  <a:ext uri="{FF2B5EF4-FFF2-40B4-BE49-F238E27FC236}">
                    <a16:creationId xmlns:a16="http://schemas.microsoft.com/office/drawing/2014/main" id="{2E5935DD-9E26-422B-B508-14C6C3E876F5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44962" y="3647462"/>
                <a:ext cx="1673911" cy="61721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7" name="Picture 26">
                <a:extLst>
                  <a:ext uri="{FF2B5EF4-FFF2-40B4-BE49-F238E27FC236}">
                    <a16:creationId xmlns:a16="http://schemas.microsoft.com/office/drawing/2014/main" id="{6AB868A0-C3A3-47DE-955C-BEB725B75AD7}"/>
                  </a:ext>
                </a:extLst>
              </p:cNvPr>
              <p:cNvPicPr/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0590" y="3665692"/>
                <a:ext cx="701096" cy="563521"/>
              </a:xfrm>
              <a:prstGeom prst="rect">
                <a:avLst/>
              </a:prstGeom>
              <a:noFill/>
            </p:spPr>
          </p:pic>
          <p:pic>
            <p:nvPicPr>
              <p:cNvPr id="28" name="Picture 27" descr="C:\Users\m.videnova\Desktop\brand-all\opgg\logo-bg-right.png">
                <a:extLst>
                  <a:ext uri="{FF2B5EF4-FFF2-40B4-BE49-F238E27FC236}">
                    <a16:creationId xmlns:a16="http://schemas.microsoft.com/office/drawing/2014/main" id="{F617B454-8488-4846-8006-454F6CF4B5E6}"/>
                  </a:ext>
                </a:extLst>
              </p:cNvPr>
              <p:cNvPicPr/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172"/>
              <a:stretch>
                <a:fillRect/>
              </a:stretch>
            </p:blipFill>
            <p:spPr bwMode="auto">
              <a:xfrm>
                <a:off x="3318819" y="3613954"/>
                <a:ext cx="1543628" cy="617216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B5014861-0E7C-4836-9AAE-22A85456F54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954561" y="3541862"/>
              <a:ext cx="6578154" cy="78035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7126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40716-417A-4012-B07D-C92AE2AC2CCC}" type="datetime1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3197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3F91A-B2E7-4586-8517-C7C6CBE73236}" type="datetime1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450670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04E7-95E4-4ADA-83D7-D066D68B948B}" type="datetime1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4229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26E03-61DE-4009-9F91-53A3791D2BFF}" type="datetime1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482706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8D715-94BE-47CC-9D2C-0C94DACF8E9A}" type="datetime1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9638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00F61-71D8-4410-8956-267424B1B8F6}" type="datetime1">
              <a:rPr lang="en-US" smtClean="0"/>
              <a:t>20-May-19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2104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E4120-E768-45F6-9333-9610C604C8A8}" type="datetime1">
              <a:rPr lang="en-US" smtClean="0"/>
              <a:t>20-May-19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5293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885660-61A2-471B-9699-D8F276862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0C35204-B3F3-4768-9984-AF8928909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008FC-2EAB-4A5B-946C-EF10E72F70E2}" type="datetime1">
              <a:rPr lang="en-US" smtClean="0"/>
              <a:t>20-May-19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B7760B-199F-4903-92D3-E940437DDE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2544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685247-9470-40C4-A567-69DBB16A9C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263773-2F0A-414B-8520-A11562038D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4B24D-3453-4EEC-8767-10DFD15D5607}" type="datetime1">
              <a:rPr lang="en-US" smtClean="0"/>
              <a:t>20-May-19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EE5116-E778-4239-8D20-FADB23D86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762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B3DAC-B7CA-428A-91E1-DD2D6D47D18F}" type="datetime1">
              <a:rPr lang="en-US" smtClean="0"/>
              <a:t>20-May-19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851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FA99E-6095-4992-91D4-DFD8F90E1653}" type="datetime1">
              <a:rPr lang="en-US" smtClean="0"/>
              <a:t>20-May-19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363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5E302-603F-4A0A-A86D-BF20DF1A5DAD}" type="datetime1">
              <a:rPr lang="en-US" smtClean="0"/>
              <a:t>20-May-19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543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D12E8-3A17-43EE-9D3B-4A43F2FB5B8B}" type="datetime1">
              <a:rPr lang="en-US" smtClean="0"/>
              <a:t>20-May-19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258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A62F4-1B9A-4D89-BD52-0DCA8A74C292}" type="datetime1">
              <a:rPr lang="en-US" smtClean="0"/>
              <a:t>20-May-19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053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5166E-2B08-4398-A61C-A6F3ABABFDF5}" type="datetime1">
              <a:rPr lang="en-US" smtClean="0"/>
              <a:t>20-May-19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7607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A9CAF-4774-4E8A-AAE5-BF7998903219}" type="datetime1">
              <a:rPr lang="en-US" smtClean="0"/>
              <a:t>20-May-19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072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26949-EFED-452B-9166-419B314AE68E}" type="datetime1">
              <a:rPr lang="en-US" smtClean="0"/>
              <a:t>20-May-19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120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ti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7425267" y="-8467"/>
            <a:ext cx="4763558" cy="6866467"/>
            <a:chOff x="7425267" y="-8467"/>
            <a:chExt cx="4763558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28"/>
            <p:cNvSpPr/>
            <p:nvPr userDrawn="1"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1821" y="482360"/>
            <a:ext cx="8596668" cy="68826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3982" y="1677707"/>
            <a:ext cx="9955354" cy="43636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729629" y="6384279"/>
            <a:ext cx="7197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E1B3D6-2BF6-404A-8015-E404FF8A8937}" type="datetime1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18447" y="6384279"/>
            <a:ext cx="345137" cy="332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3EDE7E6C-1CC7-4C2A-9E34-CAE27233008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3728823-D015-4BFF-98F5-FB3AAD3801FE}"/>
              </a:ext>
            </a:extLst>
          </p:cNvPr>
          <p:cNvCxnSpPr/>
          <p:nvPr userDrawn="1"/>
        </p:nvCxnSpPr>
        <p:spPr>
          <a:xfrm>
            <a:off x="451821" y="1351806"/>
            <a:ext cx="1174017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Picture 32">
            <a:extLst>
              <a:ext uri="{FF2B5EF4-FFF2-40B4-BE49-F238E27FC236}">
                <a16:creationId xmlns:a16="http://schemas.microsoft.com/office/drawing/2014/main" id="{8BB5EF8D-D60F-417C-91C9-D59247D46CB1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9926498" y="236220"/>
            <a:ext cx="1647197" cy="789686"/>
          </a:xfrm>
          <a:prstGeom prst="rect">
            <a:avLst/>
          </a:prstGeom>
        </p:spPr>
      </p:pic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F606D9BA-9D27-453E-8176-8F26088F80B2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41363"/>
            <a:ext cx="10800272" cy="1183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10DD5EFC-CC71-4496-AC26-9326A32D2D6C}"/>
              </a:ext>
            </a:extLst>
          </p:cNvPr>
          <p:cNvPicPr>
            <a:picLocks noChangeAspect="1"/>
          </p:cNvPicPr>
          <p:nvPr userDrawn="1"/>
        </p:nvPicPr>
        <p:blipFill>
          <a:blip r:embed="rId21"/>
          <a:stretch>
            <a:fillRect/>
          </a:stretch>
        </p:blipFill>
        <p:spPr>
          <a:xfrm>
            <a:off x="110277" y="6065421"/>
            <a:ext cx="10534801" cy="780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393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  <p:sldLayoutId id="2147483661" r:id="rId17"/>
    <p:sldLayoutId id="2147483686" r:id="rId18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DCF9D0-2617-497B-A489-091ABD756D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94153" y="1169642"/>
            <a:ext cx="7766936" cy="2921832"/>
          </a:xfrm>
        </p:spPr>
        <p:txBody>
          <a:bodyPr/>
          <a:lstStyle/>
          <a:p>
            <a:pPr algn="ctr"/>
            <a:r>
              <a:rPr lang="en-GB" sz="2400" dirty="0"/>
              <a:t>РЕГЛАМЕНТ (ЕC) № 995/2010 НА ЕВРОПЕЙСКИЯ ПАРЛАМЕНТ И НА СЪВЕТА</a:t>
            </a:r>
            <a:br>
              <a:rPr lang="en-GB" sz="2400" dirty="0"/>
            </a:br>
            <a:r>
              <a:rPr lang="en-GB" sz="2400" dirty="0"/>
              <a:t> </a:t>
            </a:r>
            <a:br>
              <a:rPr lang="en-GB" sz="2400" dirty="0"/>
            </a:br>
            <a:r>
              <a:rPr lang="en-GB" sz="2400" dirty="0" err="1"/>
              <a:t>от</a:t>
            </a:r>
            <a:r>
              <a:rPr lang="en-GB" sz="2400" dirty="0"/>
              <a:t> 20 </a:t>
            </a:r>
            <a:r>
              <a:rPr lang="en-GB" sz="2400" dirty="0" err="1"/>
              <a:t>октомври</a:t>
            </a:r>
            <a:r>
              <a:rPr lang="en-GB" sz="2400" dirty="0"/>
              <a:t> 2010 </a:t>
            </a:r>
            <a:r>
              <a:rPr lang="en-GB" sz="2400" dirty="0" err="1"/>
              <a:t>година</a:t>
            </a:r>
            <a:r>
              <a:rPr lang="en-GB" sz="2400" dirty="0"/>
              <a:t> </a:t>
            </a:r>
            <a:br>
              <a:rPr lang="en-GB" sz="2400" dirty="0"/>
            </a:br>
            <a:br>
              <a:rPr lang="en-GB" sz="2400" dirty="0"/>
            </a:br>
            <a:r>
              <a:rPr lang="en-GB" sz="2400" dirty="0" err="1"/>
              <a:t>за</a:t>
            </a:r>
            <a:r>
              <a:rPr lang="en-GB" sz="2400" dirty="0"/>
              <a:t> </a:t>
            </a:r>
            <a:r>
              <a:rPr lang="en-GB" sz="2400" dirty="0" err="1"/>
              <a:t>определяне</a:t>
            </a:r>
            <a:r>
              <a:rPr lang="en-GB" sz="2400" dirty="0"/>
              <a:t> </a:t>
            </a:r>
            <a:r>
              <a:rPr lang="en-GB" sz="2400" dirty="0" err="1"/>
              <a:t>на</a:t>
            </a:r>
            <a:r>
              <a:rPr lang="en-GB" sz="2400" dirty="0"/>
              <a:t> </a:t>
            </a:r>
            <a:r>
              <a:rPr lang="en-GB" sz="2400" dirty="0" err="1"/>
              <a:t>задълженията</a:t>
            </a:r>
            <a:r>
              <a:rPr lang="en-GB" sz="2400" dirty="0"/>
              <a:t> </a:t>
            </a:r>
            <a:r>
              <a:rPr lang="en-GB" sz="2400" dirty="0" err="1"/>
              <a:t>на</a:t>
            </a:r>
            <a:r>
              <a:rPr lang="en-GB" sz="2400" dirty="0"/>
              <a:t> </a:t>
            </a:r>
            <a:r>
              <a:rPr lang="en-GB" sz="2400" dirty="0" err="1"/>
              <a:t>операторите</a:t>
            </a:r>
            <a:r>
              <a:rPr lang="en-GB" sz="2400" dirty="0"/>
              <a:t>, </a:t>
            </a:r>
            <a:r>
              <a:rPr lang="en-GB" sz="2400" dirty="0" err="1"/>
              <a:t>които</a:t>
            </a:r>
            <a:r>
              <a:rPr lang="en-GB" sz="2400" dirty="0"/>
              <a:t> </a:t>
            </a:r>
            <a:r>
              <a:rPr lang="en-GB" sz="2400" dirty="0" err="1"/>
              <a:t>пускат</a:t>
            </a:r>
            <a:r>
              <a:rPr lang="en-GB" sz="2400" dirty="0"/>
              <a:t> </a:t>
            </a:r>
            <a:r>
              <a:rPr lang="en-GB" sz="2400" dirty="0" err="1"/>
              <a:t>на</a:t>
            </a:r>
            <a:r>
              <a:rPr lang="en-GB" sz="2400" dirty="0"/>
              <a:t> </a:t>
            </a:r>
            <a:r>
              <a:rPr lang="en-GB" sz="2400" dirty="0" err="1"/>
              <a:t>пазара</a:t>
            </a:r>
            <a:r>
              <a:rPr lang="en-GB" sz="2400" dirty="0"/>
              <a:t> </a:t>
            </a:r>
            <a:r>
              <a:rPr lang="en-GB" sz="2400" dirty="0" err="1"/>
              <a:t>дървен</a:t>
            </a:r>
            <a:r>
              <a:rPr lang="en-GB" sz="2400" dirty="0"/>
              <a:t> </a:t>
            </a:r>
            <a:r>
              <a:rPr lang="en-GB" sz="2400" dirty="0" err="1"/>
              <a:t>материал</a:t>
            </a:r>
            <a:r>
              <a:rPr lang="en-GB" sz="2400" dirty="0"/>
              <a:t> и </a:t>
            </a:r>
            <a:r>
              <a:rPr lang="en-GB" sz="2400" dirty="0" err="1"/>
              <a:t>изделия</a:t>
            </a:r>
            <a:r>
              <a:rPr lang="en-GB" sz="2400" dirty="0"/>
              <a:t> </a:t>
            </a:r>
            <a:r>
              <a:rPr lang="en-GB" sz="2400" dirty="0" err="1"/>
              <a:t>от</a:t>
            </a:r>
            <a:r>
              <a:rPr lang="en-GB" sz="2400" dirty="0"/>
              <a:t> </a:t>
            </a:r>
            <a:r>
              <a:rPr lang="en-GB" sz="2400" dirty="0" err="1"/>
              <a:t>дървен</a:t>
            </a:r>
            <a:r>
              <a:rPr lang="en-GB" sz="2400" dirty="0"/>
              <a:t> </a:t>
            </a:r>
            <a:r>
              <a:rPr lang="en-GB" sz="2400" dirty="0" err="1"/>
              <a:t>материал</a:t>
            </a:r>
            <a:endParaRPr lang="en-US" sz="2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0B11BD2-135A-44F5-A5A6-3057C025C9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69967" y="5002556"/>
            <a:ext cx="2901821" cy="577151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bg-BG" dirty="0">
                <a:solidFill>
                  <a:schemeClr val="tx1"/>
                </a:solidFill>
              </a:rPr>
              <a:t>Александра Александрова</a:t>
            </a:r>
          </a:p>
          <a:p>
            <a:pPr algn="ctr"/>
            <a:r>
              <a:rPr lang="bg-BG" dirty="0">
                <a:solidFill>
                  <a:schemeClr val="tx1"/>
                </a:solidFill>
              </a:rPr>
              <a:t>14-17 май 2019 г., гр. Банско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1EFC0D-9F23-4ED6-AEE0-6D16B87D7A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2949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A87BC3-0F98-4738-9EB9-CFFF50BE1A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Система за надлежна проверка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925C61-8D93-465A-A3A1-34A60113AE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3982" y="1398574"/>
            <a:ext cx="9955354" cy="4636465"/>
          </a:xfrm>
        </p:spPr>
        <p:txBody>
          <a:bodyPr>
            <a:normAutofit lnSpcReduction="10000"/>
          </a:bodyPr>
          <a:lstStyle/>
          <a:p>
            <a:r>
              <a:rPr lang="bg-BG" dirty="0"/>
              <a:t>Състои се от три компонента:</a:t>
            </a:r>
          </a:p>
          <a:p>
            <a:pPr marL="917100" indent="0">
              <a:buNone/>
            </a:pPr>
            <a:endParaRPr lang="bg-BG" dirty="0"/>
          </a:p>
          <a:p>
            <a:endParaRPr lang="bg-BG" dirty="0"/>
          </a:p>
          <a:p>
            <a:endParaRPr lang="bg-BG" dirty="0"/>
          </a:p>
          <a:p>
            <a:pPr marL="0" indent="0">
              <a:buNone/>
            </a:pPr>
            <a:endParaRPr lang="bg-BG" dirty="0"/>
          </a:p>
          <a:p>
            <a:endParaRPr lang="bg-BG" dirty="0"/>
          </a:p>
          <a:p>
            <a:endParaRPr lang="bg-BG" dirty="0"/>
          </a:p>
          <a:p>
            <a:r>
              <a:rPr lang="bg-BG" dirty="0"/>
              <a:t>Разработване:</a:t>
            </a:r>
          </a:p>
          <a:p>
            <a:pPr marL="1260000">
              <a:buFont typeface="+mj-lt"/>
              <a:buAutoNum type="arabicPeriod"/>
            </a:pPr>
            <a:r>
              <a:rPr lang="bg-BG" dirty="0"/>
              <a:t>Операторите – могат да разработят своя собствена система, да я изпълняват и </a:t>
            </a:r>
            <a:r>
              <a:rPr lang="en-GB" dirty="0" err="1"/>
              <a:t>редовн</a:t>
            </a:r>
            <a:r>
              <a:rPr lang="bg-BG" dirty="0"/>
              <a:t>о да я оценяват;</a:t>
            </a:r>
          </a:p>
          <a:p>
            <a:pPr marL="1260000">
              <a:buFont typeface="+mj-lt"/>
              <a:buAutoNum type="arabicPeriod"/>
            </a:pPr>
            <a:r>
              <a:rPr lang="bg-BG" dirty="0"/>
              <a:t>Организациите за мониторинг</a:t>
            </a:r>
            <a:r>
              <a:rPr lang="en-GB" dirty="0"/>
              <a:t> </a:t>
            </a:r>
            <a:r>
              <a:rPr lang="bg-BG" dirty="0"/>
              <a:t>– операторите могат да използват вече разработена система, като организациите ги проверяват на всеки 12 месеца дали я изпълняват правилно.</a:t>
            </a:r>
            <a:endParaRPr lang="en-GB" dirty="0"/>
          </a:p>
          <a:p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1511093-6468-41B8-8038-B45709F2D2CE}"/>
              </a:ext>
            </a:extLst>
          </p:cNvPr>
          <p:cNvSpPr/>
          <p:nvPr/>
        </p:nvSpPr>
        <p:spPr>
          <a:xfrm>
            <a:off x="513724" y="1845889"/>
            <a:ext cx="1903445" cy="9983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/>
              <a:t>1. Събиране на информация</a:t>
            </a:r>
          </a:p>
          <a:p>
            <a:pPr algn="ctr"/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B1938B3-7874-42F4-B914-CEF7630EA5D9}"/>
              </a:ext>
            </a:extLst>
          </p:cNvPr>
          <p:cNvSpPr/>
          <p:nvPr/>
        </p:nvSpPr>
        <p:spPr>
          <a:xfrm>
            <a:off x="3677169" y="1845890"/>
            <a:ext cx="2017497" cy="998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/>
              <a:t>2. Оценка на риска</a:t>
            </a:r>
          </a:p>
          <a:p>
            <a:pPr algn="ctr"/>
            <a:endParaRPr lang="en-GB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6140811-12DC-44FF-8940-B6BBA7B94CD6}"/>
              </a:ext>
            </a:extLst>
          </p:cNvPr>
          <p:cNvSpPr/>
          <p:nvPr/>
        </p:nvSpPr>
        <p:spPr>
          <a:xfrm>
            <a:off x="7579692" y="1849125"/>
            <a:ext cx="1927078" cy="998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/>
              <a:t>3. Мерки за намаляване на риска</a:t>
            </a:r>
            <a:endParaRPr lang="en-GB" dirty="0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DBFDE6A2-EFF5-44CB-A9CF-AE17F8B5D738}"/>
              </a:ext>
            </a:extLst>
          </p:cNvPr>
          <p:cNvCxnSpPr>
            <a:cxnSpLocks/>
            <a:stCxn id="4" idx="3"/>
          </p:cNvCxnSpPr>
          <p:nvPr/>
        </p:nvCxnSpPr>
        <p:spPr>
          <a:xfrm>
            <a:off x="2417169" y="2345077"/>
            <a:ext cx="126000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07F7B987-DA5E-4494-8F98-886C8C6BEE0B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5694666" y="2345078"/>
            <a:ext cx="1885026" cy="323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850CF606-38DB-4474-9D9D-5D2A28C5C79C}"/>
              </a:ext>
            </a:extLst>
          </p:cNvPr>
          <p:cNvSpPr/>
          <p:nvPr/>
        </p:nvSpPr>
        <p:spPr>
          <a:xfrm>
            <a:off x="3677168" y="3214838"/>
            <a:ext cx="2017497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/>
              <a:t>Може да се пусне на пазара</a:t>
            </a:r>
            <a:endParaRPr lang="en-GB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BDDF60E-2AEB-443C-84A8-768087D66CD7}"/>
              </a:ext>
            </a:extLst>
          </p:cNvPr>
          <p:cNvSpPr/>
          <p:nvPr/>
        </p:nvSpPr>
        <p:spPr>
          <a:xfrm>
            <a:off x="7579692" y="3214838"/>
            <a:ext cx="1972287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/>
              <a:t>Може да се пусне на пазара</a:t>
            </a:r>
            <a:endParaRPr lang="en-GB" dirty="0"/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CAC8788F-7994-4B70-8CC3-BC494EB2021F}"/>
              </a:ext>
            </a:extLst>
          </p:cNvPr>
          <p:cNvCxnSpPr>
            <a:cxnSpLocks/>
            <a:stCxn id="5" idx="2"/>
          </p:cNvCxnSpPr>
          <p:nvPr/>
        </p:nvCxnSpPr>
        <p:spPr>
          <a:xfrm flipH="1">
            <a:off x="4668253" y="2844265"/>
            <a:ext cx="17665" cy="37057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26CAAA31-51AD-435D-B254-EE9E2F1CC78D}"/>
              </a:ext>
            </a:extLst>
          </p:cNvPr>
          <p:cNvCxnSpPr>
            <a:cxnSpLocks/>
            <a:stCxn id="6" idx="2"/>
            <a:endCxn id="22" idx="0"/>
          </p:cNvCxnSpPr>
          <p:nvPr/>
        </p:nvCxnSpPr>
        <p:spPr>
          <a:xfrm>
            <a:off x="8543231" y="2847500"/>
            <a:ext cx="22605" cy="36733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093446E6-5B32-4A87-8659-29B2AB693132}"/>
              </a:ext>
            </a:extLst>
          </p:cNvPr>
          <p:cNvSpPr txBox="1"/>
          <p:nvPr/>
        </p:nvSpPr>
        <p:spPr>
          <a:xfrm>
            <a:off x="6035425" y="1920542"/>
            <a:ext cx="13032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600" dirty="0"/>
              <a:t>Висок риск</a:t>
            </a:r>
            <a:endParaRPr lang="en-GB" sz="16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19EB94F-B9F9-42DA-8DE4-214C9759EE82}"/>
              </a:ext>
            </a:extLst>
          </p:cNvPr>
          <p:cNvSpPr txBox="1"/>
          <p:nvPr/>
        </p:nvSpPr>
        <p:spPr>
          <a:xfrm>
            <a:off x="4750155" y="2841933"/>
            <a:ext cx="1404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dirty="0"/>
              <a:t>Нисък риск</a:t>
            </a:r>
            <a:endParaRPr lang="en-GB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5F06913-9E9A-4EAB-BAC0-32A584B49912}"/>
              </a:ext>
            </a:extLst>
          </p:cNvPr>
          <p:cNvSpPr txBox="1"/>
          <p:nvPr/>
        </p:nvSpPr>
        <p:spPr>
          <a:xfrm>
            <a:off x="8615441" y="2829322"/>
            <a:ext cx="1404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dirty="0"/>
              <a:t>Нисък риск</a:t>
            </a:r>
            <a:endParaRPr lang="en-GB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8179CBCF-534E-49D5-BB6A-EAE97B02D38D}"/>
              </a:ext>
            </a:extLst>
          </p:cNvPr>
          <p:cNvSpPr/>
          <p:nvPr/>
        </p:nvSpPr>
        <p:spPr>
          <a:xfrm>
            <a:off x="10616664" y="1845889"/>
            <a:ext cx="1575335" cy="9960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/>
              <a:t>Не може да се пусне на пазара</a:t>
            </a:r>
            <a:endParaRPr lang="en-GB" dirty="0"/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D85AEFE7-A8CC-46C0-8E5A-0074A3F243EB}"/>
              </a:ext>
            </a:extLst>
          </p:cNvPr>
          <p:cNvCxnSpPr>
            <a:cxnSpLocks/>
            <a:stCxn id="6" idx="3"/>
            <a:endCxn id="34" idx="1"/>
          </p:cNvCxnSpPr>
          <p:nvPr/>
        </p:nvCxnSpPr>
        <p:spPr>
          <a:xfrm flipV="1">
            <a:off x="9506770" y="2343911"/>
            <a:ext cx="1109894" cy="440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9F4BC7D6-3431-4CA8-8865-CB6ECAFC620F}"/>
              </a:ext>
            </a:extLst>
          </p:cNvPr>
          <p:cNvSpPr txBox="1"/>
          <p:nvPr/>
        </p:nvSpPr>
        <p:spPr>
          <a:xfrm>
            <a:off x="2539701" y="1906681"/>
            <a:ext cx="9364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dirty="0"/>
              <a:t>Анализ</a:t>
            </a:r>
            <a:endParaRPr lang="en-GB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9C3932E-7D8C-439E-8740-3352DF3AEF3B}"/>
              </a:ext>
            </a:extLst>
          </p:cNvPr>
          <p:cNvSpPr txBox="1"/>
          <p:nvPr/>
        </p:nvSpPr>
        <p:spPr>
          <a:xfrm>
            <a:off x="9466874" y="1887975"/>
            <a:ext cx="13032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600" dirty="0"/>
              <a:t>Висок риск</a:t>
            </a:r>
            <a:endParaRPr lang="en-GB" sz="1600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DE59CB-13D8-4C0D-9D69-FDCB979A8B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7752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C36DD6-AFE9-4498-B053-93A309D668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Система за надлежна проверка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A777DE-B985-4DEC-8FA0-4074B2A033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821" y="1369698"/>
            <a:ext cx="7684474" cy="4667684"/>
          </a:xfrm>
        </p:spPr>
        <p:txBody>
          <a:bodyPr/>
          <a:lstStyle/>
          <a:p>
            <a:pPr marL="0" indent="0">
              <a:buNone/>
            </a:pPr>
            <a:r>
              <a:rPr lang="bg-BG" b="1" dirty="0"/>
              <a:t>1. Събиране на информация:</a:t>
            </a:r>
          </a:p>
          <a:p>
            <a:r>
              <a:rPr lang="bg-BG" dirty="0"/>
              <a:t>Държава на дърводобив (</a:t>
            </a:r>
            <a:r>
              <a:rPr lang="bg-BG" dirty="0" err="1"/>
              <a:t>поднационален</a:t>
            </a:r>
            <a:r>
              <a:rPr lang="bg-BG" dirty="0"/>
              <a:t> регион, концесия за дърводобив);</a:t>
            </a:r>
          </a:p>
          <a:p>
            <a:r>
              <a:rPr lang="bg-BG" dirty="0"/>
              <a:t>Описание на продукта (търговско наименование);</a:t>
            </a:r>
          </a:p>
          <a:p>
            <a:r>
              <a:rPr lang="bg-BG" dirty="0"/>
              <a:t>Дървесен вид;</a:t>
            </a:r>
          </a:p>
          <a:p>
            <a:r>
              <a:rPr lang="bg-BG" dirty="0"/>
              <a:t>Количество на продукта;</a:t>
            </a:r>
          </a:p>
          <a:p>
            <a:r>
              <a:rPr lang="bg-BG" dirty="0"/>
              <a:t>Наименование и адрес на доставчика;</a:t>
            </a:r>
          </a:p>
          <a:p>
            <a:r>
              <a:rPr lang="bg-BG" dirty="0"/>
              <a:t>Наименование и адрес на търговеца, на когото са доставени;</a:t>
            </a:r>
          </a:p>
          <a:p>
            <a:r>
              <a:rPr lang="bg-BG" dirty="0"/>
              <a:t>Д</a:t>
            </a:r>
            <a:r>
              <a:rPr lang="en-GB" dirty="0" err="1"/>
              <a:t>окументи</a:t>
            </a:r>
            <a:r>
              <a:rPr lang="en-GB" dirty="0"/>
              <a:t> </a:t>
            </a:r>
            <a:r>
              <a:rPr lang="en-GB" dirty="0" err="1"/>
              <a:t>или</a:t>
            </a:r>
            <a:r>
              <a:rPr lang="en-GB" dirty="0"/>
              <a:t> </a:t>
            </a:r>
            <a:r>
              <a:rPr lang="en-GB" dirty="0" err="1"/>
              <a:t>друга</a:t>
            </a:r>
            <a:r>
              <a:rPr lang="en-GB" dirty="0"/>
              <a:t> </a:t>
            </a:r>
            <a:r>
              <a:rPr lang="en-GB" dirty="0" err="1"/>
              <a:t>информация</a:t>
            </a:r>
            <a:r>
              <a:rPr lang="en-GB" dirty="0"/>
              <a:t>, </a:t>
            </a:r>
            <a:r>
              <a:rPr lang="en-GB" dirty="0" err="1"/>
              <a:t>посочваща</a:t>
            </a:r>
            <a:r>
              <a:rPr lang="en-GB" dirty="0"/>
              <a:t> </a:t>
            </a:r>
            <a:r>
              <a:rPr lang="en-GB" dirty="0" err="1"/>
              <a:t>съот­ветствието</a:t>
            </a:r>
            <a:r>
              <a:rPr lang="en-GB" dirty="0"/>
              <a:t> с </a:t>
            </a:r>
            <a:r>
              <a:rPr lang="en-GB" dirty="0" err="1"/>
              <a:t>приложимото</a:t>
            </a:r>
            <a:r>
              <a:rPr lang="en-GB" dirty="0"/>
              <a:t> </a:t>
            </a:r>
            <a:r>
              <a:rPr lang="en-GB" dirty="0" err="1"/>
              <a:t>законодателство</a:t>
            </a:r>
            <a:r>
              <a:rPr lang="bg-BG" dirty="0"/>
              <a:t>.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AC00A81-AC16-46AB-8CBC-CD3ECE4011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0840" y="1368334"/>
            <a:ext cx="3034718" cy="222725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264A732-429A-4EE2-839F-31B33B8F9C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0840" y="3793297"/>
            <a:ext cx="3034718" cy="2160499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003A24-E315-47F6-8A7F-7277C11F13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5358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47D61A-4B8F-4499-ACFC-C1154A57C2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Система за надлежна проверка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1D9788-1D04-4455-B23A-0766675FAD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bg-BG" b="1" dirty="0"/>
              <a:t>2. Оценка на риска </a:t>
            </a:r>
            <a:r>
              <a:rPr lang="bg-BG" dirty="0"/>
              <a:t>– събраната информация се анализира и се оценява риска от пускане на пазара на незаконно добита дървесина и изделия от такава. Критерии за оценка:</a:t>
            </a:r>
          </a:p>
          <a:p>
            <a:r>
              <a:rPr lang="bg-BG" dirty="0"/>
              <a:t>С</a:t>
            </a:r>
            <a:r>
              <a:rPr lang="en-GB" dirty="0" err="1"/>
              <a:t>ъответствие</a:t>
            </a:r>
            <a:r>
              <a:rPr lang="en-GB" dirty="0"/>
              <a:t> с </a:t>
            </a:r>
            <a:r>
              <a:rPr lang="en-GB" dirty="0" err="1"/>
              <a:t>приложимото</a:t>
            </a:r>
            <a:r>
              <a:rPr lang="en-GB" dirty="0"/>
              <a:t> </a:t>
            </a:r>
            <a:r>
              <a:rPr lang="en-GB" dirty="0" err="1"/>
              <a:t>законода­телство</a:t>
            </a:r>
            <a:r>
              <a:rPr lang="bg-BG" dirty="0"/>
              <a:t>;</a:t>
            </a:r>
            <a:endParaRPr lang="en-GB" dirty="0"/>
          </a:p>
          <a:p>
            <a:r>
              <a:rPr lang="bg-BG" dirty="0"/>
              <a:t>Р</a:t>
            </a:r>
            <a:r>
              <a:rPr lang="en-GB" dirty="0" err="1"/>
              <a:t>азпространението</a:t>
            </a:r>
            <a:r>
              <a:rPr lang="en-GB" dirty="0"/>
              <a:t> </a:t>
            </a:r>
            <a:r>
              <a:rPr lang="en-GB" dirty="0" err="1"/>
              <a:t>на</a:t>
            </a:r>
            <a:r>
              <a:rPr lang="en-GB" dirty="0"/>
              <a:t> </a:t>
            </a:r>
            <a:r>
              <a:rPr lang="en-GB" dirty="0" err="1"/>
              <a:t>незаконния</a:t>
            </a:r>
            <a:r>
              <a:rPr lang="en-GB" dirty="0"/>
              <a:t> </a:t>
            </a:r>
            <a:r>
              <a:rPr lang="en-GB" dirty="0" err="1"/>
              <a:t>добив</a:t>
            </a:r>
            <a:r>
              <a:rPr lang="en-GB" dirty="0"/>
              <a:t> </a:t>
            </a:r>
            <a:r>
              <a:rPr lang="en-GB" dirty="0" err="1"/>
              <a:t>на</a:t>
            </a:r>
            <a:r>
              <a:rPr lang="en-GB" dirty="0"/>
              <a:t> </a:t>
            </a:r>
            <a:r>
              <a:rPr lang="en-GB" dirty="0" err="1"/>
              <a:t>конкретни</a:t>
            </a:r>
            <a:r>
              <a:rPr lang="en-GB" dirty="0"/>
              <a:t> </a:t>
            </a:r>
            <a:r>
              <a:rPr lang="en-GB" dirty="0" err="1"/>
              <a:t>дървесни</a:t>
            </a:r>
            <a:r>
              <a:rPr lang="en-GB" dirty="0"/>
              <a:t> </a:t>
            </a:r>
            <a:r>
              <a:rPr lang="en-GB" dirty="0" err="1"/>
              <a:t>видове</a:t>
            </a:r>
            <a:r>
              <a:rPr lang="bg-BG" dirty="0"/>
              <a:t>;</a:t>
            </a:r>
            <a:endParaRPr lang="en-GB" dirty="0"/>
          </a:p>
          <a:p>
            <a:r>
              <a:rPr lang="bg-BG" dirty="0"/>
              <a:t>Р</a:t>
            </a:r>
            <a:r>
              <a:rPr lang="en-GB" dirty="0" err="1"/>
              <a:t>азпространението</a:t>
            </a:r>
            <a:r>
              <a:rPr lang="en-GB" dirty="0"/>
              <a:t> </a:t>
            </a:r>
            <a:r>
              <a:rPr lang="en-GB" dirty="0" err="1"/>
              <a:t>на</a:t>
            </a:r>
            <a:r>
              <a:rPr lang="en-GB" dirty="0"/>
              <a:t> </a:t>
            </a:r>
            <a:r>
              <a:rPr lang="en-GB" dirty="0" err="1"/>
              <a:t>незаконния</a:t>
            </a:r>
            <a:r>
              <a:rPr lang="en-GB" dirty="0"/>
              <a:t> </a:t>
            </a:r>
            <a:r>
              <a:rPr lang="en-GB" dirty="0" err="1"/>
              <a:t>дърводобив</a:t>
            </a:r>
            <a:r>
              <a:rPr lang="en-GB" dirty="0"/>
              <a:t> </a:t>
            </a:r>
            <a:r>
              <a:rPr lang="en-GB" dirty="0" err="1"/>
              <a:t>или</a:t>
            </a:r>
            <a:r>
              <a:rPr lang="en-GB" dirty="0"/>
              <a:t> </a:t>
            </a:r>
            <a:r>
              <a:rPr lang="en-GB" dirty="0" err="1"/>
              <a:t>неза­конните</a:t>
            </a:r>
            <a:r>
              <a:rPr lang="en-GB" dirty="0"/>
              <a:t> </a:t>
            </a:r>
            <a:r>
              <a:rPr lang="en-GB" dirty="0" err="1"/>
              <a:t>практики</a:t>
            </a:r>
            <a:r>
              <a:rPr lang="en-GB" dirty="0"/>
              <a:t> в </a:t>
            </a:r>
            <a:r>
              <a:rPr lang="en-GB" dirty="0" err="1"/>
              <a:t>държавата</a:t>
            </a:r>
            <a:r>
              <a:rPr lang="en-GB" dirty="0"/>
              <a:t> </a:t>
            </a:r>
            <a:r>
              <a:rPr lang="en-GB" dirty="0" err="1"/>
              <a:t>на</a:t>
            </a:r>
            <a:r>
              <a:rPr lang="en-GB" dirty="0"/>
              <a:t> </a:t>
            </a:r>
            <a:r>
              <a:rPr lang="en-GB" dirty="0" err="1"/>
              <a:t>дърводобив</a:t>
            </a:r>
            <a:r>
              <a:rPr lang="en-GB" dirty="0"/>
              <a:t> </a:t>
            </a:r>
            <a:r>
              <a:rPr lang="bg-BG" dirty="0"/>
              <a:t>(</a:t>
            </a:r>
            <a:r>
              <a:rPr lang="en-GB" dirty="0" err="1"/>
              <a:t>въоръжен</a:t>
            </a:r>
            <a:r>
              <a:rPr lang="en-GB" dirty="0"/>
              <a:t> </a:t>
            </a:r>
            <a:r>
              <a:rPr lang="en-GB" dirty="0" err="1"/>
              <a:t>конфликт</a:t>
            </a:r>
            <a:r>
              <a:rPr lang="bg-BG" dirty="0"/>
              <a:t>);</a:t>
            </a:r>
            <a:r>
              <a:rPr lang="en-GB" dirty="0"/>
              <a:t> </a:t>
            </a:r>
          </a:p>
          <a:p>
            <a:r>
              <a:rPr lang="bg-BG" dirty="0"/>
              <a:t>С</a:t>
            </a:r>
            <a:r>
              <a:rPr lang="en-GB" dirty="0" err="1"/>
              <a:t>анкциите</a:t>
            </a:r>
            <a:r>
              <a:rPr lang="en-GB" dirty="0"/>
              <a:t>, </a:t>
            </a:r>
            <a:r>
              <a:rPr lang="en-GB" dirty="0" err="1"/>
              <a:t>наложени</a:t>
            </a:r>
            <a:r>
              <a:rPr lang="en-GB" dirty="0"/>
              <a:t> </a:t>
            </a:r>
            <a:r>
              <a:rPr lang="en-GB" dirty="0" err="1"/>
              <a:t>от</a:t>
            </a:r>
            <a:r>
              <a:rPr lang="en-GB" dirty="0"/>
              <a:t> </a:t>
            </a:r>
            <a:r>
              <a:rPr lang="en-GB" dirty="0" err="1"/>
              <a:t>Съвета</a:t>
            </a:r>
            <a:r>
              <a:rPr lang="en-GB" dirty="0"/>
              <a:t> </a:t>
            </a:r>
            <a:r>
              <a:rPr lang="en-GB" dirty="0" err="1"/>
              <a:t>за</a:t>
            </a:r>
            <a:r>
              <a:rPr lang="en-GB" dirty="0"/>
              <a:t> </a:t>
            </a:r>
            <a:r>
              <a:rPr lang="en-GB" dirty="0" err="1"/>
              <a:t>сигурност</a:t>
            </a:r>
            <a:r>
              <a:rPr lang="en-GB" dirty="0"/>
              <a:t> </a:t>
            </a:r>
            <a:r>
              <a:rPr lang="en-GB" dirty="0" err="1"/>
              <a:t>на</a:t>
            </a:r>
            <a:r>
              <a:rPr lang="en-GB" dirty="0"/>
              <a:t> ООН </a:t>
            </a:r>
            <a:r>
              <a:rPr lang="en-GB" dirty="0" err="1"/>
              <a:t>или</a:t>
            </a:r>
            <a:r>
              <a:rPr lang="en-GB" dirty="0"/>
              <a:t> </a:t>
            </a:r>
            <a:r>
              <a:rPr lang="en-GB" dirty="0" err="1"/>
              <a:t>Съвета</a:t>
            </a:r>
            <a:r>
              <a:rPr lang="en-GB" dirty="0"/>
              <a:t> </a:t>
            </a:r>
            <a:r>
              <a:rPr lang="en-GB" dirty="0" err="1"/>
              <a:t>на</a:t>
            </a:r>
            <a:r>
              <a:rPr lang="en-GB" dirty="0"/>
              <a:t> </a:t>
            </a:r>
            <a:r>
              <a:rPr lang="en-GB" dirty="0" err="1"/>
              <a:t>Европейския</a:t>
            </a:r>
            <a:r>
              <a:rPr lang="en-GB" dirty="0"/>
              <a:t> </a:t>
            </a:r>
            <a:r>
              <a:rPr lang="en-GB" dirty="0" err="1"/>
              <a:t>съюз</a:t>
            </a:r>
            <a:r>
              <a:rPr lang="en-GB" dirty="0"/>
              <a:t> </a:t>
            </a:r>
            <a:r>
              <a:rPr lang="en-GB" dirty="0" err="1"/>
              <a:t>по</a:t>
            </a:r>
            <a:r>
              <a:rPr lang="en-GB" dirty="0"/>
              <a:t> </a:t>
            </a:r>
            <a:r>
              <a:rPr lang="en-GB" dirty="0" err="1"/>
              <a:t>отношение</a:t>
            </a:r>
            <a:r>
              <a:rPr lang="en-GB" dirty="0"/>
              <a:t> </a:t>
            </a:r>
            <a:r>
              <a:rPr lang="en-GB" dirty="0" err="1"/>
              <a:t>на</a:t>
            </a:r>
            <a:r>
              <a:rPr lang="en-GB" dirty="0"/>
              <a:t> </a:t>
            </a:r>
            <a:r>
              <a:rPr lang="en-GB" dirty="0" err="1"/>
              <a:t>вноса</a:t>
            </a:r>
            <a:r>
              <a:rPr lang="en-GB" dirty="0"/>
              <a:t> </a:t>
            </a:r>
            <a:r>
              <a:rPr lang="en-GB" dirty="0" err="1"/>
              <a:t>или</a:t>
            </a:r>
            <a:r>
              <a:rPr lang="en-GB" dirty="0"/>
              <a:t> </a:t>
            </a:r>
            <a:r>
              <a:rPr lang="en-GB" dirty="0" err="1"/>
              <a:t>износа</a:t>
            </a:r>
            <a:r>
              <a:rPr lang="en-GB" dirty="0"/>
              <a:t> </a:t>
            </a:r>
            <a:r>
              <a:rPr lang="en-GB" dirty="0" err="1"/>
              <a:t>на</a:t>
            </a:r>
            <a:r>
              <a:rPr lang="en-GB" dirty="0"/>
              <a:t> </a:t>
            </a:r>
            <a:r>
              <a:rPr lang="en-GB" dirty="0" err="1"/>
              <a:t>дървен</a:t>
            </a:r>
            <a:r>
              <a:rPr lang="en-GB" dirty="0"/>
              <a:t> </a:t>
            </a:r>
            <a:r>
              <a:rPr lang="en-GB" dirty="0" err="1"/>
              <a:t>материал</a:t>
            </a:r>
            <a:r>
              <a:rPr lang="en-GB" dirty="0"/>
              <a:t>, </a:t>
            </a:r>
          </a:p>
          <a:p>
            <a:r>
              <a:rPr lang="bg-BG" dirty="0"/>
              <a:t>С</a:t>
            </a:r>
            <a:r>
              <a:rPr lang="en-GB" dirty="0" err="1"/>
              <a:t>ложност</a:t>
            </a:r>
            <a:r>
              <a:rPr lang="en-GB" dirty="0"/>
              <a:t> </a:t>
            </a:r>
            <a:r>
              <a:rPr lang="en-GB" dirty="0" err="1"/>
              <a:t>на</a:t>
            </a:r>
            <a:r>
              <a:rPr lang="en-GB" dirty="0"/>
              <a:t> </a:t>
            </a:r>
            <a:r>
              <a:rPr lang="en-GB" dirty="0" err="1"/>
              <a:t>веригата</a:t>
            </a:r>
            <a:r>
              <a:rPr lang="en-GB" dirty="0"/>
              <a:t> </a:t>
            </a:r>
            <a:r>
              <a:rPr lang="en-GB" dirty="0" err="1"/>
              <a:t>на</a:t>
            </a:r>
            <a:r>
              <a:rPr lang="en-GB" dirty="0"/>
              <a:t> </a:t>
            </a:r>
            <a:r>
              <a:rPr lang="en-GB" dirty="0" err="1"/>
              <a:t>доставка</a:t>
            </a:r>
            <a:r>
              <a:rPr lang="en-GB" dirty="0"/>
              <a:t> </a:t>
            </a:r>
            <a:r>
              <a:rPr lang="en-GB" dirty="0" err="1"/>
              <a:t>на</a:t>
            </a:r>
            <a:r>
              <a:rPr lang="en-GB" dirty="0"/>
              <a:t> </a:t>
            </a:r>
            <a:r>
              <a:rPr lang="en-GB" dirty="0" err="1"/>
              <a:t>дървен</a:t>
            </a:r>
            <a:r>
              <a:rPr lang="en-GB" dirty="0"/>
              <a:t> </a:t>
            </a:r>
            <a:r>
              <a:rPr lang="en-GB" dirty="0" err="1"/>
              <a:t>материал</a:t>
            </a:r>
            <a:r>
              <a:rPr lang="en-GB" dirty="0"/>
              <a:t> и </a:t>
            </a:r>
            <a:r>
              <a:rPr lang="en-GB" dirty="0" err="1"/>
              <a:t>на</a:t>
            </a:r>
            <a:r>
              <a:rPr lang="en-GB" dirty="0"/>
              <a:t> </a:t>
            </a:r>
            <a:r>
              <a:rPr lang="en-GB" dirty="0" err="1"/>
              <a:t>изделия</a:t>
            </a:r>
            <a:r>
              <a:rPr lang="en-GB" dirty="0"/>
              <a:t> </a:t>
            </a:r>
            <a:r>
              <a:rPr lang="en-GB" dirty="0" err="1"/>
              <a:t>от</a:t>
            </a:r>
            <a:r>
              <a:rPr lang="en-GB" dirty="0"/>
              <a:t> </a:t>
            </a:r>
            <a:r>
              <a:rPr lang="en-GB" dirty="0" err="1"/>
              <a:t>дървен</a:t>
            </a:r>
            <a:r>
              <a:rPr lang="en-GB" dirty="0"/>
              <a:t> </a:t>
            </a:r>
            <a:r>
              <a:rPr lang="en-GB" dirty="0" err="1"/>
              <a:t>материал</a:t>
            </a:r>
            <a:r>
              <a:rPr lang="bg-BG" dirty="0"/>
              <a:t>.</a:t>
            </a:r>
            <a:r>
              <a:rPr lang="en-GB" dirty="0"/>
              <a:t> </a:t>
            </a:r>
            <a:endParaRPr lang="bg-BG" dirty="0"/>
          </a:p>
          <a:p>
            <a:endParaRPr lang="bg-BG" dirty="0"/>
          </a:p>
          <a:p>
            <a:endParaRPr lang="bg-BG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87267B-7B6E-494A-8003-6ED08BB25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0544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659FCD-8395-4652-8279-481A548F7A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Система за надлежна проверка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18FF74-7925-4D51-85F3-EE74A089FD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bg-BG" b="1" dirty="0"/>
              <a:t>3. Мерки и процедури за намаляване на риска </a:t>
            </a:r>
            <a:r>
              <a:rPr lang="bg-BG" dirty="0"/>
              <a:t>– ако е оценен като </a:t>
            </a:r>
            <a:r>
              <a:rPr lang="bg-BG"/>
              <a:t>висок риск:</a:t>
            </a:r>
            <a:endParaRPr lang="en-GB" dirty="0"/>
          </a:p>
          <a:p>
            <a:r>
              <a:rPr lang="bg-BG" dirty="0"/>
              <a:t>Изискване на допълнителна информация от доставчиците;</a:t>
            </a:r>
          </a:p>
          <a:p>
            <a:r>
              <a:rPr lang="bg-BG" dirty="0"/>
              <a:t>Изискване на допълнителни документи от доставчиците;</a:t>
            </a:r>
          </a:p>
          <a:p>
            <a:r>
              <a:rPr lang="bg-BG" dirty="0"/>
              <a:t>Изискване за проверка от трета страна и др.</a:t>
            </a:r>
          </a:p>
          <a:p>
            <a:endParaRPr lang="bg-BG" dirty="0"/>
          </a:p>
          <a:p>
            <a:pPr marL="0" indent="0">
              <a:buNone/>
            </a:pPr>
            <a:r>
              <a:rPr lang="bg-BG" dirty="0"/>
              <a:t>Ако все още има установен риск, въпреки предприетите мерки </a:t>
            </a:r>
            <a:r>
              <a:rPr lang="en-GB" dirty="0" err="1"/>
              <a:t>дървен</a:t>
            </a:r>
            <a:r>
              <a:rPr lang="bg-BG" dirty="0" err="1"/>
              <a:t>ия</a:t>
            </a:r>
            <a:r>
              <a:rPr lang="en-GB" dirty="0"/>
              <a:t> </a:t>
            </a:r>
            <a:r>
              <a:rPr lang="en-GB" dirty="0" err="1"/>
              <a:t>материал</a:t>
            </a:r>
            <a:r>
              <a:rPr lang="en-GB" dirty="0"/>
              <a:t> и </a:t>
            </a:r>
            <a:r>
              <a:rPr lang="en-GB" dirty="0" err="1"/>
              <a:t>изделия</a:t>
            </a:r>
            <a:r>
              <a:rPr lang="bg-BG" dirty="0"/>
              <a:t>та</a:t>
            </a:r>
            <a:r>
              <a:rPr lang="en-GB" dirty="0"/>
              <a:t> </a:t>
            </a:r>
            <a:r>
              <a:rPr lang="en-GB" dirty="0" err="1"/>
              <a:t>от</a:t>
            </a:r>
            <a:r>
              <a:rPr lang="en-GB" dirty="0"/>
              <a:t> </a:t>
            </a:r>
            <a:r>
              <a:rPr lang="en-GB" dirty="0" err="1"/>
              <a:t>дървен</a:t>
            </a:r>
            <a:r>
              <a:rPr lang="en-GB" dirty="0"/>
              <a:t> </a:t>
            </a:r>
            <a:r>
              <a:rPr lang="en-GB" dirty="0" err="1"/>
              <a:t>материал</a:t>
            </a:r>
            <a:r>
              <a:rPr lang="bg-BG" dirty="0"/>
              <a:t> не се пускат на пазара на ЕС.</a:t>
            </a:r>
          </a:p>
          <a:p>
            <a:pPr marL="0" indent="0">
              <a:buNone/>
            </a:pPr>
            <a:endParaRPr lang="bg-BG" dirty="0"/>
          </a:p>
          <a:p>
            <a:pPr marL="0" indent="0">
              <a:buNone/>
            </a:pPr>
            <a:r>
              <a:rPr lang="bg-BG" dirty="0"/>
              <a:t>Системата за надлежна проверка се разработва преди пускането на пазара на </a:t>
            </a:r>
            <a:r>
              <a:rPr lang="en-GB" dirty="0" err="1"/>
              <a:t>дървен</a:t>
            </a:r>
            <a:r>
              <a:rPr lang="bg-BG" dirty="0" err="1"/>
              <a:t>ия</a:t>
            </a:r>
            <a:r>
              <a:rPr lang="en-GB" dirty="0"/>
              <a:t> </a:t>
            </a:r>
            <a:r>
              <a:rPr lang="en-GB" dirty="0" err="1"/>
              <a:t>материал</a:t>
            </a:r>
            <a:r>
              <a:rPr lang="en-GB" dirty="0"/>
              <a:t> и </a:t>
            </a:r>
            <a:r>
              <a:rPr lang="en-GB" dirty="0" err="1"/>
              <a:t>на</a:t>
            </a:r>
            <a:r>
              <a:rPr lang="en-GB" dirty="0"/>
              <a:t> </a:t>
            </a:r>
            <a:r>
              <a:rPr lang="en-GB" dirty="0" err="1"/>
              <a:t>изделия</a:t>
            </a:r>
            <a:r>
              <a:rPr lang="bg-BG" dirty="0"/>
              <a:t>та</a:t>
            </a:r>
            <a:r>
              <a:rPr lang="en-GB" dirty="0"/>
              <a:t> </a:t>
            </a:r>
            <a:r>
              <a:rPr lang="en-GB" dirty="0" err="1"/>
              <a:t>от</a:t>
            </a:r>
            <a:r>
              <a:rPr lang="en-GB" dirty="0"/>
              <a:t> </a:t>
            </a:r>
            <a:r>
              <a:rPr lang="en-GB" dirty="0" err="1"/>
              <a:t>дървен</a:t>
            </a:r>
            <a:r>
              <a:rPr lang="en-GB" dirty="0"/>
              <a:t> </a:t>
            </a:r>
            <a:r>
              <a:rPr lang="en-GB" dirty="0" err="1"/>
              <a:t>материал</a:t>
            </a:r>
            <a:r>
              <a:rPr lang="bg-BG" dirty="0"/>
              <a:t>.</a:t>
            </a:r>
          </a:p>
          <a:p>
            <a:pPr marL="0" indent="0">
              <a:buNone/>
            </a:pPr>
            <a:endParaRPr lang="bg-BG" dirty="0"/>
          </a:p>
          <a:p>
            <a:pPr marL="0" indent="0">
              <a:buNone/>
            </a:pPr>
            <a:endParaRPr lang="bg-BG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1516F3-FF3A-4A7C-9729-D88766541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1079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E9E8DE-64B6-41D6-A54D-48D14AC059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571" y="128372"/>
            <a:ext cx="9955355" cy="688265"/>
          </a:xfrm>
        </p:spPr>
        <p:txBody>
          <a:bodyPr>
            <a:normAutofit fontScale="90000"/>
          </a:bodyPr>
          <a:lstStyle/>
          <a:p>
            <a:r>
              <a:rPr lang="bg-BG" dirty="0"/>
              <a:t>Механизми, допринасящи за постигане на нисък риск при внос на дървени материали и изделия от тях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88F1A3-E39A-4EA6-85F8-6D8CB88A33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/>
              <a:t>Лиценз</a:t>
            </a:r>
            <a:r>
              <a:rPr lang="ru-RU" dirty="0"/>
              <a:t> FLEGT (Регламент за </a:t>
            </a:r>
            <a:r>
              <a:rPr lang="ru-RU" dirty="0" err="1"/>
              <a:t>прилагане</a:t>
            </a:r>
            <a:r>
              <a:rPr lang="ru-RU" dirty="0"/>
              <a:t> на </a:t>
            </a:r>
            <a:r>
              <a:rPr lang="ru-RU" dirty="0" err="1"/>
              <a:t>законодателството</a:t>
            </a:r>
            <a:r>
              <a:rPr lang="ru-RU" dirty="0"/>
              <a:t> в </a:t>
            </a:r>
            <a:r>
              <a:rPr lang="ru-RU" dirty="0" err="1"/>
              <a:t>областта</a:t>
            </a:r>
            <a:r>
              <a:rPr lang="ru-RU" dirty="0"/>
              <a:t> на горите, </a:t>
            </a:r>
            <a:r>
              <a:rPr lang="ru-RU" dirty="0" err="1"/>
              <a:t>управлението</a:t>
            </a:r>
            <a:r>
              <a:rPr lang="ru-RU" dirty="0"/>
              <a:t> и </a:t>
            </a:r>
            <a:r>
              <a:rPr lang="ru-RU" dirty="0" err="1"/>
              <a:t>търговията</a:t>
            </a:r>
            <a:r>
              <a:rPr lang="ru-RU" dirty="0"/>
              <a:t>) – </a:t>
            </a:r>
            <a:r>
              <a:rPr lang="ru-RU" dirty="0" err="1"/>
              <a:t>издава</a:t>
            </a:r>
            <a:r>
              <a:rPr lang="ru-RU" dirty="0"/>
              <a:t> се в </a:t>
            </a:r>
            <a:r>
              <a:rPr lang="ru-RU" dirty="0" err="1"/>
              <a:t>държавите</a:t>
            </a:r>
            <a:r>
              <a:rPr lang="ru-RU" dirty="0"/>
              <a:t> подписали </a:t>
            </a:r>
            <a:r>
              <a:rPr lang="ru-RU" dirty="0" err="1"/>
              <a:t>споразумение</a:t>
            </a:r>
            <a:r>
              <a:rPr lang="ru-RU" dirty="0"/>
              <a:t> за </a:t>
            </a:r>
            <a:r>
              <a:rPr lang="ru-RU" dirty="0" err="1"/>
              <a:t>доброволно</a:t>
            </a:r>
            <a:r>
              <a:rPr lang="ru-RU" dirty="0"/>
              <a:t> </a:t>
            </a:r>
            <a:r>
              <a:rPr lang="ru-RU" dirty="0" err="1"/>
              <a:t>партньорство</a:t>
            </a:r>
            <a:r>
              <a:rPr lang="ru-RU" dirty="0"/>
              <a:t>. </a:t>
            </a:r>
            <a:r>
              <a:rPr lang="ru-RU" dirty="0" err="1"/>
              <a:t>Операторите</a:t>
            </a:r>
            <a:r>
              <a:rPr lang="ru-RU" dirty="0"/>
              <a:t> </a:t>
            </a:r>
            <a:r>
              <a:rPr lang="ru-RU" dirty="0" err="1"/>
              <a:t>могат</a:t>
            </a:r>
            <a:r>
              <a:rPr lang="ru-RU" dirty="0"/>
              <a:t> да не </a:t>
            </a:r>
            <a:r>
              <a:rPr lang="ru-RU" dirty="0" err="1"/>
              <a:t>прилагат</a:t>
            </a:r>
            <a:r>
              <a:rPr lang="ru-RU" dirty="0"/>
              <a:t> система за </a:t>
            </a:r>
            <a:r>
              <a:rPr lang="ru-RU" dirty="0" err="1"/>
              <a:t>надлежна</a:t>
            </a:r>
            <a:r>
              <a:rPr lang="ru-RU" dirty="0"/>
              <a:t> проверка, но </a:t>
            </a:r>
            <a:r>
              <a:rPr lang="ru-RU" dirty="0" err="1"/>
              <a:t>трябва</a:t>
            </a:r>
            <a:r>
              <a:rPr lang="ru-RU" dirty="0"/>
              <a:t> да </a:t>
            </a:r>
            <a:r>
              <a:rPr lang="ru-RU" dirty="0" err="1"/>
              <a:t>могат</a:t>
            </a:r>
            <a:r>
              <a:rPr lang="ru-RU" dirty="0"/>
              <a:t> да </a:t>
            </a:r>
            <a:r>
              <a:rPr lang="ru-RU" dirty="0" err="1"/>
              <a:t>докажат</a:t>
            </a:r>
            <a:r>
              <a:rPr lang="ru-RU" dirty="0"/>
              <a:t> </a:t>
            </a:r>
            <a:r>
              <a:rPr lang="ru-RU" dirty="0" err="1"/>
              <a:t>валидността</a:t>
            </a:r>
            <a:r>
              <a:rPr lang="ru-RU" dirty="0"/>
              <a:t> на </a:t>
            </a:r>
            <a:r>
              <a:rPr lang="ru-RU" dirty="0" err="1"/>
              <a:t>документите</a:t>
            </a:r>
            <a:r>
              <a:rPr lang="ru-RU" dirty="0"/>
              <a:t>.</a:t>
            </a:r>
          </a:p>
          <a:p>
            <a:r>
              <a:rPr lang="ru-RU" dirty="0" err="1"/>
              <a:t>Лиценз</a:t>
            </a:r>
            <a:r>
              <a:rPr lang="ru-RU" dirty="0"/>
              <a:t> CITES (Конвенция за </a:t>
            </a:r>
            <a:r>
              <a:rPr lang="ru-RU" dirty="0" err="1"/>
              <a:t>международна</a:t>
            </a:r>
            <a:r>
              <a:rPr lang="ru-RU" dirty="0"/>
              <a:t> </a:t>
            </a:r>
            <a:r>
              <a:rPr lang="ru-RU" dirty="0" err="1"/>
              <a:t>търговия</a:t>
            </a:r>
            <a:r>
              <a:rPr lang="ru-RU" dirty="0"/>
              <a:t> </a:t>
            </a:r>
            <a:r>
              <a:rPr lang="ru-RU" dirty="0" err="1"/>
              <a:t>със</a:t>
            </a:r>
            <a:r>
              <a:rPr lang="ru-RU" dirty="0"/>
              <a:t> </a:t>
            </a:r>
            <a:r>
              <a:rPr lang="ru-RU" dirty="0" err="1"/>
              <a:t>застрашени</a:t>
            </a:r>
            <a:r>
              <a:rPr lang="ru-RU" dirty="0"/>
              <a:t> </a:t>
            </a:r>
            <a:r>
              <a:rPr lang="ru-RU" dirty="0" err="1"/>
              <a:t>видове</a:t>
            </a:r>
            <a:r>
              <a:rPr lang="ru-RU" dirty="0"/>
              <a:t> от </a:t>
            </a:r>
            <a:r>
              <a:rPr lang="ru-RU" dirty="0" err="1"/>
              <a:t>дивата</a:t>
            </a:r>
            <a:r>
              <a:rPr lang="ru-RU" dirty="0"/>
              <a:t> флора и фауна) – Регламент (ЕК) №865/2006. </a:t>
            </a:r>
            <a:r>
              <a:rPr lang="ru-RU" dirty="0" err="1"/>
              <a:t>Операторите</a:t>
            </a:r>
            <a:r>
              <a:rPr lang="ru-RU" dirty="0"/>
              <a:t> </a:t>
            </a:r>
            <a:r>
              <a:rPr lang="ru-RU" dirty="0" err="1"/>
              <a:t>могат</a:t>
            </a:r>
            <a:r>
              <a:rPr lang="ru-RU" dirty="0"/>
              <a:t> да не </a:t>
            </a:r>
            <a:r>
              <a:rPr lang="ru-RU" dirty="0" err="1"/>
              <a:t>прилагат</a:t>
            </a:r>
            <a:r>
              <a:rPr lang="ru-RU" dirty="0"/>
              <a:t> система за </a:t>
            </a:r>
            <a:r>
              <a:rPr lang="ru-RU" dirty="0" err="1"/>
              <a:t>надлежна</a:t>
            </a:r>
            <a:r>
              <a:rPr lang="ru-RU" dirty="0"/>
              <a:t> проверка, но </a:t>
            </a:r>
            <a:r>
              <a:rPr lang="ru-RU" dirty="0" err="1"/>
              <a:t>трябва</a:t>
            </a:r>
            <a:r>
              <a:rPr lang="ru-RU" dirty="0"/>
              <a:t> да </a:t>
            </a:r>
            <a:r>
              <a:rPr lang="ru-RU" dirty="0" err="1"/>
              <a:t>могат</a:t>
            </a:r>
            <a:r>
              <a:rPr lang="ru-RU" dirty="0"/>
              <a:t> да </a:t>
            </a:r>
            <a:r>
              <a:rPr lang="ru-RU" dirty="0" err="1"/>
              <a:t>докажат</a:t>
            </a:r>
            <a:r>
              <a:rPr lang="ru-RU" dirty="0"/>
              <a:t> </a:t>
            </a:r>
            <a:r>
              <a:rPr lang="ru-RU" dirty="0" err="1"/>
              <a:t>валидността</a:t>
            </a:r>
            <a:r>
              <a:rPr lang="ru-RU" dirty="0"/>
              <a:t> на </a:t>
            </a:r>
            <a:r>
              <a:rPr lang="ru-RU" dirty="0" err="1"/>
              <a:t>документите</a:t>
            </a:r>
            <a:r>
              <a:rPr lang="ru-RU" dirty="0"/>
              <a:t>.</a:t>
            </a:r>
          </a:p>
          <a:p>
            <a:r>
              <a:rPr lang="bg-BG" dirty="0"/>
              <a:t>Системи на сертификация по Управление на гори</a:t>
            </a:r>
            <a:r>
              <a:rPr lang="en-GB" dirty="0"/>
              <a:t>,</a:t>
            </a:r>
            <a:r>
              <a:rPr lang="bg-BG" dirty="0"/>
              <a:t> Проследяване на продукцията</a:t>
            </a:r>
            <a:r>
              <a:rPr lang="en-GB" dirty="0"/>
              <a:t> </a:t>
            </a:r>
            <a:r>
              <a:rPr lang="bg-BG" dirty="0"/>
              <a:t>и законност на дървесината – намаляват риска от внос на незаконно добита дървесина по веригата за доставка, но не отменя задълженията на операторите да прилагат система за надлежна проверка.</a:t>
            </a:r>
          </a:p>
          <a:p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CC5349F-32F3-4407-A34A-C57BFF4989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8681" y="4736080"/>
            <a:ext cx="1253785" cy="11873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154748E-71EE-4BC6-A8E0-127FA7568986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2993" y="4736080"/>
            <a:ext cx="896308" cy="1077554"/>
          </a:xfrm>
          <a:prstGeom prst="rect">
            <a:avLst/>
          </a:prstGeom>
          <a:noFill/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8E96730-3F54-442E-970B-BACED369E5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98" y="4788166"/>
            <a:ext cx="1980326" cy="973381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D5DE19-5021-48A2-BFAF-0C218AE0DE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78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DBEFD-FB3D-4D88-ACA8-2EC9D58B53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Компетентни</a:t>
            </a:r>
            <a:r>
              <a:rPr lang="en-GB" dirty="0"/>
              <a:t> </a:t>
            </a:r>
            <a:r>
              <a:rPr lang="en-GB" dirty="0" err="1"/>
              <a:t>органи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6C60C5-7114-4181-AD95-DEA7085E06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821" y="1573216"/>
            <a:ext cx="9955354" cy="4363656"/>
          </a:xfrm>
        </p:spPr>
        <p:txBody>
          <a:bodyPr/>
          <a:lstStyle/>
          <a:p>
            <a:r>
              <a:rPr lang="bg-BG" dirty="0"/>
              <a:t>Определят се от държавите-членки и се съобщават на Комисията (наименование и адрес, както и всички изменения). За България компетентният орган е ИАГ.</a:t>
            </a:r>
          </a:p>
          <a:p>
            <a:r>
              <a:rPr lang="bg-BG" dirty="0"/>
              <a:t>Компетентните органи провеждат редовни проверки на:</a:t>
            </a:r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dirty="0"/>
              <a:t>организациите за мониторинг – на всеки 2 години. Комисията признава организациите за мониторинг и поддържа публично достъпен списък с тях (Регламент 607/2012).</a:t>
            </a:r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dirty="0"/>
              <a:t>операторите.</a:t>
            </a:r>
          </a:p>
          <a:p>
            <a:r>
              <a:rPr lang="bg-BG" dirty="0"/>
              <a:t>П</a:t>
            </a:r>
            <a:r>
              <a:rPr lang="ru-RU" dirty="0" err="1"/>
              <a:t>роверките</a:t>
            </a:r>
            <a:r>
              <a:rPr lang="ru-RU" dirty="0"/>
              <a:t> се </a:t>
            </a:r>
            <a:r>
              <a:rPr lang="ru-RU" dirty="0" err="1"/>
              <a:t>извършват</a:t>
            </a:r>
            <a:r>
              <a:rPr lang="ru-RU" dirty="0"/>
              <a:t> по план, </a:t>
            </a:r>
            <a:r>
              <a:rPr lang="ru-RU" dirty="0" err="1"/>
              <a:t>който</a:t>
            </a:r>
            <a:r>
              <a:rPr lang="ru-RU" dirty="0"/>
              <a:t> периодично се </a:t>
            </a:r>
            <a:r>
              <a:rPr lang="ru-RU" dirty="0" err="1"/>
              <a:t>преразглежда</a:t>
            </a:r>
            <a:r>
              <a:rPr lang="ru-RU" dirty="0"/>
              <a:t> </a:t>
            </a:r>
            <a:r>
              <a:rPr lang="ru-RU" dirty="0" err="1"/>
              <a:t>въз</a:t>
            </a:r>
            <a:r>
              <a:rPr lang="ru-RU" dirty="0"/>
              <a:t> основа на подход, </a:t>
            </a:r>
            <a:r>
              <a:rPr lang="ru-RU" dirty="0" err="1"/>
              <a:t>отчитащ</a:t>
            </a:r>
            <a:r>
              <a:rPr lang="ru-RU" dirty="0"/>
              <a:t> риска.</a:t>
            </a:r>
          </a:p>
          <a:p>
            <a:endParaRPr lang="bg-BG" dirty="0"/>
          </a:p>
          <a:p>
            <a:endParaRPr lang="bg-BG" dirty="0"/>
          </a:p>
          <a:p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0C9813E-CBD3-45AC-80E2-7E7FFC1298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8432" y="4068146"/>
            <a:ext cx="6329580" cy="1940768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6C1A76-BC0C-4422-9F48-E704A1DB18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4089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3E2164-1AFB-4EB6-A1E0-A39387DED5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Организации за мониторинг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F7724B-AB96-4562-9F75-2D5F89A6A3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bg-BG" dirty="0"/>
              <a:t>1. Функции:</a:t>
            </a:r>
          </a:p>
          <a:p>
            <a:r>
              <a:rPr lang="en-GB" dirty="0" err="1"/>
              <a:t>поддържат</a:t>
            </a:r>
            <a:r>
              <a:rPr lang="en-GB" dirty="0"/>
              <a:t> и </a:t>
            </a:r>
            <a:r>
              <a:rPr lang="en-GB" dirty="0" err="1"/>
              <a:t>извършват</a:t>
            </a:r>
            <a:r>
              <a:rPr lang="en-GB" dirty="0"/>
              <a:t> </a:t>
            </a:r>
            <a:r>
              <a:rPr lang="en-GB" dirty="0" err="1"/>
              <a:t>редовна</a:t>
            </a:r>
            <a:r>
              <a:rPr lang="en-GB" dirty="0"/>
              <a:t> </a:t>
            </a:r>
            <a:r>
              <a:rPr lang="en-GB" dirty="0" err="1"/>
              <a:t>оценка</a:t>
            </a:r>
            <a:r>
              <a:rPr lang="en-GB" dirty="0"/>
              <a:t> </a:t>
            </a:r>
            <a:r>
              <a:rPr lang="en-GB" dirty="0" err="1"/>
              <a:t>на</a:t>
            </a:r>
            <a:r>
              <a:rPr lang="en-GB" dirty="0"/>
              <a:t> </a:t>
            </a:r>
            <a:r>
              <a:rPr lang="en-GB" dirty="0" err="1"/>
              <a:t>система</a:t>
            </a:r>
            <a:r>
              <a:rPr lang="en-GB" dirty="0"/>
              <a:t> </a:t>
            </a:r>
            <a:r>
              <a:rPr lang="en-GB" dirty="0" err="1"/>
              <a:t>за</a:t>
            </a:r>
            <a:r>
              <a:rPr lang="en-GB" dirty="0"/>
              <a:t> </a:t>
            </a:r>
            <a:r>
              <a:rPr lang="en-GB" dirty="0" err="1"/>
              <a:t>надлежна</a:t>
            </a:r>
            <a:r>
              <a:rPr lang="en-GB" dirty="0"/>
              <a:t> </a:t>
            </a:r>
            <a:r>
              <a:rPr lang="en-GB" dirty="0" err="1"/>
              <a:t>проверка</a:t>
            </a:r>
            <a:r>
              <a:rPr lang="bg-BG" dirty="0"/>
              <a:t> </a:t>
            </a:r>
            <a:r>
              <a:rPr lang="en-GB" dirty="0"/>
              <a:t>и </a:t>
            </a:r>
            <a:r>
              <a:rPr lang="en-GB" dirty="0" err="1"/>
              <a:t>предоставят</a:t>
            </a:r>
            <a:r>
              <a:rPr lang="en-GB" dirty="0"/>
              <a:t> </a:t>
            </a:r>
            <a:r>
              <a:rPr lang="en-GB" dirty="0" err="1"/>
              <a:t>на</a:t>
            </a:r>
            <a:r>
              <a:rPr lang="en-GB" dirty="0"/>
              <a:t> </a:t>
            </a:r>
            <a:r>
              <a:rPr lang="en-GB" dirty="0" err="1"/>
              <a:t>операторите</a:t>
            </a:r>
            <a:r>
              <a:rPr lang="en-GB" dirty="0"/>
              <a:t> </a:t>
            </a:r>
            <a:r>
              <a:rPr lang="en-GB" dirty="0" err="1"/>
              <a:t>правото</a:t>
            </a:r>
            <a:r>
              <a:rPr lang="en-GB" dirty="0"/>
              <a:t> </a:t>
            </a:r>
            <a:r>
              <a:rPr lang="en-GB" dirty="0" err="1"/>
              <a:t>да</a:t>
            </a:r>
            <a:r>
              <a:rPr lang="en-GB" dirty="0"/>
              <a:t> я </a:t>
            </a:r>
            <a:r>
              <a:rPr lang="en-GB" dirty="0" err="1"/>
              <a:t>използват</a:t>
            </a:r>
            <a:r>
              <a:rPr lang="en-GB" dirty="0"/>
              <a:t>; </a:t>
            </a:r>
          </a:p>
          <a:p>
            <a:r>
              <a:rPr lang="en-GB" dirty="0" err="1"/>
              <a:t>проверяват</a:t>
            </a:r>
            <a:r>
              <a:rPr lang="en-GB" dirty="0"/>
              <a:t> </a:t>
            </a:r>
            <a:r>
              <a:rPr lang="en-GB" dirty="0" err="1"/>
              <a:t>правилното</a:t>
            </a:r>
            <a:r>
              <a:rPr lang="en-GB" dirty="0"/>
              <a:t> </a:t>
            </a:r>
            <a:r>
              <a:rPr lang="en-GB" dirty="0" err="1"/>
              <a:t>използване</a:t>
            </a:r>
            <a:r>
              <a:rPr lang="en-GB" dirty="0"/>
              <a:t> </a:t>
            </a:r>
            <a:r>
              <a:rPr lang="en-GB" dirty="0" err="1"/>
              <a:t>от</a:t>
            </a:r>
            <a:r>
              <a:rPr lang="en-GB" dirty="0"/>
              <a:t> </a:t>
            </a:r>
            <a:r>
              <a:rPr lang="en-GB" dirty="0" err="1"/>
              <a:t>страна</a:t>
            </a:r>
            <a:r>
              <a:rPr lang="en-GB" dirty="0"/>
              <a:t> </a:t>
            </a:r>
            <a:r>
              <a:rPr lang="en-GB" dirty="0" err="1"/>
              <a:t>на</a:t>
            </a:r>
            <a:r>
              <a:rPr lang="en-GB" dirty="0"/>
              <a:t> </a:t>
            </a:r>
            <a:r>
              <a:rPr lang="en-GB" dirty="0" err="1"/>
              <a:t>тези</a:t>
            </a:r>
            <a:r>
              <a:rPr lang="en-GB" dirty="0"/>
              <a:t> </a:t>
            </a:r>
            <a:r>
              <a:rPr lang="en-GB" dirty="0" err="1"/>
              <a:t>оператори</a:t>
            </a:r>
            <a:r>
              <a:rPr lang="en-GB" dirty="0"/>
              <a:t> </a:t>
            </a:r>
            <a:r>
              <a:rPr lang="en-GB" dirty="0" err="1"/>
              <a:t>на</a:t>
            </a:r>
            <a:r>
              <a:rPr lang="en-GB" dirty="0"/>
              <a:t> </a:t>
            </a:r>
            <a:r>
              <a:rPr lang="en-GB" dirty="0" err="1"/>
              <a:t>тяхната</a:t>
            </a:r>
            <a:r>
              <a:rPr lang="en-GB" dirty="0"/>
              <a:t> </a:t>
            </a:r>
            <a:r>
              <a:rPr lang="en-GB" dirty="0" err="1"/>
              <a:t>система</a:t>
            </a:r>
            <a:r>
              <a:rPr lang="en-GB" dirty="0"/>
              <a:t> </a:t>
            </a:r>
            <a:r>
              <a:rPr lang="en-GB" dirty="0" err="1"/>
              <a:t>за</a:t>
            </a:r>
            <a:r>
              <a:rPr lang="en-GB" dirty="0"/>
              <a:t> </a:t>
            </a:r>
            <a:r>
              <a:rPr lang="en-GB" dirty="0" err="1"/>
              <a:t>надлежна</a:t>
            </a:r>
            <a:r>
              <a:rPr lang="en-GB" dirty="0"/>
              <a:t> </a:t>
            </a:r>
            <a:r>
              <a:rPr lang="en-GB" dirty="0" err="1"/>
              <a:t>проверка</a:t>
            </a:r>
            <a:r>
              <a:rPr lang="en-GB" dirty="0"/>
              <a:t>; </a:t>
            </a:r>
          </a:p>
          <a:p>
            <a:r>
              <a:rPr lang="en-GB" dirty="0" err="1"/>
              <a:t>предприемат</a:t>
            </a:r>
            <a:r>
              <a:rPr lang="en-GB" dirty="0"/>
              <a:t> </a:t>
            </a:r>
            <a:r>
              <a:rPr lang="en-GB" dirty="0" err="1"/>
              <a:t>необходимите</a:t>
            </a:r>
            <a:r>
              <a:rPr lang="en-GB" dirty="0"/>
              <a:t> </a:t>
            </a:r>
            <a:r>
              <a:rPr lang="en-GB" dirty="0" err="1"/>
              <a:t>действия</a:t>
            </a:r>
            <a:r>
              <a:rPr lang="en-GB" dirty="0"/>
              <a:t>, в </a:t>
            </a:r>
            <a:r>
              <a:rPr lang="en-GB" dirty="0" err="1"/>
              <a:t>случай</a:t>
            </a:r>
            <a:r>
              <a:rPr lang="en-GB" dirty="0"/>
              <a:t> </a:t>
            </a:r>
            <a:r>
              <a:rPr lang="en-GB" dirty="0" err="1"/>
              <a:t>че</a:t>
            </a:r>
            <a:r>
              <a:rPr lang="en-GB" dirty="0"/>
              <a:t> </a:t>
            </a:r>
            <a:r>
              <a:rPr lang="en-GB" dirty="0" err="1"/>
              <a:t>даден</a:t>
            </a:r>
            <a:r>
              <a:rPr lang="en-GB" dirty="0"/>
              <a:t> </a:t>
            </a:r>
            <a:r>
              <a:rPr lang="en-GB" dirty="0" err="1"/>
              <a:t>оператор</a:t>
            </a:r>
            <a:r>
              <a:rPr lang="en-GB" dirty="0"/>
              <a:t> </a:t>
            </a:r>
            <a:r>
              <a:rPr lang="en-GB" dirty="0" err="1"/>
              <a:t>не</a:t>
            </a:r>
            <a:r>
              <a:rPr lang="en-GB" dirty="0"/>
              <a:t> </a:t>
            </a:r>
            <a:r>
              <a:rPr lang="en-GB" dirty="0" err="1"/>
              <a:t>използва</a:t>
            </a:r>
            <a:r>
              <a:rPr lang="en-GB" dirty="0"/>
              <a:t> </a:t>
            </a:r>
            <a:r>
              <a:rPr lang="en-GB" dirty="0" err="1"/>
              <a:t>правилно</a:t>
            </a:r>
            <a:r>
              <a:rPr lang="en-GB" dirty="0"/>
              <a:t> </a:t>
            </a:r>
            <a:r>
              <a:rPr lang="en-GB" dirty="0" err="1"/>
              <a:t>тяхната</a:t>
            </a:r>
            <a:r>
              <a:rPr lang="en-GB" dirty="0"/>
              <a:t> </a:t>
            </a:r>
            <a:r>
              <a:rPr lang="en-GB" dirty="0" err="1"/>
              <a:t>система</a:t>
            </a:r>
            <a:r>
              <a:rPr lang="en-GB" dirty="0"/>
              <a:t> </a:t>
            </a:r>
            <a:r>
              <a:rPr lang="en-GB" dirty="0" err="1"/>
              <a:t>за</a:t>
            </a:r>
            <a:r>
              <a:rPr lang="en-GB" dirty="0"/>
              <a:t> </a:t>
            </a:r>
            <a:r>
              <a:rPr lang="en-GB" dirty="0" err="1"/>
              <a:t>надлежна</a:t>
            </a:r>
            <a:r>
              <a:rPr lang="en-GB" dirty="0"/>
              <a:t> </a:t>
            </a:r>
            <a:r>
              <a:rPr lang="en-GB" dirty="0" err="1"/>
              <a:t>проверка</a:t>
            </a:r>
            <a:r>
              <a:rPr lang="en-GB" dirty="0"/>
              <a:t>, </a:t>
            </a:r>
            <a:r>
              <a:rPr lang="en-GB" dirty="0" err="1"/>
              <a:t>включително</a:t>
            </a:r>
            <a:r>
              <a:rPr lang="en-GB" dirty="0"/>
              <a:t> </a:t>
            </a:r>
            <a:r>
              <a:rPr lang="en-GB" dirty="0" err="1"/>
              <a:t>уведомяват</a:t>
            </a:r>
            <a:r>
              <a:rPr lang="en-GB" dirty="0"/>
              <a:t> </a:t>
            </a:r>
            <a:r>
              <a:rPr lang="en-GB" dirty="0" err="1"/>
              <a:t>компетентните</a:t>
            </a:r>
            <a:r>
              <a:rPr lang="en-GB" dirty="0"/>
              <a:t> </a:t>
            </a:r>
            <a:r>
              <a:rPr lang="en-GB" dirty="0" err="1"/>
              <a:t>органи</a:t>
            </a:r>
            <a:r>
              <a:rPr lang="en-GB" dirty="0"/>
              <a:t> в </a:t>
            </a:r>
            <a:r>
              <a:rPr lang="en-GB" dirty="0" err="1"/>
              <a:t>случай</a:t>
            </a:r>
            <a:r>
              <a:rPr lang="en-GB" dirty="0"/>
              <a:t> </a:t>
            </a:r>
            <a:r>
              <a:rPr lang="en-GB" dirty="0" err="1"/>
              <a:t>на</a:t>
            </a:r>
            <a:r>
              <a:rPr lang="en-GB" dirty="0"/>
              <a:t> </a:t>
            </a:r>
            <a:r>
              <a:rPr lang="en-GB" dirty="0" err="1"/>
              <a:t>съществено</a:t>
            </a:r>
            <a:r>
              <a:rPr lang="en-GB" dirty="0"/>
              <a:t> </a:t>
            </a:r>
            <a:r>
              <a:rPr lang="en-GB" dirty="0" err="1"/>
              <a:t>или</a:t>
            </a:r>
            <a:r>
              <a:rPr lang="en-GB" dirty="0"/>
              <a:t> </a:t>
            </a:r>
            <a:r>
              <a:rPr lang="en-GB" dirty="0" err="1"/>
              <a:t>системно</a:t>
            </a:r>
            <a:r>
              <a:rPr lang="en-GB" dirty="0"/>
              <a:t> </a:t>
            </a:r>
            <a:r>
              <a:rPr lang="en-GB" dirty="0" err="1"/>
              <a:t>неизпълнение</a:t>
            </a:r>
            <a:r>
              <a:rPr lang="en-GB" dirty="0"/>
              <a:t> </a:t>
            </a:r>
            <a:r>
              <a:rPr lang="en-GB" dirty="0" err="1"/>
              <a:t>от</a:t>
            </a:r>
            <a:r>
              <a:rPr lang="en-GB" dirty="0"/>
              <a:t> </a:t>
            </a:r>
            <a:r>
              <a:rPr lang="en-GB" dirty="0" err="1"/>
              <a:t>страна</a:t>
            </a:r>
            <a:r>
              <a:rPr lang="en-GB" dirty="0"/>
              <a:t> </a:t>
            </a:r>
            <a:r>
              <a:rPr lang="en-GB" dirty="0" err="1"/>
              <a:t>на</a:t>
            </a:r>
            <a:r>
              <a:rPr lang="en-GB" dirty="0"/>
              <a:t> </a:t>
            </a:r>
            <a:r>
              <a:rPr lang="en-GB" dirty="0" err="1"/>
              <a:t>оператора</a:t>
            </a:r>
            <a:r>
              <a:rPr lang="bg-BG" dirty="0"/>
              <a:t>.</a:t>
            </a:r>
          </a:p>
          <a:p>
            <a:pPr marL="0" indent="0">
              <a:buNone/>
            </a:pPr>
            <a:r>
              <a:rPr lang="bg-BG" dirty="0"/>
              <a:t>2. Изисквания за признаване на организация за мониторинг:</a:t>
            </a:r>
          </a:p>
          <a:p>
            <a:r>
              <a:rPr lang="en-GB" dirty="0" err="1"/>
              <a:t>притежава</a:t>
            </a:r>
            <a:r>
              <a:rPr lang="en-GB" dirty="0"/>
              <a:t> </a:t>
            </a:r>
            <a:r>
              <a:rPr lang="en-GB" dirty="0" err="1"/>
              <a:t>юридическа</a:t>
            </a:r>
            <a:r>
              <a:rPr lang="en-GB" dirty="0"/>
              <a:t> </a:t>
            </a:r>
            <a:r>
              <a:rPr lang="en-GB" dirty="0" err="1"/>
              <a:t>правосубектност</a:t>
            </a:r>
            <a:r>
              <a:rPr lang="en-GB" dirty="0"/>
              <a:t> и е </a:t>
            </a:r>
            <a:r>
              <a:rPr lang="en-GB" dirty="0" err="1"/>
              <a:t>законно</a:t>
            </a:r>
            <a:r>
              <a:rPr lang="en-GB" dirty="0"/>
              <a:t> </a:t>
            </a:r>
            <a:r>
              <a:rPr lang="en-GB" dirty="0" err="1"/>
              <a:t>уста­новена</a:t>
            </a:r>
            <a:r>
              <a:rPr lang="en-GB" dirty="0"/>
              <a:t> в </a:t>
            </a:r>
            <a:r>
              <a:rPr lang="en-GB" dirty="0" err="1"/>
              <a:t>рамките</a:t>
            </a:r>
            <a:r>
              <a:rPr lang="en-GB" dirty="0"/>
              <a:t> </a:t>
            </a:r>
            <a:r>
              <a:rPr lang="en-GB" dirty="0" err="1"/>
              <a:t>на</a:t>
            </a:r>
            <a:r>
              <a:rPr lang="en-GB" dirty="0"/>
              <a:t> </a:t>
            </a:r>
            <a:r>
              <a:rPr lang="en-GB" dirty="0" err="1"/>
              <a:t>Съюза</a:t>
            </a:r>
            <a:r>
              <a:rPr lang="en-GB" dirty="0"/>
              <a:t>; </a:t>
            </a:r>
          </a:p>
          <a:p>
            <a:r>
              <a:rPr lang="en-GB" dirty="0" err="1"/>
              <a:t>разполага</a:t>
            </a:r>
            <a:r>
              <a:rPr lang="en-GB" dirty="0"/>
              <a:t> с </a:t>
            </a:r>
            <a:r>
              <a:rPr lang="en-GB" dirty="0" err="1"/>
              <a:t>подходящи</a:t>
            </a:r>
            <a:r>
              <a:rPr lang="en-GB" dirty="0"/>
              <a:t> </a:t>
            </a:r>
            <a:r>
              <a:rPr lang="en-GB" dirty="0" err="1"/>
              <a:t>експертни</a:t>
            </a:r>
            <a:r>
              <a:rPr lang="en-GB" dirty="0"/>
              <a:t> </a:t>
            </a:r>
            <a:r>
              <a:rPr lang="en-GB" dirty="0" err="1"/>
              <a:t>знания</a:t>
            </a:r>
            <a:r>
              <a:rPr lang="en-GB" dirty="0"/>
              <a:t> и </a:t>
            </a:r>
            <a:r>
              <a:rPr lang="en-GB" dirty="0" err="1"/>
              <a:t>капацитет</a:t>
            </a:r>
            <a:r>
              <a:rPr lang="en-GB" dirty="0"/>
              <a:t> </a:t>
            </a:r>
            <a:r>
              <a:rPr lang="en-GB" dirty="0" err="1"/>
              <a:t>да</a:t>
            </a:r>
            <a:r>
              <a:rPr lang="en-GB" dirty="0"/>
              <a:t> </a:t>
            </a:r>
            <a:r>
              <a:rPr lang="en-GB" dirty="0" err="1"/>
              <a:t>изпълнява</a:t>
            </a:r>
            <a:r>
              <a:rPr lang="en-GB" dirty="0"/>
              <a:t> </a:t>
            </a:r>
            <a:r>
              <a:rPr lang="bg-BG" dirty="0"/>
              <a:t>всички функции;</a:t>
            </a:r>
            <a:endParaRPr lang="en-GB" dirty="0"/>
          </a:p>
          <a:p>
            <a:r>
              <a:rPr lang="en-GB" dirty="0" err="1"/>
              <a:t>може</a:t>
            </a:r>
            <a:r>
              <a:rPr lang="en-GB" dirty="0"/>
              <a:t> </a:t>
            </a:r>
            <a:r>
              <a:rPr lang="en-GB" dirty="0" err="1"/>
              <a:t>да</a:t>
            </a:r>
            <a:r>
              <a:rPr lang="en-GB" dirty="0"/>
              <a:t> </a:t>
            </a:r>
            <a:r>
              <a:rPr lang="en-GB" dirty="0" err="1"/>
              <a:t>гарантира</a:t>
            </a:r>
            <a:r>
              <a:rPr lang="en-GB" dirty="0"/>
              <a:t> </a:t>
            </a:r>
            <a:r>
              <a:rPr lang="en-GB" dirty="0" err="1"/>
              <a:t>отсъствието</a:t>
            </a:r>
            <a:r>
              <a:rPr lang="en-GB" dirty="0"/>
              <a:t> </a:t>
            </a:r>
            <a:r>
              <a:rPr lang="en-GB" dirty="0" err="1"/>
              <a:t>на</a:t>
            </a:r>
            <a:r>
              <a:rPr lang="en-GB" dirty="0"/>
              <a:t> </a:t>
            </a:r>
            <a:r>
              <a:rPr lang="en-GB" dirty="0" err="1"/>
              <a:t>какъвто</a:t>
            </a:r>
            <a:r>
              <a:rPr lang="en-GB" dirty="0"/>
              <a:t> и </a:t>
            </a:r>
            <a:r>
              <a:rPr lang="en-GB" dirty="0" err="1"/>
              <a:t>да</a:t>
            </a:r>
            <a:r>
              <a:rPr lang="en-GB" dirty="0"/>
              <a:t> </a:t>
            </a:r>
            <a:r>
              <a:rPr lang="en-GB" dirty="0" err="1"/>
              <a:t>било</a:t>
            </a:r>
            <a:r>
              <a:rPr lang="en-GB" dirty="0"/>
              <a:t> </a:t>
            </a:r>
            <a:r>
              <a:rPr lang="en-GB" dirty="0" err="1"/>
              <a:t>конфликт</a:t>
            </a:r>
            <a:r>
              <a:rPr lang="en-GB" dirty="0"/>
              <a:t> </a:t>
            </a:r>
            <a:r>
              <a:rPr lang="en-GB" dirty="0" err="1"/>
              <a:t>на</a:t>
            </a:r>
            <a:r>
              <a:rPr lang="en-GB" dirty="0"/>
              <a:t> </a:t>
            </a:r>
            <a:r>
              <a:rPr lang="en-GB" dirty="0" err="1"/>
              <a:t>интереси</a:t>
            </a:r>
            <a:r>
              <a:rPr lang="en-GB" dirty="0"/>
              <a:t> </a:t>
            </a:r>
            <a:r>
              <a:rPr lang="en-GB" dirty="0" err="1"/>
              <a:t>при</a:t>
            </a:r>
            <a:r>
              <a:rPr lang="en-GB" dirty="0"/>
              <a:t> </a:t>
            </a:r>
            <a:r>
              <a:rPr lang="en-GB" dirty="0" err="1"/>
              <a:t>изпълнението</a:t>
            </a:r>
            <a:r>
              <a:rPr lang="en-GB" dirty="0"/>
              <a:t> </a:t>
            </a:r>
            <a:r>
              <a:rPr lang="en-GB" dirty="0" err="1"/>
              <a:t>на</a:t>
            </a:r>
            <a:r>
              <a:rPr lang="en-GB" dirty="0"/>
              <a:t> </a:t>
            </a:r>
            <a:r>
              <a:rPr lang="en-GB" dirty="0" err="1"/>
              <a:t>функциите</a:t>
            </a:r>
            <a:r>
              <a:rPr lang="en-GB" dirty="0"/>
              <a:t> </a:t>
            </a:r>
            <a:r>
              <a:rPr lang="en-GB" dirty="0" err="1"/>
              <a:t>си</a:t>
            </a:r>
            <a:r>
              <a:rPr lang="en-GB" dirty="0"/>
              <a:t>. 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FD5C1C-0E1C-448C-856A-B7F18B82BA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161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263BC0-4251-45EF-8ACB-D211FFB1EF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Организации за мониторинг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4D008A-DB49-42BE-A174-0896E603E8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/>
              <a:t>Комисията признава организациите за мониторинг при подадено заявление след консултация със заинтересованите държави-членки.</a:t>
            </a:r>
          </a:p>
          <a:p>
            <a:r>
              <a:rPr lang="bg-BG" dirty="0"/>
              <a:t>Компетентните органи провеждат редовни проверки на организациите за мониторинг – дали изпълняват функциите си и дали отговарят на изискванията. Провеждат се и извънредни проверки по подадени сигнали от държави-членки или трети лица. Изготвят се доклади от проверките.</a:t>
            </a:r>
          </a:p>
          <a:p>
            <a:r>
              <a:rPr lang="bg-BG" dirty="0"/>
              <a:t>При несъответствие Комисията оттегля признанието си.</a:t>
            </a:r>
          </a:p>
          <a:p>
            <a:r>
              <a:rPr lang="bg-BG" dirty="0"/>
              <a:t>Признаването и оттеглянето се извършват по справедлив и прозрачен начин.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A8D822-E862-437C-BFA3-BCA8AB2D6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1413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3DDBA2-862F-490D-9F2E-A041E9B0FF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Проверки на операторите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11A34A-34AA-4245-B74A-40A2F64D3B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5402" y="1380931"/>
            <a:ext cx="9955354" cy="4641771"/>
          </a:xfrm>
        </p:spPr>
        <p:txBody>
          <a:bodyPr>
            <a:normAutofit/>
          </a:bodyPr>
          <a:lstStyle/>
          <a:p>
            <a:r>
              <a:rPr lang="ru-RU" dirty="0" err="1"/>
              <a:t>Включват</a:t>
            </a:r>
            <a:r>
              <a:rPr lang="ru-RU" dirty="0"/>
              <a:t>:</a:t>
            </a:r>
          </a:p>
          <a:p>
            <a:pPr marL="540000">
              <a:buFont typeface="Wingdings" panose="05000000000000000000" pitchFamily="2" charset="2"/>
              <a:buChar char="Ø"/>
            </a:pPr>
            <a:r>
              <a:rPr lang="ru-RU" dirty="0" err="1"/>
              <a:t>Преглед</a:t>
            </a:r>
            <a:r>
              <a:rPr lang="ru-RU" dirty="0"/>
              <a:t> на </a:t>
            </a:r>
            <a:r>
              <a:rPr lang="ru-RU" dirty="0" err="1"/>
              <a:t>системата</a:t>
            </a:r>
            <a:r>
              <a:rPr lang="ru-RU" dirty="0"/>
              <a:t> за </a:t>
            </a:r>
            <a:r>
              <a:rPr lang="ru-RU" dirty="0" err="1"/>
              <a:t>надлежна</a:t>
            </a:r>
            <a:r>
              <a:rPr lang="ru-RU" dirty="0"/>
              <a:t> проверка, </a:t>
            </a:r>
            <a:r>
              <a:rPr lang="ru-RU" dirty="0" err="1"/>
              <a:t>включително</a:t>
            </a:r>
            <a:r>
              <a:rPr lang="ru-RU" dirty="0"/>
              <a:t> на </a:t>
            </a:r>
            <a:r>
              <a:rPr lang="ru-RU" dirty="0" err="1"/>
              <a:t>процедурите</a:t>
            </a:r>
            <a:r>
              <a:rPr lang="ru-RU" dirty="0"/>
              <a:t> за оценка на риска и за </a:t>
            </a:r>
            <a:r>
              <a:rPr lang="ru-RU" dirty="0" err="1"/>
              <a:t>ограничаване</a:t>
            </a:r>
            <a:r>
              <a:rPr lang="ru-RU" dirty="0"/>
              <a:t> на риска; </a:t>
            </a:r>
          </a:p>
          <a:p>
            <a:pPr marL="540000">
              <a:buFont typeface="Wingdings" panose="05000000000000000000" pitchFamily="2" charset="2"/>
              <a:buChar char="Ø"/>
            </a:pPr>
            <a:r>
              <a:rPr lang="ru-RU" dirty="0" err="1"/>
              <a:t>Преглед</a:t>
            </a:r>
            <a:r>
              <a:rPr lang="ru-RU" dirty="0"/>
              <a:t> на документация и </a:t>
            </a:r>
            <a:r>
              <a:rPr lang="ru-RU" dirty="0" err="1"/>
              <a:t>данни</a:t>
            </a:r>
            <a:r>
              <a:rPr lang="ru-RU" dirty="0"/>
              <a:t>, </a:t>
            </a:r>
            <a:r>
              <a:rPr lang="ru-RU" dirty="0" err="1"/>
              <a:t>удостоверяващи</a:t>
            </a:r>
            <a:r>
              <a:rPr lang="ru-RU" dirty="0"/>
              <a:t> </a:t>
            </a:r>
            <a:r>
              <a:rPr lang="ru-RU" dirty="0" err="1"/>
              <a:t>правилното</a:t>
            </a:r>
            <a:r>
              <a:rPr lang="ru-RU" dirty="0"/>
              <a:t> </a:t>
            </a:r>
            <a:r>
              <a:rPr lang="ru-RU" dirty="0" err="1"/>
              <a:t>функциониране</a:t>
            </a:r>
            <a:r>
              <a:rPr lang="ru-RU" dirty="0"/>
              <a:t> на </a:t>
            </a:r>
            <a:r>
              <a:rPr lang="ru-RU" dirty="0" err="1"/>
              <a:t>системата</a:t>
            </a:r>
            <a:r>
              <a:rPr lang="ru-RU" dirty="0"/>
              <a:t> и </a:t>
            </a:r>
            <a:r>
              <a:rPr lang="ru-RU" dirty="0" err="1"/>
              <a:t>процедурите</a:t>
            </a:r>
            <a:r>
              <a:rPr lang="ru-RU" dirty="0"/>
              <a:t> за </a:t>
            </a:r>
            <a:r>
              <a:rPr lang="ru-RU" dirty="0" err="1"/>
              <a:t>надлежна</a:t>
            </a:r>
            <a:r>
              <a:rPr lang="ru-RU" dirty="0"/>
              <a:t> проверка; </a:t>
            </a:r>
          </a:p>
          <a:p>
            <a:pPr marL="540000">
              <a:buFont typeface="Wingdings" panose="05000000000000000000" pitchFamily="2" charset="2"/>
              <a:buChar char="Ø"/>
            </a:pPr>
            <a:r>
              <a:rPr lang="ru-RU" dirty="0"/>
              <a:t>Проверки на случаен принцип, </a:t>
            </a:r>
            <a:r>
              <a:rPr lang="ru-RU" dirty="0" err="1"/>
              <a:t>включително</a:t>
            </a:r>
            <a:r>
              <a:rPr lang="ru-RU" dirty="0"/>
              <a:t> </a:t>
            </a:r>
            <a:r>
              <a:rPr lang="ru-RU" dirty="0" err="1"/>
              <a:t>одиторски</a:t>
            </a:r>
            <a:r>
              <a:rPr lang="ru-RU" dirty="0"/>
              <a:t> проверки на </a:t>
            </a:r>
            <a:r>
              <a:rPr lang="ru-RU" dirty="0" err="1"/>
              <a:t>място</a:t>
            </a:r>
            <a:r>
              <a:rPr lang="ru-RU" dirty="0"/>
              <a:t>.</a:t>
            </a:r>
          </a:p>
          <a:p>
            <a:r>
              <a:rPr lang="ru-RU" dirty="0"/>
              <a:t>При </a:t>
            </a:r>
            <a:r>
              <a:rPr lang="ru-RU" dirty="0" err="1"/>
              <a:t>установяване</a:t>
            </a:r>
            <a:r>
              <a:rPr lang="ru-RU" dirty="0"/>
              <a:t> на пропуски, </a:t>
            </a:r>
            <a:r>
              <a:rPr lang="ru-RU" dirty="0" err="1"/>
              <a:t>компетентните</a:t>
            </a:r>
            <a:r>
              <a:rPr lang="ru-RU" dirty="0"/>
              <a:t> </a:t>
            </a:r>
            <a:r>
              <a:rPr lang="ru-RU" dirty="0" err="1"/>
              <a:t>органи</a:t>
            </a:r>
            <a:r>
              <a:rPr lang="ru-RU" dirty="0"/>
              <a:t> </a:t>
            </a:r>
            <a:r>
              <a:rPr lang="ru-RU" dirty="0" err="1"/>
              <a:t>могат</a:t>
            </a:r>
            <a:r>
              <a:rPr lang="ru-RU" dirty="0"/>
              <a:t> да направят </a:t>
            </a:r>
            <a:r>
              <a:rPr lang="ru-RU" dirty="0" err="1"/>
              <a:t>искане</a:t>
            </a:r>
            <a:r>
              <a:rPr lang="ru-RU" dirty="0"/>
              <a:t> за </a:t>
            </a:r>
            <a:r>
              <a:rPr lang="ru-RU" dirty="0" err="1"/>
              <a:t>предприемане</a:t>
            </a:r>
            <a:r>
              <a:rPr lang="ru-RU" dirty="0"/>
              <a:t> на </a:t>
            </a:r>
            <a:r>
              <a:rPr lang="ru-RU" dirty="0" err="1"/>
              <a:t>коригиращи</a:t>
            </a:r>
            <a:r>
              <a:rPr lang="ru-RU" dirty="0"/>
              <a:t> действия от страна на оператора.</a:t>
            </a:r>
          </a:p>
          <a:p>
            <a:r>
              <a:rPr lang="ru-RU" dirty="0" err="1"/>
              <a:t>Държавите-членки</a:t>
            </a:r>
            <a:r>
              <a:rPr lang="ru-RU" dirty="0"/>
              <a:t> </a:t>
            </a:r>
            <a:r>
              <a:rPr lang="ru-RU" dirty="0" err="1"/>
              <a:t>могат</a:t>
            </a:r>
            <a:r>
              <a:rPr lang="ru-RU" dirty="0"/>
              <a:t> да </a:t>
            </a:r>
            <a:r>
              <a:rPr lang="ru-RU" dirty="0" err="1"/>
              <a:t>предприемат</a:t>
            </a:r>
            <a:r>
              <a:rPr lang="ru-RU" dirty="0"/>
              <a:t> и </a:t>
            </a:r>
            <a:r>
              <a:rPr lang="ru-RU" dirty="0" err="1"/>
              <a:t>незабавни</a:t>
            </a:r>
            <a:r>
              <a:rPr lang="ru-RU" dirty="0"/>
              <a:t> </a:t>
            </a:r>
            <a:r>
              <a:rPr lang="ru-RU" dirty="0" err="1"/>
              <a:t>временни</a:t>
            </a:r>
            <a:r>
              <a:rPr lang="ru-RU" dirty="0"/>
              <a:t> мерки: </a:t>
            </a:r>
          </a:p>
          <a:p>
            <a:pPr marL="540000">
              <a:buFont typeface="Wingdings" panose="05000000000000000000" pitchFamily="2" charset="2"/>
              <a:buChar char="Ø"/>
            </a:pPr>
            <a:r>
              <a:rPr lang="ru-RU" dirty="0" err="1"/>
              <a:t>изземване</a:t>
            </a:r>
            <a:r>
              <a:rPr lang="ru-RU" dirty="0"/>
              <a:t> на </a:t>
            </a:r>
            <a:r>
              <a:rPr lang="ru-RU" dirty="0" err="1"/>
              <a:t>дървен</a:t>
            </a:r>
            <a:r>
              <a:rPr lang="ru-RU" dirty="0"/>
              <a:t> материал и на изделия от </a:t>
            </a:r>
            <a:r>
              <a:rPr lang="ru-RU" dirty="0" err="1"/>
              <a:t>дървен</a:t>
            </a:r>
            <a:r>
              <a:rPr lang="ru-RU" dirty="0"/>
              <a:t> материал; </a:t>
            </a:r>
          </a:p>
          <a:p>
            <a:pPr marL="540000">
              <a:buFont typeface="Wingdings" panose="05000000000000000000" pitchFamily="2" charset="2"/>
              <a:buChar char="Ø"/>
            </a:pPr>
            <a:r>
              <a:rPr lang="ru-RU" dirty="0"/>
              <a:t>забрана на </a:t>
            </a:r>
            <a:r>
              <a:rPr lang="ru-RU" dirty="0" err="1"/>
              <a:t>предлагането</a:t>
            </a:r>
            <a:r>
              <a:rPr lang="ru-RU" dirty="0"/>
              <a:t> на </a:t>
            </a:r>
            <a:r>
              <a:rPr lang="ru-RU" dirty="0" err="1"/>
              <a:t>пазара</a:t>
            </a:r>
            <a:r>
              <a:rPr lang="ru-RU" dirty="0"/>
              <a:t> на </a:t>
            </a:r>
            <a:r>
              <a:rPr lang="ru-RU" dirty="0" err="1"/>
              <a:t>дървен</a:t>
            </a:r>
            <a:r>
              <a:rPr lang="ru-RU" dirty="0"/>
              <a:t> материал и изделия от </a:t>
            </a:r>
            <a:r>
              <a:rPr lang="ru-RU" dirty="0" err="1"/>
              <a:t>дървен</a:t>
            </a:r>
            <a:r>
              <a:rPr lang="ru-RU" dirty="0"/>
              <a:t> материал.</a:t>
            </a:r>
          </a:p>
          <a:p>
            <a:r>
              <a:rPr lang="ru-RU" dirty="0" err="1"/>
              <a:t>Данните</a:t>
            </a:r>
            <a:r>
              <a:rPr lang="ru-RU" dirty="0"/>
              <a:t> от </a:t>
            </a:r>
            <a:r>
              <a:rPr lang="ru-RU" dirty="0" err="1"/>
              <a:t>проверките</a:t>
            </a:r>
            <a:r>
              <a:rPr lang="ru-RU" dirty="0"/>
              <a:t> се </a:t>
            </a:r>
            <a:r>
              <a:rPr lang="ru-RU" dirty="0" err="1"/>
              <a:t>съхраняват</a:t>
            </a:r>
            <a:r>
              <a:rPr lang="ru-RU" dirty="0"/>
              <a:t> 5 </a:t>
            </a:r>
            <a:r>
              <a:rPr lang="ru-RU" dirty="0" err="1"/>
              <a:t>години</a:t>
            </a:r>
            <a:r>
              <a:rPr lang="ru-RU" dirty="0"/>
              <a:t>.</a:t>
            </a:r>
          </a:p>
          <a:p>
            <a:pPr marL="0" indent="0">
              <a:buNone/>
            </a:pPr>
            <a:endParaRPr lang="ru-RU" dirty="0"/>
          </a:p>
          <a:p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69D207-703D-4971-AC2D-5FDC7D2073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97748" y="2793869"/>
            <a:ext cx="3394252" cy="2309977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A4C5997-95BB-4B87-90EC-898845BDA3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2178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E6EFFF-0B96-45B2-8E58-A39E49B6B8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Санкции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1DD56C-9F75-42A3-A9CA-D21E67B822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/>
              <a:t>Определят се от д</a:t>
            </a:r>
            <a:r>
              <a:rPr lang="en-GB" dirty="0" err="1"/>
              <a:t>ържавите-членк</a:t>
            </a:r>
            <a:r>
              <a:rPr lang="bg-BG" dirty="0"/>
              <a:t>и.</a:t>
            </a:r>
          </a:p>
          <a:p>
            <a:r>
              <a:rPr lang="en-GB" dirty="0" err="1"/>
              <a:t>Държавите-членки</a:t>
            </a:r>
            <a:r>
              <a:rPr lang="en-GB" dirty="0"/>
              <a:t> </a:t>
            </a:r>
            <a:r>
              <a:rPr lang="en-GB" dirty="0" err="1"/>
              <a:t>уведомяват</a:t>
            </a:r>
            <a:r>
              <a:rPr lang="en-GB" dirty="0"/>
              <a:t> </a:t>
            </a:r>
            <a:r>
              <a:rPr lang="en-GB" dirty="0" err="1"/>
              <a:t>Комисията</a:t>
            </a:r>
            <a:r>
              <a:rPr lang="en-GB" dirty="0"/>
              <a:t> </a:t>
            </a:r>
            <a:r>
              <a:rPr lang="en-GB" dirty="0" err="1"/>
              <a:t>за</a:t>
            </a:r>
            <a:r>
              <a:rPr lang="en-GB" dirty="0"/>
              <a:t> </a:t>
            </a:r>
            <a:r>
              <a:rPr lang="bg-BG" dirty="0"/>
              <a:t>тези разпоредби, както и </a:t>
            </a:r>
            <a:r>
              <a:rPr lang="en-GB" dirty="0" err="1"/>
              <a:t>за</a:t>
            </a:r>
            <a:r>
              <a:rPr lang="en-GB" dirty="0"/>
              <a:t> </a:t>
            </a:r>
            <a:r>
              <a:rPr lang="en-GB" dirty="0" err="1"/>
              <a:t>всички</a:t>
            </a:r>
            <a:r>
              <a:rPr lang="en-GB" dirty="0"/>
              <a:t> </a:t>
            </a:r>
            <a:r>
              <a:rPr lang="en-GB" dirty="0" err="1"/>
              <a:t>последващи</a:t>
            </a:r>
            <a:r>
              <a:rPr lang="en-GB" dirty="0"/>
              <a:t> </a:t>
            </a:r>
            <a:r>
              <a:rPr lang="en-GB" dirty="0" err="1"/>
              <a:t>изменения</a:t>
            </a:r>
            <a:r>
              <a:rPr lang="bg-BG" dirty="0"/>
              <a:t>.</a:t>
            </a:r>
          </a:p>
          <a:p>
            <a:pPr lvl="0" fontAlgn="base"/>
            <a:r>
              <a:rPr lang="en-GB" dirty="0" err="1"/>
              <a:t>Предвидените</a:t>
            </a:r>
            <a:r>
              <a:rPr lang="en-GB" dirty="0"/>
              <a:t> </a:t>
            </a:r>
            <a:r>
              <a:rPr lang="en-GB" dirty="0" err="1"/>
              <a:t>санкции</a:t>
            </a:r>
            <a:r>
              <a:rPr lang="en-GB" dirty="0"/>
              <a:t> </a:t>
            </a:r>
            <a:r>
              <a:rPr lang="bg-BG" dirty="0"/>
              <a:t>включват</a:t>
            </a:r>
            <a:r>
              <a:rPr lang="en-GB" dirty="0"/>
              <a:t>: </a:t>
            </a:r>
          </a:p>
          <a:p>
            <a:pPr marL="540000">
              <a:buFont typeface="Wingdings" panose="05000000000000000000" pitchFamily="2" charset="2"/>
              <a:buChar char="Ø"/>
            </a:pPr>
            <a:r>
              <a:rPr lang="en-GB" dirty="0" err="1"/>
              <a:t>глоби</a:t>
            </a:r>
            <a:r>
              <a:rPr lang="en-GB" dirty="0"/>
              <a:t>, </a:t>
            </a:r>
            <a:r>
              <a:rPr lang="en-GB" dirty="0" err="1"/>
              <a:t>пропорционални</a:t>
            </a:r>
            <a:r>
              <a:rPr lang="en-GB" dirty="0"/>
              <a:t> </a:t>
            </a:r>
            <a:r>
              <a:rPr lang="en-GB" dirty="0" err="1"/>
              <a:t>на</a:t>
            </a:r>
            <a:r>
              <a:rPr lang="en-GB" dirty="0"/>
              <a:t> </a:t>
            </a:r>
            <a:r>
              <a:rPr lang="en-GB" dirty="0" err="1"/>
              <a:t>нанесените</a:t>
            </a:r>
            <a:r>
              <a:rPr lang="en-GB" dirty="0"/>
              <a:t> </a:t>
            </a:r>
            <a:r>
              <a:rPr lang="en-GB" dirty="0" err="1"/>
              <a:t>вреди</a:t>
            </a:r>
            <a:r>
              <a:rPr lang="en-GB" dirty="0"/>
              <a:t> </a:t>
            </a:r>
            <a:r>
              <a:rPr lang="en-GB" dirty="0" err="1"/>
              <a:t>на</a:t>
            </a:r>
            <a:r>
              <a:rPr lang="en-GB" dirty="0"/>
              <a:t> </a:t>
            </a:r>
            <a:r>
              <a:rPr lang="en-GB" dirty="0" err="1"/>
              <a:t>околната</a:t>
            </a:r>
            <a:r>
              <a:rPr lang="en-GB" dirty="0"/>
              <a:t> </a:t>
            </a:r>
            <a:r>
              <a:rPr lang="en-GB" dirty="0" err="1"/>
              <a:t>среда</a:t>
            </a:r>
            <a:r>
              <a:rPr lang="en-GB" dirty="0"/>
              <a:t>, </a:t>
            </a:r>
            <a:r>
              <a:rPr lang="en-GB" dirty="0" err="1"/>
              <a:t>на</a:t>
            </a:r>
            <a:r>
              <a:rPr lang="en-GB" dirty="0"/>
              <a:t> </a:t>
            </a:r>
            <a:r>
              <a:rPr lang="en-GB" dirty="0" err="1"/>
              <a:t>стойността</a:t>
            </a:r>
            <a:r>
              <a:rPr lang="en-GB" dirty="0"/>
              <a:t> </a:t>
            </a:r>
            <a:r>
              <a:rPr lang="en-GB" dirty="0" err="1"/>
              <a:t>на</a:t>
            </a:r>
            <a:r>
              <a:rPr lang="en-GB" dirty="0"/>
              <a:t> </a:t>
            </a:r>
            <a:r>
              <a:rPr lang="en-GB" dirty="0" err="1"/>
              <a:t>съответния</a:t>
            </a:r>
            <a:r>
              <a:rPr lang="en-GB" dirty="0"/>
              <a:t> </a:t>
            </a:r>
            <a:r>
              <a:rPr lang="en-GB" dirty="0" err="1"/>
              <a:t>дървен</a:t>
            </a:r>
            <a:r>
              <a:rPr lang="en-GB" dirty="0"/>
              <a:t> </a:t>
            </a:r>
            <a:r>
              <a:rPr lang="en-GB" dirty="0" err="1"/>
              <a:t>материал</a:t>
            </a:r>
            <a:r>
              <a:rPr lang="en-GB" dirty="0"/>
              <a:t> </a:t>
            </a:r>
            <a:r>
              <a:rPr lang="en-GB" dirty="0" err="1"/>
              <a:t>или</a:t>
            </a:r>
            <a:r>
              <a:rPr lang="en-GB" dirty="0"/>
              <a:t> </a:t>
            </a:r>
            <a:r>
              <a:rPr lang="en-GB" dirty="0" err="1"/>
              <a:t>изделия</a:t>
            </a:r>
            <a:r>
              <a:rPr lang="en-GB" dirty="0"/>
              <a:t> </a:t>
            </a:r>
            <a:r>
              <a:rPr lang="en-GB" dirty="0" err="1"/>
              <a:t>от</a:t>
            </a:r>
            <a:r>
              <a:rPr lang="en-GB" dirty="0"/>
              <a:t> </a:t>
            </a:r>
            <a:r>
              <a:rPr lang="en-GB" dirty="0" err="1"/>
              <a:t>дървен</a:t>
            </a:r>
            <a:r>
              <a:rPr lang="en-GB" dirty="0"/>
              <a:t> </a:t>
            </a:r>
            <a:r>
              <a:rPr lang="en-GB" dirty="0" err="1"/>
              <a:t>материал</a:t>
            </a:r>
            <a:r>
              <a:rPr lang="en-GB" dirty="0"/>
              <a:t> и </a:t>
            </a:r>
            <a:r>
              <a:rPr lang="en-GB" dirty="0" err="1"/>
              <a:t>на</a:t>
            </a:r>
            <a:r>
              <a:rPr lang="en-GB" dirty="0"/>
              <a:t> </a:t>
            </a:r>
            <a:r>
              <a:rPr lang="en-GB" dirty="0" err="1"/>
              <a:t>данъчните</a:t>
            </a:r>
            <a:r>
              <a:rPr lang="en-GB" dirty="0"/>
              <a:t> </a:t>
            </a:r>
            <a:r>
              <a:rPr lang="en-GB" dirty="0" err="1"/>
              <a:t>загуби</a:t>
            </a:r>
            <a:r>
              <a:rPr lang="en-GB" dirty="0"/>
              <a:t> и </a:t>
            </a:r>
            <a:r>
              <a:rPr lang="en-GB" dirty="0" err="1"/>
              <a:t>икономическите</a:t>
            </a:r>
            <a:r>
              <a:rPr lang="en-GB" dirty="0"/>
              <a:t> </a:t>
            </a:r>
            <a:r>
              <a:rPr lang="en-GB" dirty="0" err="1"/>
              <a:t>вреди</a:t>
            </a:r>
            <a:r>
              <a:rPr lang="en-GB" dirty="0"/>
              <a:t>, </a:t>
            </a:r>
            <a:r>
              <a:rPr lang="en-GB" dirty="0" err="1"/>
              <a:t>причинени</a:t>
            </a:r>
            <a:r>
              <a:rPr lang="en-GB" dirty="0"/>
              <a:t> </a:t>
            </a:r>
            <a:r>
              <a:rPr lang="en-GB" dirty="0" err="1"/>
              <a:t>от</a:t>
            </a:r>
            <a:r>
              <a:rPr lang="en-GB" dirty="0"/>
              <a:t> </a:t>
            </a:r>
            <a:r>
              <a:rPr lang="en-GB" dirty="0" err="1"/>
              <a:t>нарушението</a:t>
            </a:r>
            <a:r>
              <a:rPr lang="en-GB" dirty="0"/>
              <a:t>; </a:t>
            </a:r>
          </a:p>
          <a:p>
            <a:pPr marL="540000">
              <a:buFont typeface="Wingdings" panose="05000000000000000000" pitchFamily="2" charset="2"/>
              <a:buChar char="Ø"/>
            </a:pPr>
            <a:r>
              <a:rPr lang="en-GB" dirty="0" err="1"/>
              <a:t>изземване</a:t>
            </a:r>
            <a:r>
              <a:rPr lang="en-GB" dirty="0"/>
              <a:t> </a:t>
            </a:r>
            <a:r>
              <a:rPr lang="en-GB" dirty="0" err="1"/>
              <a:t>на</a:t>
            </a:r>
            <a:r>
              <a:rPr lang="en-GB" dirty="0"/>
              <a:t> </a:t>
            </a:r>
            <a:r>
              <a:rPr lang="en-GB" dirty="0" err="1"/>
              <a:t>съответния</a:t>
            </a:r>
            <a:r>
              <a:rPr lang="en-GB" dirty="0"/>
              <a:t> </a:t>
            </a:r>
            <a:r>
              <a:rPr lang="en-GB" dirty="0" err="1"/>
              <a:t>дървен</a:t>
            </a:r>
            <a:r>
              <a:rPr lang="en-GB" dirty="0"/>
              <a:t> </a:t>
            </a:r>
            <a:r>
              <a:rPr lang="en-GB" dirty="0" err="1"/>
              <a:t>материал</a:t>
            </a:r>
            <a:r>
              <a:rPr lang="en-GB" dirty="0"/>
              <a:t> </a:t>
            </a:r>
            <a:r>
              <a:rPr lang="en-GB" dirty="0" err="1"/>
              <a:t>или</a:t>
            </a:r>
            <a:r>
              <a:rPr lang="en-GB" dirty="0"/>
              <a:t> </a:t>
            </a:r>
            <a:r>
              <a:rPr lang="en-GB" dirty="0" err="1"/>
              <a:t>изделия</a:t>
            </a:r>
            <a:r>
              <a:rPr lang="en-GB" dirty="0"/>
              <a:t> </a:t>
            </a:r>
            <a:r>
              <a:rPr lang="en-GB" dirty="0" err="1"/>
              <a:t>от</a:t>
            </a:r>
            <a:r>
              <a:rPr lang="en-GB" dirty="0"/>
              <a:t> </a:t>
            </a:r>
            <a:r>
              <a:rPr lang="en-GB" dirty="0" err="1"/>
              <a:t>дървен</a:t>
            </a:r>
            <a:r>
              <a:rPr lang="en-GB" dirty="0"/>
              <a:t> </a:t>
            </a:r>
            <a:r>
              <a:rPr lang="en-GB" dirty="0" err="1"/>
              <a:t>материал</a:t>
            </a:r>
            <a:r>
              <a:rPr lang="en-GB" dirty="0"/>
              <a:t>; </a:t>
            </a:r>
          </a:p>
          <a:p>
            <a:pPr marL="540000">
              <a:buFont typeface="Wingdings" panose="05000000000000000000" pitchFamily="2" charset="2"/>
              <a:buChar char="Ø"/>
            </a:pPr>
            <a:r>
              <a:rPr lang="en-GB" dirty="0" err="1"/>
              <a:t>незабавно</a:t>
            </a:r>
            <a:r>
              <a:rPr lang="en-GB" dirty="0"/>
              <a:t> </a:t>
            </a:r>
            <a:r>
              <a:rPr lang="en-GB" dirty="0" err="1"/>
              <a:t>спиране</a:t>
            </a:r>
            <a:r>
              <a:rPr lang="en-GB" dirty="0"/>
              <a:t> </a:t>
            </a:r>
            <a:r>
              <a:rPr lang="en-GB" dirty="0" err="1"/>
              <a:t>на</a:t>
            </a:r>
            <a:r>
              <a:rPr lang="en-GB" dirty="0"/>
              <a:t> </a:t>
            </a:r>
            <a:r>
              <a:rPr lang="en-GB" dirty="0" err="1"/>
              <a:t>действието</a:t>
            </a:r>
            <a:r>
              <a:rPr lang="en-GB" dirty="0"/>
              <a:t> </a:t>
            </a:r>
            <a:r>
              <a:rPr lang="en-GB" dirty="0" err="1"/>
              <a:t>на</a:t>
            </a:r>
            <a:r>
              <a:rPr lang="en-GB" dirty="0"/>
              <a:t> </a:t>
            </a:r>
            <a:r>
              <a:rPr lang="en-GB" dirty="0" err="1"/>
              <a:t>разрешението</a:t>
            </a:r>
            <a:r>
              <a:rPr lang="en-GB" dirty="0"/>
              <a:t> </a:t>
            </a:r>
            <a:r>
              <a:rPr lang="en-GB" dirty="0" err="1"/>
              <a:t>за</a:t>
            </a:r>
            <a:r>
              <a:rPr lang="en-GB" dirty="0"/>
              <a:t> </a:t>
            </a:r>
            <a:r>
              <a:rPr lang="en-GB" dirty="0" err="1"/>
              <a:t>търговия</a:t>
            </a:r>
            <a:r>
              <a:rPr lang="en-GB" dirty="0"/>
              <a:t>. 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FC8249-5E60-4425-9F63-4D66E0189C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7747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0BC694DA-BD8A-4C3D-99B3-77D362ED24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22751"/>
            <a:ext cx="6923314" cy="365754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61274F-E6CA-4EDD-AEAA-F8E8E1BFBE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Хронология:</a:t>
            </a:r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C0D43DD-FFEE-4E86-9CCD-74C721109850}"/>
              </a:ext>
            </a:extLst>
          </p:cNvPr>
          <p:cNvSpPr txBox="1"/>
          <p:nvPr/>
        </p:nvSpPr>
        <p:spPr>
          <a:xfrm>
            <a:off x="5410455" y="1703959"/>
            <a:ext cx="5913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dirty="0"/>
              <a:t>- Първият план на ЕС за спиране на незаконната сеч.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3FA492F-AC28-4A91-A65A-E98173B970F9}"/>
              </a:ext>
            </a:extLst>
          </p:cNvPr>
          <p:cNvSpPr txBox="1"/>
          <p:nvPr/>
        </p:nvSpPr>
        <p:spPr>
          <a:xfrm>
            <a:off x="5821002" y="2410140"/>
            <a:ext cx="40863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dirty="0"/>
              <a:t>- Включване на сектора „търговия“.</a:t>
            </a:r>
            <a:endParaRPr lang="en-GB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DDF24C3-8BCF-41E7-8EFB-248039811C19}"/>
              </a:ext>
            </a:extLst>
          </p:cNvPr>
          <p:cNvSpPr txBox="1"/>
          <p:nvPr/>
        </p:nvSpPr>
        <p:spPr>
          <a:xfrm>
            <a:off x="6166885" y="3131598"/>
            <a:ext cx="59137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/>
              <a:t>- </a:t>
            </a:r>
            <a:r>
              <a:rPr lang="en-GB" dirty="0" err="1"/>
              <a:t>Регламентът</a:t>
            </a:r>
            <a:r>
              <a:rPr lang="en-GB" dirty="0"/>
              <a:t> </a:t>
            </a:r>
            <a:r>
              <a:rPr lang="en-GB" dirty="0" err="1"/>
              <a:t>на</a:t>
            </a:r>
            <a:r>
              <a:rPr lang="en-GB" dirty="0"/>
              <a:t> ЕС №2173/2005 </a:t>
            </a:r>
            <a:r>
              <a:rPr lang="bg-BG" dirty="0"/>
              <a:t>– </a:t>
            </a:r>
            <a:r>
              <a:rPr lang="en-GB" dirty="0" err="1"/>
              <a:t>лиценз</a:t>
            </a:r>
            <a:r>
              <a:rPr lang="en-GB" dirty="0"/>
              <a:t> </a:t>
            </a:r>
            <a:r>
              <a:rPr lang="en-GB" dirty="0" err="1"/>
              <a:t>на</a:t>
            </a:r>
            <a:r>
              <a:rPr lang="en-GB" dirty="0"/>
              <a:t> FLEGT</a:t>
            </a:r>
            <a:r>
              <a:rPr lang="bg-BG" dirty="0"/>
              <a:t>.</a:t>
            </a:r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4343E49-83D8-48CF-A705-8AC8A2111049}"/>
              </a:ext>
            </a:extLst>
          </p:cNvPr>
          <p:cNvSpPr txBox="1"/>
          <p:nvPr/>
        </p:nvSpPr>
        <p:spPr>
          <a:xfrm>
            <a:off x="6558590" y="3731843"/>
            <a:ext cx="56334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/>
              <a:t>- </a:t>
            </a:r>
            <a:r>
              <a:rPr lang="en-GB" dirty="0" err="1"/>
              <a:t>Регламент</a:t>
            </a:r>
            <a:r>
              <a:rPr lang="en-GB" dirty="0"/>
              <a:t> </a:t>
            </a:r>
            <a:r>
              <a:rPr lang="bg-BG" dirty="0"/>
              <a:t>на ЕС №995/2010 </a:t>
            </a:r>
            <a:r>
              <a:rPr lang="en-GB" dirty="0" err="1"/>
              <a:t>за</a:t>
            </a:r>
            <a:r>
              <a:rPr lang="en-GB" dirty="0"/>
              <a:t> </a:t>
            </a:r>
            <a:r>
              <a:rPr lang="en-GB" dirty="0" err="1"/>
              <a:t>дървения</a:t>
            </a:r>
            <a:r>
              <a:rPr lang="en-GB" dirty="0"/>
              <a:t> </a:t>
            </a:r>
            <a:r>
              <a:rPr lang="en-GB" dirty="0" err="1"/>
              <a:t>материал</a:t>
            </a:r>
            <a:r>
              <a:rPr lang="bg-BG" dirty="0"/>
              <a:t>. </a:t>
            </a:r>
            <a:endParaRPr lang="en-GB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659B730-88C7-4C8D-A977-EAA5267ED991}"/>
              </a:ext>
            </a:extLst>
          </p:cNvPr>
          <p:cNvSpPr txBox="1"/>
          <p:nvPr/>
        </p:nvSpPr>
        <p:spPr>
          <a:xfrm>
            <a:off x="7001394" y="4439523"/>
            <a:ext cx="5001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/>
              <a:t>- На 3 март 2013 г.</a:t>
            </a:r>
            <a:r>
              <a:rPr lang="ru-RU" dirty="0"/>
              <a:t> за </a:t>
            </a:r>
            <a:r>
              <a:rPr lang="ru-RU" dirty="0" err="1"/>
              <a:t>всички</a:t>
            </a:r>
            <a:r>
              <a:rPr lang="ru-RU" dirty="0"/>
              <a:t> </a:t>
            </a:r>
            <a:r>
              <a:rPr lang="ru-RU" dirty="0" err="1"/>
              <a:t>държави-членки</a:t>
            </a:r>
            <a:r>
              <a:rPr lang="ru-RU" dirty="0"/>
              <a:t> на ЕС</a:t>
            </a:r>
            <a:r>
              <a:rPr lang="bg-BG" dirty="0"/>
              <a:t>.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CABB7B4-30E4-4DC6-8584-8833CD95C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3828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BFC9C0-610F-4D64-993A-DFA7489FAA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7706" y="2425960"/>
            <a:ext cx="9860252" cy="844054"/>
          </a:xfrm>
        </p:spPr>
        <p:txBody>
          <a:bodyPr>
            <a:normAutofit/>
          </a:bodyPr>
          <a:lstStyle/>
          <a:p>
            <a:pPr algn="ctr"/>
            <a:r>
              <a:rPr lang="bg-BG" sz="4800" dirty="0"/>
              <a:t>Благодаря за вниманието!</a:t>
            </a:r>
            <a:endParaRPr lang="en-GB" sz="48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5053C61-CB29-48A2-A7FB-123D859921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7834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EF6651-1C0A-4291-9491-5BFD6EB55C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2880"/>
            <a:ext cx="10173903" cy="1196723"/>
          </a:xfrm>
        </p:spPr>
        <p:txBody>
          <a:bodyPr>
            <a:normAutofit fontScale="90000"/>
          </a:bodyPr>
          <a:lstStyle/>
          <a:p>
            <a:r>
              <a:rPr lang="bg-BG" dirty="0"/>
              <a:t>План за действие за прилагане на законодателството в областта на горите, управлението и търговията (</a:t>
            </a:r>
            <a:r>
              <a:rPr lang="en-GB" dirty="0"/>
              <a:t>FLEGT)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87ECE7B6-7F4F-45AB-9E9F-9352126544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661" y="1800418"/>
            <a:ext cx="4152123" cy="3211056"/>
          </a:xfrm>
        </p:spPr>
        <p:txBody>
          <a:bodyPr>
            <a:normAutofit fontScale="92500" lnSpcReduction="10000"/>
          </a:bodyPr>
          <a:lstStyle/>
          <a:p>
            <a:r>
              <a:rPr lang="ru-RU" dirty="0" err="1"/>
              <a:t>Ключови</a:t>
            </a:r>
            <a:r>
              <a:rPr lang="ru-RU" dirty="0"/>
              <a:t> </a:t>
            </a:r>
            <a:r>
              <a:rPr lang="ru-RU" dirty="0" err="1"/>
              <a:t>компоненти</a:t>
            </a:r>
            <a:r>
              <a:rPr lang="ru-RU" dirty="0"/>
              <a:t> на Плана </a:t>
            </a:r>
            <a:r>
              <a:rPr lang="ru-RU" dirty="0" err="1"/>
              <a:t>са</a:t>
            </a:r>
            <a:r>
              <a:rPr lang="ru-RU" dirty="0"/>
              <a:t>:</a:t>
            </a:r>
          </a:p>
          <a:p>
            <a:pPr marL="540000">
              <a:buFont typeface="Wingdings" panose="05000000000000000000" pitchFamily="2" charset="2"/>
              <a:buChar char="Ø"/>
            </a:pPr>
            <a:r>
              <a:rPr lang="ru-RU" dirty="0" err="1"/>
              <a:t>Дейности</a:t>
            </a:r>
            <a:r>
              <a:rPr lang="ru-RU" dirty="0"/>
              <a:t> за </a:t>
            </a:r>
            <a:r>
              <a:rPr lang="ru-RU" dirty="0" err="1"/>
              <a:t>насърчаване</a:t>
            </a:r>
            <a:r>
              <a:rPr lang="ru-RU" dirty="0"/>
              <a:t> на </a:t>
            </a:r>
            <a:r>
              <a:rPr lang="ru-RU" dirty="0" err="1"/>
              <a:t>търговията</a:t>
            </a:r>
            <a:r>
              <a:rPr lang="ru-RU" dirty="0"/>
              <a:t> с</a:t>
            </a:r>
            <a:r>
              <a:rPr lang="bg-BG" dirty="0" err="1"/>
              <a:t>ъс</a:t>
            </a:r>
            <a:r>
              <a:rPr lang="bg-BG" dirty="0"/>
              <a:t> законна дървесина – сключване на Доброволни споразумения за партньорство </a:t>
            </a:r>
            <a:r>
              <a:rPr lang="en-GB" dirty="0"/>
              <a:t>(VPA) </a:t>
            </a:r>
            <a:r>
              <a:rPr lang="bg-BG" dirty="0"/>
              <a:t>между ЕС и държави износителки на дървен материал</a:t>
            </a:r>
            <a:r>
              <a:rPr lang="en-GB" dirty="0"/>
              <a:t>; </a:t>
            </a:r>
            <a:r>
              <a:rPr lang="bg-BG" dirty="0"/>
              <a:t>Понастоящем само </a:t>
            </a:r>
            <a:r>
              <a:rPr lang="bg-BG" b="1" dirty="0"/>
              <a:t>Индонезия</a:t>
            </a:r>
            <a:r>
              <a:rPr lang="bg-BG" dirty="0"/>
              <a:t> прилага схема на разрешителни </a:t>
            </a:r>
            <a:r>
              <a:rPr lang="en-GB" dirty="0"/>
              <a:t>FLEGT;</a:t>
            </a:r>
            <a:endParaRPr lang="bg-BG" dirty="0"/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dirty="0"/>
              <a:t>Допълнителни действия за законност – </a:t>
            </a:r>
            <a:r>
              <a:rPr lang="en-GB" dirty="0"/>
              <a:t>Р</a:t>
            </a:r>
            <a:r>
              <a:rPr lang="bg-BG" dirty="0" err="1"/>
              <a:t>егламент</a:t>
            </a:r>
            <a:r>
              <a:rPr lang="en-GB" dirty="0"/>
              <a:t> </a:t>
            </a:r>
            <a:r>
              <a:rPr lang="bg-BG" dirty="0"/>
              <a:t>на </a:t>
            </a:r>
            <a:r>
              <a:rPr lang="en-GB" dirty="0"/>
              <a:t>ЕC №995/2010</a:t>
            </a:r>
            <a:r>
              <a:rPr lang="bg-BG" dirty="0"/>
              <a:t>.</a:t>
            </a:r>
            <a:endParaRPr lang="en-GB" dirty="0"/>
          </a:p>
          <a:p>
            <a:endParaRPr lang="en-GB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82D317C-5ED0-4892-866D-61AF4A730C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8370" y="1447943"/>
            <a:ext cx="7226596" cy="314271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8C29029-EA73-4E86-88FF-11C40BE3FB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0141" y="4659000"/>
            <a:ext cx="295316" cy="35247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CDDA2EF-9BE0-4338-AB9A-F68215C565F0}"/>
              </a:ext>
            </a:extLst>
          </p:cNvPr>
          <p:cNvSpPr txBox="1"/>
          <p:nvPr/>
        </p:nvSpPr>
        <p:spPr>
          <a:xfrm>
            <a:off x="4841744" y="4590660"/>
            <a:ext cx="72265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/>
              <a:t>Подписани споразумения с </a:t>
            </a:r>
            <a:r>
              <a:rPr lang="en-GB" dirty="0" err="1"/>
              <a:t>Камерун</a:t>
            </a:r>
            <a:r>
              <a:rPr lang="en-GB" dirty="0"/>
              <a:t>, </a:t>
            </a:r>
            <a:r>
              <a:rPr lang="en-GB" dirty="0" err="1"/>
              <a:t>Централноафриканската</a:t>
            </a:r>
            <a:r>
              <a:rPr lang="en-GB" dirty="0"/>
              <a:t> </a:t>
            </a:r>
            <a:r>
              <a:rPr lang="en-GB" dirty="0" err="1"/>
              <a:t>република</a:t>
            </a:r>
            <a:r>
              <a:rPr lang="en-GB" dirty="0"/>
              <a:t>, </a:t>
            </a:r>
            <a:r>
              <a:rPr lang="en-GB" dirty="0" err="1"/>
              <a:t>Гана</a:t>
            </a:r>
            <a:r>
              <a:rPr lang="en-GB" dirty="0"/>
              <a:t>, </a:t>
            </a:r>
            <a:r>
              <a:rPr lang="en-GB" dirty="0" err="1"/>
              <a:t>Индонезия</a:t>
            </a:r>
            <a:r>
              <a:rPr lang="en-GB" dirty="0"/>
              <a:t>, </a:t>
            </a:r>
            <a:r>
              <a:rPr lang="en-GB" dirty="0" err="1"/>
              <a:t>Либерия</a:t>
            </a:r>
            <a:r>
              <a:rPr lang="en-GB" dirty="0"/>
              <a:t> и </a:t>
            </a:r>
            <a:r>
              <a:rPr lang="en-GB" dirty="0" err="1"/>
              <a:t>Република</a:t>
            </a:r>
            <a:r>
              <a:rPr lang="en-GB" dirty="0"/>
              <a:t> </a:t>
            </a:r>
            <a:r>
              <a:rPr lang="en-GB" dirty="0" err="1"/>
              <a:t>Конго</a:t>
            </a:r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84B6B3A-C769-4A4B-B8A1-F0B455C866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0141" y="5410057"/>
            <a:ext cx="295316" cy="33342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0C4638C-485A-48E6-AB8C-3A3D300F65CB}"/>
              </a:ext>
            </a:extLst>
          </p:cNvPr>
          <p:cNvSpPr txBox="1"/>
          <p:nvPr/>
        </p:nvSpPr>
        <p:spPr>
          <a:xfrm>
            <a:off x="4863516" y="5343015"/>
            <a:ext cx="72265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/>
              <a:t>Преговори с </a:t>
            </a:r>
            <a:r>
              <a:rPr lang="en-GB" dirty="0" err="1"/>
              <a:t>Кот</a:t>
            </a:r>
            <a:r>
              <a:rPr lang="en-GB" dirty="0"/>
              <a:t> </a:t>
            </a:r>
            <a:r>
              <a:rPr lang="en-GB" dirty="0" err="1"/>
              <a:t>д’Ивоар</a:t>
            </a:r>
            <a:r>
              <a:rPr lang="en-GB" dirty="0"/>
              <a:t>, </a:t>
            </a:r>
            <a:r>
              <a:rPr lang="en-GB" dirty="0" err="1"/>
              <a:t>Демократична</a:t>
            </a:r>
            <a:r>
              <a:rPr lang="en-GB" dirty="0"/>
              <a:t> </a:t>
            </a:r>
            <a:r>
              <a:rPr lang="en-GB" dirty="0" err="1"/>
              <a:t>република</a:t>
            </a:r>
            <a:r>
              <a:rPr lang="en-GB" dirty="0"/>
              <a:t> </a:t>
            </a:r>
            <a:r>
              <a:rPr lang="en-GB" dirty="0" err="1"/>
              <a:t>Конго</a:t>
            </a:r>
            <a:r>
              <a:rPr lang="en-GB" dirty="0"/>
              <a:t>, </a:t>
            </a:r>
            <a:r>
              <a:rPr lang="en-GB" dirty="0" err="1"/>
              <a:t>Габон</a:t>
            </a:r>
            <a:r>
              <a:rPr lang="en-GB" dirty="0"/>
              <a:t>, </a:t>
            </a:r>
            <a:r>
              <a:rPr lang="en-GB" dirty="0" err="1"/>
              <a:t>Гвиана</a:t>
            </a:r>
            <a:r>
              <a:rPr lang="en-GB" dirty="0"/>
              <a:t>, </a:t>
            </a:r>
            <a:r>
              <a:rPr lang="en-GB" dirty="0" err="1"/>
              <a:t>Хондурас</a:t>
            </a:r>
            <a:r>
              <a:rPr lang="en-GB" dirty="0"/>
              <a:t>, </a:t>
            </a:r>
            <a:r>
              <a:rPr lang="en-GB" dirty="0" err="1"/>
              <a:t>Лаос</a:t>
            </a:r>
            <a:r>
              <a:rPr lang="en-GB" dirty="0"/>
              <a:t>, </a:t>
            </a:r>
            <a:r>
              <a:rPr lang="en-GB" dirty="0" err="1"/>
              <a:t>Малайзия</a:t>
            </a:r>
            <a:r>
              <a:rPr lang="en-GB" dirty="0"/>
              <a:t>, </a:t>
            </a:r>
            <a:r>
              <a:rPr lang="en-GB" dirty="0" err="1"/>
              <a:t>Тайланд</a:t>
            </a:r>
            <a:r>
              <a:rPr lang="en-GB" dirty="0"/>
              <a:t> и </a:t>
            </a:r>
            <a:r>
              <a:rPr lang="en-GB" dirty="0" err="1"/>
              <a:t>Виетнам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AFDE3B8-7391-47C3-BD17-3F88358438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1529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B37BBA-6A08-4F11-9083-BA2EA8294E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Обхват</a:t>
            </a:r>
            <a:r>
              <a:rPr lang="en-GB" dirty="0"/>
              <a:t> </a:t>
            </a:r>
            <a:r>
              <a:rPr lang="bg-BG" dirty="0"/>
              <a:t>на Регламент 995/2010: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E7A66D-5999-4FDD-99F4-CAFD68F710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821" y="1978089"/>
            <a:ext cx="3619665" cy="3340360"/>
          </a:xfrm>
        </p:spPr>
        <p:txBody>
          <a:bodyPr>
            <a:normAutofit/>
          </a:bodyPr>
          <a:lstStyle/>
          <a:p>
            <a:r>
              <a:rPr lang="bg-BG" dirty="0"/>
              <a:t>Търговията с </a:t>
            </a:r>
            <a:r>
              <a:rPr lang="ru-RU" dirty="0" err="1"/>
              <a:t>дървен</a:t>
            </a:r>
            <a:r>
              <a:rPr lang="ru-RU" dirty="0"/>
              <a:t> материал и изделия от </a:t>
            </a:r>
            <a:r>
              <a:rPr lang="ru-RU" dirty="0" err="1"/>
              <a:t>дървен</a:t>
            </a:r>
            <a:r>
              <a:rPr lang="ru-RU" dirty="0"/>
              <a:t> материал </a:t>
            </a:r>
            <a:r>
              <a:rPr lang="bg-BG" dirty="0"/>
              <a:t>на пазара на ЕС:</a:t>
            </a:r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dirty="0"/>
              <a:t>внесени за първи път на пазара на ЕС от страни извън съюза;</a:t>
            </a:r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dirty="0"/>
              <a:t>добити и произведени на територията му.</a:t>
            </a:r>
          </a:p>
          <a:p>
            <a:endParaRPr lang="en-US" dirty="0"/>
          </a:p>
          <a:p>
            <a:endParaRPr lang="en-GB" dirty="0"/>
          </a:p>
        </p:txBody>
      </p:sp>
      <p:pic>
        <p:nvPicPr>
          <p:cNvPr id="4" name="Picture 7">
            <a:extLst>
              <a:ext uri="{FF2B5EF4-FFF2-40B4-BE49-F238E27FC236}">
                <a16:creationId xmlns:a16="http://schemas.microsoft.com/office/drawing/2014/main" id="{ED1C0018-72A9-410A-92DF-4D7CEF5621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98509" y="1610330"/>
            <a:ext cx="6792807" cy="3987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2F9AC0-A4C0-4D9A-82A8-20957868C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9703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2B1E70-40F1-4262-98F6-E8C6680100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435" y="472503"/>
            <a:ext cx="8596668" cy="688265"/>
          </a:xfrm>
        </p:spPr>
        <p:txBody>
          <a:bodyPr/>
          <a:lstStyle/>
          <a:p>
            <a:r>
              <a:rPr lang="bg-BG" dirty="0"/>
              <a:t>Продукти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BAA566-D38F-4B9F-BFB2-908EC77079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bg-BG" dirty="0"/>
              <a:t>В Приложение 1 от Регламента са описани продуктите, които са включени в обхвата му – </a:t>
            </a:r>
            <a:r>
              <a:rPr lang="ru-RU" dirty="0" err="1"/>
              <a:t>твърда</a:t>
            </a:r>
            <a:r>
              <a:rPr lang="ru-RU" dirty="0"/>
              <a:t> </a:t>
            </a:r>
            <a:r>
              <a:rPr lang="ru-RU" dirty="0" err="1"/>
              <a:t>дървесина</a:t>
            </a:r>
            <a:r>
              <a:rPr lang="ru-RU" dirty="0"/>
              <a:t>, </a:t>
            </a:r>
            <a:r>
              <a:rPr lang="ru-RU" dirty="0" err="1"/>
              <a:t>дървен</a:t>
            </a:r>
            <a:r>
              <a:rPr lang="ru-RU" dirty="0"/>
              <a:t> материал за </a:t>
            </a:r>
            <a:r>
              <a:rPr lang="ru-RU" dirty="0" err="1"/>
              <a:t>подови</a:t>
            </a:r>
            <a:r>
              <a:rPr lang="ru-RU" dirty="0"/>
              <a:t> настилки, </a:t>
            </a:r>
            <a:r>
              <a:rPr lang="ru-RU" dirty="0" err="1"/>
              <a:t>шперплат</a:t>
            </a:r>
            <a:r>
              <a:rPr lang="ru-RU" dirty="0"/>
              <a:t>, </a:t>
            </a:r>
            <a:r>
              <a:rPr lang="ru-RU" dirty="0" err="1"/>
              <a:t>целулоза</a:t>
            </a:r>
            <a:r>
              <a:rPr lang="ru-RU" dirty="0"/>
              <a:t> и хартия</a:t>
            </a:r>
            <a:r>
              <a:rPr lang="bg-BG" dirty="0"/>
              <a:t>.</a:t>
            </a:r>
          </a:p>
          <a:p>
            <a:endParaRPr lang="bg-BG" dirty="0"/>
          </a:p>
          <a:p>
            <a:endParaRPr lang="bg-BG" dirty="0"/>
          </a:p>
          <a:p>
            <a:endParaRPr lang="bg-BG" dirty="0"/>
          </a:p>
          <a:p>
            <a:endParaRPr lang="bg-BG" dirty="0"/>
          </a:p>
          <a:p>
            <a:endParaRPr lang="bg-BG" dirty="0"/>
          </a:p>
          <a:p>
            <a:endParaRPr lang="bg-BG" dirty="0"/>
          </a:p>
          <a:p>
            <a:r>
              <a:rPr lang="bg-BG" dirty="0"/>
              <a:t>Не всички продукти от дърво са включени в списъка. Например в него липсват – музикални инструменти, </a:t>
            </a:r>
            <a:r>
              <a:rPr lang="ru-RU" dirty="0" err="1"/>
              <a:t>рециклирани</a:t>
            </a:r>
            <a:r>
              <a:rPr lang="ru-RU" dirty="0"/>
              <a:t> </a:t>
            </a:r>
            <a:r>
              <a:rPr lang="ru-RU" dirty="0" err="1"/>
              <a:t>материали</a:t>
            </a:r>
            <a:r>
              <a:rPr lang="ru-RU" dirty="0"/>
              <a:t>, </a:t>
            </a:r>
            <a:r>
              <a:rPr lang="ru-RU" dirty="0" err="1"/>
              <a:t>както</a:t>
            </a:r>
            <a:r>
              <a:rPr lang="ru-RU" dirty="0"/>
              <a:t> и печатни </a:t>
            </a:r>
            <a:r>
              <a:rPr lang="ru-RU" dirty="0" err="1"/>
              <a:t>материали</a:t>
            </a:r>
            <a:r>
              <a:rPr lang="ru-RU" dirty="0"/>
              <a:t>, </a:t>
            </a:r>
            <a:r>
              <a:rPr lang="ru-RU" dirty="0" err="1"/>
              <a:t>като</a:t>
            </a:r>
            <a:r>
              <a:rPr lang="ru-RU" dirty="0"/>
              <a:t> например книги, списания и </a:t>
            </a:r>
            <a:r>
              <a:rPr lang="ru-RU" dirty="0" err="1"/>
              <a:t>вестници</a:t>
            </a:r>
            <a:r>
              <a:rPr lang="bg-BG" dirty="0"/>
              <a:t>.</a:t>
            </a:r>
          </a:p>
          <a:p>
            <a:r>
              <a:rPr lang="bg-BG" dirty="0"/>
              <a:t>В бъдеще списъкът може да бъде допълнен.</a:t>
            </a: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F828DF2-54E9-4F7C-B602-2EABB3631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696" y="2434762"/>
            <a:ext cx="2842457" cy="198847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EF41793-640C-454C-9A93-A71E59048C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8097" y="2598392"/>
            <a:ext cx="2842457" cy="198847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5D19BA0-B536-40D6-ABEA-E1DF14B166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9912" y="2434763"/>
            <a:ext cx="3089710" cy="1988473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265234-A43E-4C00-8314-1942E5CB49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5977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7DA602-73EA-46B8-828B-91F973A44C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418253"/>
            <a:ext cx="9899780" cy="4623110"/>
          </a:xfrm>
        </p:spPr>
        <p:txBody>
          <a:bodyPr>
            <a:normAutofit/>
          </a:bodyPr>
          <a:lstStyle/>
          <a:p>
            <a:r>
              <a:rPr lang="en-GB" dirty="0"/>
              <a:t>„</a:t>
            </a:r>
            <a:r>
              <a:rPr lang="bg-BG" dirty="0"/>
              <a:t>О</a:t>
            </a:r>
            <a:r>
              <a:rPr lang="en-GB" dirty="0" err="1"/>
              <a:t>ператор</a:t>
            </a:r>
            <a:r>
              <a:rPr lang="en-GB" dirty="0"/>
              <a:t>“ </a:t>
            </a:r>
            <a:r>
              <a:rPr lang="bg-BG" dirty="0"/>
              <a:t>–</a:t>
            </a:r>
            <a:r>
              <a:rPr lang="en-GB" dirty="0"/>
              <a:t> </a:t>
            </a:r>
            <a:r>
              <a:rPr lang="en-GB" dirty="0" err="1"/>
              <a:t>всяко</a:t>
            </a:r>
            <a:r>
              <a:rPr lang="en-GB" dirty="0"/>
              <a:t> </a:t>
            </a:r>
            <a:r>
              <a:rPr lang="en-GB" dirty="0" err="1"/>
              <a:t>физическо</a:t>
            </a:r>
            <a:r>
              <a:rPr lang="en-GB" dirty="0"/>
              <a:t> </a:t>
            </a:r>
            <a:r>
              <a:rPr lang="en-GB" dirty="0" err="1"/>
              <a:t>или</a:t>
            </a:r>
            <a:r>
              <a:rPr lang="en-GB" dirty="0"/>
              <a:t> </a:t>
            </a:r>
            <a:r>
              <a:rPr lang="en-GB" dirty="0" err="1"/>
              <a:t>юридическо</a:t>
            </a:r>
            <a:r>
              <a:rPr lang="en-GB" dirty="0"/>
              <a:t> </a:t>
            </a:r>
            <a:r>
              <a:rPr lang="en-GB" dirty="0" err="1"/>
              <a:t>лице</a:t>
            </a:r>
            <a:r>
              <a:rPr lang="en-GB" dirty="0"/>
              <a:t>, </a:t>
            </a:r>
            <a:r>
              <a:rPr lang="en-GB" dirty="0" err="1"/>
              <a:t>което</a:t>
            </a:r>
            <a:r>
              <a:rPr lang="en-GB" dirty="0"/>
              <a:t> </a:t>
            </a:r>
            <a:r>
              <a:rPr lang="en-GB" dirty="0" err="1"/>
              <a:t>пуска</a:t>
            </a:r>
            <a:r>
              <a:rPr lang="en-GB" dirty="0"/>
              <a:t> </a:t>
            </a:r>
            <a:r>
              <a:rPr lang="en-GB" dirty="0" err="1"/>
              <a:t>на</a:t>
            </a:r>
            <a:r>
              <a:rPr lang="en-GB" dirty="0"/>
              <a:t> </a:t>
            </a:r>
            <a:r>
              <a:rPr lang="en-GB" dirty="0" err="1"/>
              <a:t>пазара</a:t>
            </a:r>
            <a:r>
              <a:rPr lang="en-GB" dirty="0"/>
              <a:t> </a:t>
            </a:r>
            <a:r>
              <a:rPr lang="en-GB" dirty="0" err="1"/>
              <a:t>дървен</a:t>
            </a:r>
            <a:r>
              <a:rPr lang="en-GB" dirty="0"/>
              <a:t> </a:t>
            </a:r>
            <a:r>
              <a:rPr lang="en-GB" dirty="0" err="1"/>
              <a:t>материал</a:t>
            </a:r>
            <a:r>
              <a:rPr lang="en-GB" dirty="0"/>
              <a:t> </a:t>
            </a:r>
            <a:r>
              <a:rPr lang="en-GB" dirty="0" err="1"/>
              <a:t>или</a:t>
            </a:r>
            <a:r>
              <a:rPr lang="en-GB" dirty="0"/>
              <a:t> </a:t>
            </a:r>
            <a:r>
              <a:rPr lang="en-GB" dirty="0" err="1"/>
              <a:t>изделия</a:t>
            </a:r>
            <a:r>
              <a:rPr lang="en-GB" dirty="0"/>
              <a:t> </a:t>
            </a:r>
            <a:r>
              <a:rPr lang="en-GB" dirty="0" err="1"/>
              <a:t>от</a:t>
            </a:r>
            <a:r>
              <a:rPr lang="en-GB" dirty="0"/>
              <a:t> </a:t>
            </a:r>
            <a:r>
              <a:rPr lang="en-GB" dirty="0" err="1"/>
              <a:t>дървен</a:t>
            </a:r>
            <a:r>
              <a:rPr lang="en-GB" dirty="0"/>
              <a:t> </a:t>
            </a:r>
            <a:r>
              <a:rPr lang="en-GB" dirty="0" err="1"/>
              <a:t>материал</a:t>
            </a:r>
            <a:r>
              <a:rPr lang="bg-BG" dirty="0"/>
              <a:t>.</a:t>
            </a:r>
          </a:p>
          <a:p>
            <a:r>
              <a:rPr lang="bg-BG" dirty="0"/>
              <a:t>Задължения:</a:t>
            </a:r>
          </a:p>
          <a:p>
            <a:pPr marL="540000">
              <a:buFont typeface="Wingdings" panose="05000000000000000000" pitchFamily="2" charset="2"/>
              <a:buChar char="Ø"/>
            </a:pPr>
            <a:r>
              <a:rPr lang="en-GB" dirty="0" err="1"/>
              <a:t>Забранява</a:t>
            </a:r>
            <a:r>
              <a:rPr lang="en-GB" dirty="0"/>
              <a:t> </a:t>
            </a:r>
            <a:r>
              <a:rPr lang="en-GB" dirty="0" err="1"/>
              <a:t>се</a:t>
            </a:r>
            <a:r>
              <a:rPr lang="en-GB" dirty="0"/>
              <a:t> </a:t>
            </a:r>
            <a:r>
              <a:rPr lang="en-GB" dirty="0" err="1"/>
              <a:t>пускането</a:t>
            </a:r>
            <a:r>
              <a:rPr lang="en-GB" dirty="0"/>
              <a:t> </a:t>
            </a:r>
            <a:r>
              <a:rPr lang="en-GB" dirty="0" err="1"/>
              <a:t>на</a:t>
            </a:r>
            <a:r>
              <a:rPr lang="en-GB" dirty="0"/>
              <a:t> </a:t>
            </a:r>
            <a:r>
              <a:rPr lang="en-GB" dirty="0" err="1"/>
              <a:t>пазара</a:t>
            </a:r>
            <a:r>
              <a:rPr lang="en-GB" dirty="0"/>
              <a:t> </a:t>
            </a:r>
            <a:r>
              <a:rPr lang="en-GB" dirty="0" err="1"/>
              <a:t>на</a:t>
            </a:r>
            <a:r>
              <a:rPr lang="en-GB" dirty="0"/>
              <a:t> </a:t>
            </a:r>
            <a:r>
              <a:rPr lang="en-GB" dirty="0" err="1"/>
              <a:t>незаконно</a:t>
            </a:r>
            <a:r>
              <a:rPr lang="en-GB" dirty="0"/>
              <a:t> </a:t>
            </a:r>
            <a:r>
              <a:rPr lang="en-GB" dirty="0" err="1"/>
              <a:t>добит</a:t>
            </a:r>
            <a:r>
              <a:rPr lang="en-GB" dirty="0"/>
              <a:t> </a:t>
            </a:r>
            <a:r>
              <a:rPr lang="en-GB" dirty="0" err="1"/>
              <a:t>дървен</a:t>
            </a:r>
            <a:r>
              <a:rPr lang="en-GB" dirty="0"/>
              <a:t> </a:t>
            </a:r>
            <a:r>
              <a:rPr lang="en-GB" dirty="0" err="1"/>
              <a:t>материал</a:t>
            </a:r>
            <a:r>
              <a:rPr lang="en-GB" dirty="0"/>
              <a:t> </a:t>
            </a:r>
            <a:r>
              <a:rPr lang="en-GB" dirty="0" err="1"/>
              <a:t>или</a:t>
            </a:r>
            <a:r>
              <a:rPr lang="en-GB" dirty="0"/>
              <a:t> </a:t>
            </a:r>
            <a:r>
              <a:rPr lang="en-GB" dirty="0" err="1"/>
              <a:t>на</a:t>
            </a:r>
            <a:r>
              <a:rPr lang="en-GB" dirty="0"/>
              <a:t> </a:t>
            </a:r>
            <a:r>
              <a:rPr lang="en-GB" dirty="0" err="1"/>
              <a:t>изделия</a:t>
            </a:r>
            <a:r>
              <a:rPr lang="en-GB" dirty="0"/>
              <a:t>, </a:t>
            </a:r>
            <a:r>
              <a:rPr lang="en-GB" dirty="0" err="1"/>
              <a:t>получени</a:t>
            </a:r>
            <a:r>
              <a:rPr lang="en-GB" dirty="0"/>
              <a:t> </a:t>
            </a:r>
            <a:r>
              <a:rPr lang="en-GB" dirty="0" err="1"/>
              <a:t>от</a:t>
            </a:r>
            <a:r>
              <a:rPr lang="en-GB" dirty="0"/>
              <a:t> </a:t>
            </a:r>
            <a:r>
              <a:rPr lang="en-GB" dirty="0" err="1"/>
              <a:t>такъв</a:t>
            </a:r>
            <a:r>
              <a:rPr lang="en-GB" dirty="0"/>
              <a:t> </a:t>
            </a:r>
            <a:r>
              <a:rPr lang="en-GB" dirty="0" err="1"/>
              <a:t>дървен</a:t>
            </a:r>
            <a:r>
              <a:rPr lang="en-GB" dirty="0"/>
              <a:t> </a:t>
            </a:r>
            <a:r>
              <a:rPr lang="en-GB" dirty="0" err="1"/>
              <a:t>материал</a:t>
            </a:r>
            <a:r>
              <a:rPr lang="bg-BG" dirty="0"/>
              <a:t> (</a:t>
            </a:r>
            <a:r>
              <a:rPr lang="en-GB" dirty="0"/>
              <a:t>„</a:t>
            </a:r>
            <a:r>
              <a:rPr lang="en-GB" dirty="0" err="1"/>
              <a:t>незаконно</a:t>
            </a:r>
            <a:r>
              <a:rPr lang="en-GB" dirty="0"/>
              <a:t> </a:t>
            </a:r>
            <a:r>
              <a:rPr lang="en-GB" dirty="0" err="1"/>
              <a:t>добит</a:t>
            </a:r>
            <a:r>
              <a:rPr lang="en-GB" dirty="0"/>
              <a:t>“ </a:t>
            </a:r>
            <a:r>
              <a:rPr lang="bg-BG" dirty="0"/>
              <a:t>–</a:t>
            </a:r>
            <a:r>
              <a:rPr lang="en-GB" dirty="0"/>
              <a:t> </a:t>
            </a:r>
            <a:r>
              <a:rPr lang="en-GB" dirty="0" err="1"/>
              <a:t>добит</a:t>
            </a:r>
            <a:r>
              <a:rPr lang="en-GB" dirty="0"/>
              <a:t> в </a:t>
            </a:r>
            <a:r>
              <a:rPr lang="en-GB" dirty="0" err="1"/>
              <a:t>нарушение</a:t>
            </a:r>
            <a:r>
              <a:rPr lang="en-GB" dirty="0"/>
              <a:t> </a:t>
            </a:r>
            <a:r>
              <a:rPr lang="en-GB" dirty="0" err="1"/>
              <a:t>на</a:t>
            </a:r>
            <a:r>
              <a:rPr lang="en-GB" dirty="0"/>
              <a:t> </a:t>
            </a:r>
            <a:r>
              <a:rPr lang="en-GB" dirty="0" err="1"/>
              <a:t>прило</a:t>
            </a:r>
            <a:r>
              <a:rPr lang="en-GB" dirty="0"/>
              <a:t>­ </a:t>
            </a:r>
            <a:r>
              <a:rPr lang="en-GB" dirty="0" err="1"/>
              <a:t>жимото</a:t>
            </a:r>
            <a:r>
              <a:rPr lang="en-GB" dirty="0"/>
              <a:t> </a:t>
            </a:r>
            <a:r>
              <a:rPr lang="en-GB" dirty="0" err="1"/>
              <a:t>законодателство</a:t>
            </a:r>
            <a:r>
              <a:rPr lang="en-GB" dirty="0"/>
              <a:t> в </a:t>
            </a:r>
            <a:r>
              <a:rPr lang="en-GB" dirty="0" err="1"/>
              <a:t>държавата</a:t>
            </a:r>
            <a:r>
              <a:rPr lang="en-GB" dirty="0"/>
              <a:t> </a:t>
            </a:r>
            <a:r>
              <a:rPr lang="en-GB" dirty="0" err="1"/>
              <a:t>на</a:t>
            </a:r>
            <a:r>
              <a:rPr lang="en-GB" dirty="0"/>
              <a:t> </a:t>
            </a:r>
            <a:r>
              <a:rPr lang="en-GB" dirty="0" err="1"/>
              <a:t>дърводобив</a:t>
            </a:r>
            <a:r>
              <a:rPr lang="bg-BG" dirty="0"/>
              <a:t>);</a:t>
            </a:r>
            <a:endParaRPr lang="bg-BG" b="1" dirty="0"/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dirty="0"/>
              <a:t>И</a:t>
            </a:r>
            <a:r>
              <a:rPr lang="en-GB" dirty="0" err="1"/>
              <a:t>звършват</a:t>
            </a:r>
            <a:r>
              <a:rPr lang="en-GB" dirty="0"/>
              <a:t> </a:t>
            </a:r>
            <a:r>
              <a:rPr lang="en-GB" dirty="0" err="1"/>
              <a:t>надлежна</a:t>
            </a:r>
            <a:r>
              <a:rPr lang="en-GB" dirty="0"/>
              <a:t> </a:t>
            </a:r>
            <a:r>
              <a:rPr lang="en-GB" dirty="0" err="1"/>
              <a:t>проверка</a:t>
            </a:r>
            <a:r>
              <a:rPr lang="en-GB" dirty="0"/>
              <a:t>, </a:t>
            </a:r>
            <a:r>
              <a:rPr lang="en-GB" dirty="0" err="1"/>
              <a:t>когато</a:t>
            </a:r>
            <a:r>
              <a:rPr lang="en-GB" dirty="0"/>
              <a:t> </a:t>
            </a:r>
            <a:r>
              <a:rPr lang="en-GB" dirty="0" err="1"/>
              <a:t>пускат</a:t>
            </a:r>
            <a:r>
              <a:rPr lang="en-GB" dirty="0"/>
              <a:t> </a:t>
            </a:r>
            <a:r>
              <a:rPr lang="en-GB" dirty="0" err="1"/>
              <a:t>на</a:t>
            </a:r>
            <a:r>
              <a:rPr lang="en-GB" dirty="0"/>
              <a:t> </a:t>
            </a:r>
            <a:r>
              <a:rPr lang="en-GB" dirty="0" err="1"/>
              <a:t>пазара</a:t>
            </a:r>
            <a:r>
              <a:rPr lang="en-GB" dirty="0"/>
              <a:t> </a:t>
            </a:r>
            <a:r>
              <a:rPr lang="en-GB" dirty="0" err="1"/>
              <a:t>дървен</a:t>
            </a:r>
            <a:r>
              <a:rPr lang="en-GB" dirty="0"/>
              <a:t> </a:t>
            </a:r>
            <a:r>
              <a:rPr lang="en-GB" dirty="0" err="1"/>
              <a:t>материал</a:t>
            </a:r>
            <a:r>
              <a:rPr lang="en-GB" dirty="0"/>
              <a:t> </a:t>
            </a:r>
            <a:r>
              <a:rPr lang="en-GB" dirty="0" err="1"/>
              <a:t>или</a:t>
            </a:r>
            <a:r>
              <a:rPr lang="en-GB" dirty="0"/>
              <a:t> </a:t>
            </a:r>
            <a:r>
              <a:rPr lang="en-GB" dirty="0" err="1"/>
              <a:t>изделия</a:t>
            </a:r>
            <a:r>
              <a:rPr lang="en-GB" dirty="0"/>
              <a:t> </a:t>
            </a:r>
            <a:r>
              <a:rPr lang="en-GB" dirty="0" err="1"/>
              <a:t>от</a:t>
            </a:r>
            <a:r>
              <a:rPr lang="en-GB" dirty="0"/>
              <a:t> </a:t>
            </a:r>
            <a:r>
              <a:rPr lang="en-GB" dirty="0" err="1"/>
              <a:t>дървен</a:t>
            </a:r>
            <a:r>
              <a:rPr lang="en-GB" dirty="0"/>
              <a:t> </a:t>
            </a:r>
            <a:r>
              <a:rPr lang="en-GB" dirty="0" err="1"/>
              <a:t>материал</a:t>
            </a:r>
            <a:r>
              <a:rPr lang="bg-BG" dirty="0"/>
              <a:t> – </a:t>
            </a:r>
            <a:r>
              <a:rPr lang="en-GB" dirty="0"/>
              <a:t>„</a:t>
            </a:r>
            <a:r>
              <a:rPr lang="en-GB" dirty="0" err="1"/>
              <a:t>система</a:t>
            </a:r>
            <a:r>
              <a:rPr lang="en-GB" dirty="0"/>
              <a:t> </a:t>
            </a:r>
            <a:r>
              <a:rPr lang="en-GB" dirty="0" err="1"/>
              <a:t>за</a:t>
            </a:r>
            <a:r>
              <a:rPr lang="en-GB" dirty="0"/>
              <a:t> </a:t>
            </a:r>
            <a:r>
              <a:rPr lang="en-GB" dirty="0" err="1"/>
              <a:t>надлежна</a:t>
            </a:r>
            <a:r>
              <a:rPr lang="en-GB" dirty="0"/>
              <a:t> </a:t>
            </a:r>
            <a:r>
              <a:rPr lang="en-GB" dirty="0" err="1"/>
              <a:t>проверка</a:t>
            </a:r>
            <a:r>
              <a:rPr lang="en-GB" dirty="0"/>
              <a:t>“</a:t>
            </a:r>
            <a:r>
              <a:rPr lang="bg-BG" dirty="0"/>
              <a:t>;</a:t>
            </a:r>
            <a:endParaRPr lang="en-GB" dirty="0"/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dirty="0"/>
              <a:t>П</a:t>
            </a:r>
            <a:r>
              <a:rPr lang="en-GB" dirty="0" err="1"/>
              <a:t>оддържа</a:t>
            </a:r>
            <a:r>
              <a:rPr lang="en-GB" dirty="0"/>
              <a:t> и </a:t>
            </a:r>
            <a:r>
              <a:rPr lang="en-GB" dirty="0" err="1"/>
              <a:t>извършва</a:t>
            </a:r>
            <a:r>
              <a:rPr lang="en-GB" dirty="0"/>
              <a:t> </a:t>
            </a:r>
            <a:r>
              <a:rPr lang="en-GB" dirty="0" err="1"/>
              <a:t>редовна</a:t>
            </a:r>
            <a:r>
              <a:rPr lang="en-GB" dirty="0"/>
              <a:t> </a:t>
            </a:r>
            <a:r>
              <a:rPr lang="en-GB" dirty="0" err="1"/>
              <a:t>оценка</a:t>
            </a:r>
            <a:r>
              <a:rPr lang="en-GB" dirty="0"/>
              <a:t> </a:t>
            </a:r>
            <a:r>
              <a:rPr lang="en-GB" dirty="0" err="1"/>
              <a:t>на</a:t>
            </a:r>
            <a:r>
              <a:rPr lang="en-GB" dirty="0"/>
              <a:t> </a:t>
            </a:r>
            <a:r>
              <a:rPr lang="en-GB" dirty="0" err="1"/>
              <a:t>системата</a:t>
            </a:r>
            <a:r>
              <a:rPr lang="en-GB" dirty="0"/>
              <a:t> </a:t>
            </a:r>
            <a:r>
              <a:rPr lang="en-GB" dirty="0" err="1"/>
              <a:t>за</a:t>
            </a:r>
            <a:r>
              <a:rPr lang="en-GB" dirty="0"/>
              <a:t> </a:t>
            </a:r>
            <a:r>
              <a:rPr lang="en-GB" dirty="0" err="1"/>
              <a:t>надлежна</a:t>
            </a:r>
            <a:r>
              <a:rPr lang="en-GB" dirty="0"/>
              <a:t> </a:t>
            </a:r>
            <a:r>
              <a:rPr lang="en-GB" dirty="0" err="1"/>
              <a:t>проверка</a:t>
            </a:r>
            <a:r>
              <a:rPr lang="en-GB" dirty="0"/>
              <a:t>, </a:t>
            </a:r>
            <a:r>
              <a:rPr lang="en-GB" dirty="0" err="1"/>
              <a:t>която</a:t>
            </a:r>
            <a:r>
              <a:rPr lang="en-GB" dirty="0"/>
              <a:t> </a:t>
            </a:r>
            <a:r>
              <a:rPr lang="en-GB" dirty="0" err="1"/>
              <a:t>използва</a:t>
            </a:r>
            <a:r>
              <a:rPr lang="en-GB" dirty="0"/>
              <a:t>, </a:t>
            </a:r>
            <a:r>
              <a:rPr lang="en-GB" dirty="0" err="1"/>
              <a:t>освен</a:t>
            </a:r>
            <a:r>
              <a:rPr lang="en-GB" dirty="0"/>
              <a:t> </a:t>
            </a:r>
            <a:r>
              <a:rPr lang="en-GB" dirty="0" err="1"/>
              <a:t>когато</a:t>
            </a:r>
            <a:r>
              <a:rPr lang="en-GB" dirty="0"/>
              <a:t> </a:t>
            </a:r>
            <a:r>
              <a:rPr lang="en-GB" dirty="0" err="1"/>
              <a:t>операторът</a:t>
            </a:r>
            <a:r>
              <a:rPr lang="en-GB" dirty="0"/>
              <a:t> </a:t>
            </a:r>
            <a:r>
              <a:rPr lang="en-GB" dirty="0" err="1"/>
              <a:t>използва</a:t>
            </a:r>
            <a:r>
              <a:rPr lang="en-GB" dirty="0"/>
              <a:t> </a:t>
            </a:r>
            <a:r>
              <a:rPr lang="en-GB" dirty="0" err="1"/>
              <a:t>система</a:t>
            </a:r>
            <a:r>
              <a:rPr lang="en-GB" dirty="0"/>
              <a:t> </a:t>
            </a:r>
            <a:r>
              <a:rPr lang="en-GB" dirty="0" err="1"/>
              <a:t>за</a:t>
            </a:r>
            <a:r>
              <a:rPr lang="en-GB" dirty="0"/>
              <a:t> </a:t>
            </a:r>
            <a:r>
              <a:rPr lang="en-GB" dirty="0" err="1"/>
              <a:t>надлежна</a:t>
            </a:r>
            <a:r>
              <a:rPr lang="en-GB" dirty="0"/>
              <a:t> </a:t>
            </a:r>
            <a:r>
              <a:rPr lang="en-GB" dirty="0" err="1"/>
              <a:t>проверка</a:t>
            </a:r>
            <a:r>
              <a:rPr lang="en-GB" dirty="0"/>
              <a:t>, </a:t>
            </a:r>
            <a:r>
              <a:rPr lang="en-GB" dirty="0" err="1"/>
              <a:t>установена</a:t>
            </a:r>
            <a:r>
              <a:rPr lang="en-GB" dirty="0"/>
              <a:t> </a:t>
            </a:r>
            <a:r>
              <a:rPr lang="en-GB" dirty="0" err="1"/>
              <a:t>от</a:t>
            </a:r>
            <a:r>
              <a:rPr lang="en-GB" dirty="0"/>
              <a:t> </a:t>
            </a:r>
            <a:r>
              <a:rPr lang="en-GB" dirty="0" err="1"/>
              <a:t>организация</a:t>
            </a:r>
            <a:r>
              <a:rPr lang="en-GB" dirty="0"/>
              <a:t> </a:t>
            </a:r>
            <a:r>
              <a:rPr lang="en-GB" dirty="0" err="1"/>
              <a:t>за</a:t>
            </a:r>
            <a:r>
              <a:rPr lang="en-GB" dirty="0"/>
              <a:t> </a:t>
            </a:r>
            <a:r>
              <a:rPr lang="en-GB" dirty="0" err="1"/>
              <a:t>мониторинг</a:t>
            </a:r>
            <a:r>
              <a:rPr lang="bg-BG" dirty="0"/>
              <a:t>.</a:t>
            </a:r>
          </a:p>
          <a:p>
            <a:r>
              <a:rPr lang="bg-BG" dirty="0"/>
              <a:t>Документацията се съхранява за период не по-малък от 5 години.</a:t>
            </a:r>
          </a:p>
          <a:p>
            <a:pPr>
              <a:buFont typeface="Courier New" panose="02070309020205020404" pitchFamily="49" charset="0"/>
              <a:buChar char="o"/>
            </a:pPr>
            <a:endParaRPr lang="en-GB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B990EA8-5D1E-4B2A-8D99-8761D95D9C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821" y="482360"/>
            <a:ext cx="8596668" cy="688265"/>
          </a:xfrm>
        </p:spPr>
        <p:txBody>
          <a:bodyPr/>
          <a:lstStyle/>
          <a:p>
            <a:r>
              <a:rPr lang="bg-BG" dirty="0"/>
              <a:t>Оператори</a:t>
            </a:r>
            <a:endParaRPr lang="en-GB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7912B0F-4534-4077-867A-D078398740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1317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404D3-3215-42C2-BCD9-FA844E7960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/>
              <a:t>Примери за оператори в България?</a:t>
            </a:r>
            <a:br>
              <a:rPr lang="bg-BG" dirty="0"/>
            </a:br>
            <a:endParaRPr lang="en-GB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E12B2EAF-68A7-4FCE-AFBF-2E46DF1B20E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1821" y="1600987"/>
            <a:ext cx="3546339" cy="195138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6561A09-56E0-4830-97F8-B58C995411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4879" y="1600987"/>
            <a:ext cx="3005825" cy="198079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7B51539-FAE9-475D-A5EF-4EDD24315D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4674" y="1600987"/>
            <a:ext cx="3175505" cy="19807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6377D7C-5A43-4F31-9731-C599DE34DB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7351" y="3679038"/>
            <a:ext cx="3655566" cy="215525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D7C1F83-FF7D-4899-A4C7-8CD97CEA2FF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8764" y="3682960"/>
            <a:ext cx="3672401" cy="215133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5D3BF81-2662-4944-9D1D-3284B5152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6807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36ABE-1962-4875-B47E-8AB2403E8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Търговци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D5A08C-7CF6-4B27-B3D2-0386EB7E11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6527" y="1379322"/>
            <a:ext cx="10392643" cy="4607591"/>
          </a:xfrm>
        </p:spPr>
        <p:txBody>
          <a:bodyPr/>
          <a:lstStyle/>
          <a:p>
            <a:r>
              <a:rPr lang="en-GB" dirty="0"/>
              <a:t>„</a:t>
            </a:r>
            <a:r>
              <a:rPr lang="bg-BG" dirty="0"/>
              <a:t>Т</a:t>
            </a:r>
            <a:r>
              <a:rPr lang="en-GB" dirty="0" err="1"/>
              <a:t>ърговец</a:t>
            </a:r>
            <a:r>
              <a:rPr lang="en-GB" dirty="0"/>
              <a:t>“ </a:t>
            </a:r>
            <a:r>
              <a:rPr lang="bg-BG" dirty="0"/>
              <a:t>–</a:t>
            </a:r>
            <a:r>
              <a:rPr lang="en-GB" dirty="0"/>
              <a:t> </a:t>
            </a:r>
            <a:r>
              <a:rPr lang="en-GB" dirty="0" err="1"/>
              <a:t>всяко</a:t>
            </a:r>
            <a:r>
              <a:rPr lang="en-GB" dirty="0"/>
              <a:t> </a:t>
            </a:r>
            <a:r>
              <a:rPr lang="en-GB" dirty="0" err="1"/>
              <a:t>физическо</a:t>
            </a:r>
            <a:r>
              <a:rPr lang="en-GB" dirty="0"/>
              <a:t> </a:t>
            </a:r>
            <a:r>
              <a:rPr lang="en-GB" dirty="0" err="1"/>
              <a:t>или</a:t>
            </a:r>
            <a:r>
              <a:rPr lang="en-GB" dirty="0"/>
              <a:t> </a:t>
            </a:r>
            <a:r>
              <a:rPr lang="en-GB" dirty="0" err="1"/>
              <a:t>юридическо</a:t>
            </a:r>
            <a:r>
              <a:rPr lang="en-GB" dirty="0"/>
              <a:t> </a:t>
            </a:r>
            <a:r>
              <a:rPr lang="en-GB" dirty="0" err="1"/>
              <a:t>лице</a:t>
            </a:r>
            <a:r>
              <a:rPr lang="en-GB" dirty="0"/>
              <a:t>, </a:t>
            </a:r>
            <a:r>
              <a:rPr lang="en-GB" dirty="0" err="1"/>
              <a:t>което</a:t>
            </a:r>
            <a:r>
              <a:rPr lang="en-GB" dirty="0"/>
              <a:t> в </a:t>
            </a:r>
            <a:r>
              <a:rPr lang="en-GB" dirty="0" err="1"/>
              <a:t>процеса</a:t>
            </a:r>
            <a:r>
              <a:rPr lang="en-GB" dirty="0"/>
              <a:t> </a:t>
            </a:r>
            <a:r>
              <a:rPr lang="en-GB" dirty="0" err="1"/>
              <a:t>на</a:t>
            </a:r>
            <a:r>
              <a:rPr lang="en-GB" dirty="0"/>
              <a:t> </a:t>
            </a:r>
            <a:r>
              <a:rPr lang="en-GB" dirty="0" err="1"/>
              <a:t>търговска</a:t>
            </a:r>
            <a:r>
              <a:rPr lang="en-GB" dirty="0"/>
              <a:t> </a:t>
            </a:r>
            <a:r>
              <a:rPr lang="en-GB" dirty="0" err="1"/>
              <a:t>дейност</a:t>
            </a:r>
            <a:r>
              <a:rPr lang="en-GB" dirty="0"/>
              <a:t> </a:t>
            </a:r>
            <a:r>
              <a:rPr lang="en-GB" dirty="0" err="1"/>
              <a:t>продава</a:t>
            </a:r>
            <a:r>
              <a:rPr lang="en-GB" dirty="0"/>
              <a:t> </a:t>
            </a:r>
            <a:r>
              <a:rPr lang="en-GB" dirty="0" err="1"/>
              <a:t>или</a:t>
            </a:r>
            <a:r>
              <a:rPr lang="en-GB" dirty="0"/>
              <a:t> </a:t>
            </a:r>
            <a:r>
              <a:rPr lang="en-GB" dirty="0" err="1"/>
              <a:t>купува</a:t>
            </a:r>
            <a:r>
              <a:rPr lang="en-GB" dirty="0"/>
              <a:t> </a:t>
            </a:r>
            <a:r>
              <a:rPr lang="en-GB" dirty="0" err="1"/>
              <a:t>на</a:t>
            </a:r>
            <a:r>
              <a:rPr lang="en-GB" dirty="0"/>
              <a:t> </a:t>
            </a:r>
            <a:r>
              <a:rPr lang="en-GB" dirty="0" err="1"/>
              <a:t>вътрешния</a:t>
            </a:r>
            <a:r>
              <a:rPr lang="en-GB" dirty="0"/>
              <a:t> </a:t>
            </a:r>
            <a:r>
              <a:rPr lang="en-GB" dirty="0" err="1"/>
              <a:t>пазар</a:t>
            </a:r>
            <a:r>
              <a:rPr lang="en-GB" dirty="0"/>
              <a:t> </a:t>
            </a:r>
            <a:r>
              <a:rPr lang="en-GB" dirty="0" err="1"/>
              <a:t>дървен</a:t>
            </a:r>
            <a:r>
              <a:rPr lang="en-GB" dirty="0"/>
              <a:t> </a:t>
            </a:r>
            <a:r>
              <a:rPr lang="en-GB" dirty="0" err="1"/>
              <a:t>материал</a:t>
            </a:r>
            <a:r>
              <a:rPr lang="en-GB" dirty="0"/>
              <a:t> </a:t>
            </a:r>
            <a:r>
              <a:rPr lang="en-GB" dirty="0" err="1"/>
              <a:t>или</a:t>
            </a:r>
            <a:r>
              <a:rPr lang="en-GB" dirty="0"/>
              <a:t> </a:t>
            </a:r>
            <a:r>
              <a:rPr lang="en-GB" dirty="0" err="1"/>
              <a:t>изделия</a:t>
            </a:r>
            <a:r>
              <a:rPr lang="en-GB" dirty="0"/>
              <a:t> </a:t>
            </a:r>
            <a:r>
              <a:rPr lang="en-GB" dirty="0" err="1"/>
              <a:t>от</a:t>
            </a:r>
            <a:r>
              <a:rPr lang="en-GB" dirty="0"/>
              <a:t> </a:t>
            </a:r>
            <a:r>
              <a:rPr lang="en-GB" dirty="0" err="1"/>
              <a:t>дървен</a:t>
            </a:r>
            <a:r>
              <a:rPr lang="en-GB" dirty="0"/>
              <a:t> </a:t>
            </a:r>
            <a:r>
              <a:rPr lang="en-GB" dirty="0" err="1"/>
              <a:t>материал</a:t>
            </a:r>
            <a:r>
              <a:rPr lang="en-GB" dirty="0"/>
              <a:t>, </a:t>
            </a:r>
            <a:r>
              <a:rPr lang="en-GB" dirty="0" err="1"/>
              <a:t>които</a:t>
            </a:r>
            <a:r>
              <a:rPr lang="en-GB" dirty="0"/>
              <a:t> </a:t>
            </a:r>
            <a:r>
              <a:rPr lang="en-GB" dirty="0" err="1"/>
              <a:t>вече</a:t>
            </a:r>
            <a:r>
              <a:rPr lang="en-GB" dirty="0"/>
              <a:t> </a:t>
            </a:r>
            <a:r>
              <a:rPr lang="en-GB" dirty="0" err="1"/>
              <a:t>са</a:t>
            </a:r>
            <a:r>
              <a:rPr lang="en-GB" dirty="0"/>
              <a:t> </a:t>
            </a:r>
            <a:r>
              <a:rPr lang="en-GB" dirty="0" err="1"/>
              <a:t>пуснати</a:t>
            </a:r>
            <a:r>
              <a:rPr lang="en-GB" dirty="0"/>
              <a:t> </a:t>
            </a:r>
            <a:r>
              <a:rPr lang="en-GB" dirty="0" err="1"/>
              <a:t>на</a:t>
            </a:r>
            <a:r>
              <a:rPr lang="en-GB" dirty="0"/>
              <a:t> </a:t>
            </a:r>
            <a:r>
              <a:rPr lang="en-GB" dirty="0" err="1"/>
              <a:t>вътрешния</a:t>
            </a:r>
            <a:r>
              <a:rPr lang="en-GB" dirty="0"/>
              <a:t> </a:t>
            </a:r>
            <a:r>
              <a:rPr lang="en-GB" dirty="0" err="1"/>
              <a:t>пазар</a:t>
            </a:r>
            <a:r>
              <a:rPr lang="bg-BG" dirty="0"/>
              <a:t>.</a:t>
            </a:r>
          </a:p>
          <a:p>
            <a:r>
              <a:rPr lang="en-GB" dirty="0" err="1"/>
              <a:t>Задължение</a:t>
            </a:r>
            <a:r>
              <a:rPr lang="en-GB" dirty="0"/>
              <a:t> </a:t>
            </a:r>
            <a:r>
              <a:rPr lang="en-GB" dirty="0" err="1"/>
              <a:t>за</a:t>
            </a:r>
            <a:r>
              <a:rPr lang="en-GB" dirty="0"/>
              <a:t> </a:t>
            </a:r>
            <a:r>
              <a:rPr lang="en-GB" dirty="0" err="1"/>
              <a:t>проследяване</a:t>
            </a:r>
            <a:r>
              <a:rPr lang="bg-BG" dirty="0"/>
              <a:t>:</a:t>
            </a:r>
          </a:p>
          <a:p>
            <a:pPr marL="540000">
              <a:buFont typeface="Wingdings" panose="05000000000000000000" pitchFamily="2" charset="2"/>
              <a:buChar char="§"/>
            </a:pPr>
            <a:r>
              <a:rPr lang="bg-BG" dirty="0"/>
              <a:t>Съхраняване на информация за техните доставчици (оператори или търговци);</a:t>
            </a:r>
          </a:p>
          <a:p>
            <a:pPr marL="540000">
              <a:buFont typeface="Wingdings" panose="05000000000000000000" pitchFamily="2" charset="2"/>
              <a:buChar char="§"/>
            </a:pPr>
            <a:r>
              <a:rPr lang="bg-BG" dirty="0"/>
              <a:t>Съхраняване на информация за техните клиенти (търговци).</a:t>
            </a:r>
          </a:p>
          <a:p>
            <a:r>
              <a:rPr lang="bg-BG" dirty="0"/>
              <a:t>Документацията се съхранява за период не по-малък от 5 години.</a:t>
            </a:r>
          </a:p>
          <a:p>
            <a:r>
              <a:rPr lang="bg-BG" dirty="0"/>
              <a:t>Търговците не са задължени да прилагат система за надлежна проверка.</a:t>
            </a:r>
          </a:p>
          <a:p>
            <a:r>
              <a:rPr lang="bg-BG" dirty="0"/>
              <a:t>Примери за търговци в България?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093453-A1D3-4062-BDCE-958F899E64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1091" y="4257714"/>
            <a:ext cx="2476500" cy="176282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32ADF8F-2422-4DA7-BA41-3738487EC3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0155" y="4328801"/>
            <a:ext cx="2160872" cy="1620654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5574FF-5CDD-4011-B0AC-A5F4DC8F99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987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481B70-A1A3-474F-911B-5A57757CCE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Система за надлежна проверка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69C807-9070-405C-A045-A643BE9358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3982" y="1399592"/>
            <a:ext cx="9955354" cy="4641771"/>
          </a:xfrm>
        </p:spPr>
        <p:txBody>
          <a:bodyPr>
            <a:normAutofit fontScale="92500" lnSpcReduction="20000"/>
          </a:bodyPr>
          <a:lstStyle/>
          <a:p>
            <a:r>
              <a:rPr lang="bg-BG" dirty="0"/>
              <a:t>Идеята – </a:t>
            </a:r>
            <a:r>
              <a:rPr lang="ru-RU" dirty="0" err="1"/>
              <a:t>задължаване</a:t>
            </a:r>
            <a:r>
              <a:rPr lang="ru-RU" dirty="0"/>
              <a:t> на </a:t>
            </a:r>
            <a:r>
              <a:rPr lang="ru-RU" dirty="0" err="1"/>
              <a:t>операторите</a:t>
            </a:r>
            <a:r>
              <a:rPr lang="ru-RU" dirty="0"/>
              <a:t> да </a:t>
            </a:r>
            <a:r>
              <a:rPr lang="ru-RU" dirty="0" err="1"/>
              <a:t>провеждат</a:t>
            </a:r>
            <a:r>
              <a:rPr lang="ru-RU" dirty="0"/>
              <a:t> </a:t>
            </a:r>
            <a:r>
              <a:rPr lang="ru-RU" dirty="0" err="1"/>
              <a:t>дейности</a:t>
            </a:r>
            <a:r>
              <a:rPr lang="ru-RU" dirty="0"/>
              <a:t> за управление на риска, за да </a:t>
            </a:r>
            <a:r>
              <a:rPr lang="ru-RU" dirty="0" err="1"/>
              <a:t>може</a:t>
            </a:r>
            <a:r>
              <a:rPr lang="ru-RU" dirty="0"/>
              <a:t> той да </a:t>
            </a:r>
            <a:r>
              <a:rPr lang="ru-RU" dirty="0" err="1"/>
              <a:t>бъде</a:t>
            </a:r>
            <a:r>
              <a:rPr lang="ru-RU" dirty="0"/>
              <a:t> сведен до минимум.</a:t>
            </a:r>
          </a:p>
          <a:p>
            <a:r>
              <a:rPr lang="bg-BG" dirty="0"/>
              <a:t>Цел – </a:t>
            </a:r>
            <a:r>
              <a:rPr lang="en-GB" dirty="0" err="1"/>
              <a:t>огранич</a:t>
            </a:r>
            <a:r>
              <a:rPr lang="bg-BG" dirty="0" err="1"/>
              <a:t>аване</a:t>
            </a:r>
            <a:r>
              <a:rPr lang="bg-BG" dirty="0"/>
              <a:t> на</a:t>
            </a:r>
            <a:r>
              <a:rPr lang="en-GB" dirty="0"/>
              <a:t> </a:t>
            </a:r>
            <a:r>
              <a:rPr lang="en-GB" dirty="0" err="1"/>
              <a:t>незаконната</a:t>
            </a:r>
            <a:r>
              <a:rPr lang="en-GB" dirty="0"/>
              <a:t> </a:t>
            </a:r>
            <a:r>
              <a:rPr lang="en-GB" dirty="0" err="1"/>
              <a:t>сеч</a:t>
            </a:r>
            <a:r>
              <a:rPr lang="en-GB" dirty="0"/>
              <a:t>, </a:t>
            </a:r>
            <a:r>
              <a:rPr lang="en-GB" dirty="0" err="1"/>
              <a:t>както</a:t>
            </a:r>
            <a:r>
              <a:rPr lang="en-GB" dirty="0"/>
              <a:t> и </a:t>
            </a:r>
            <a:r>
              <a:rPr lang="en-GB" dirty="0" err="1"/>
              <a:t>производството</a:t>
            </a:r>
            <a:r>
              <a:rPr lang="en-GB" dirty="0"/>
              <a:t> </a:t>
            </a:r>
            <a:r>
              <a:rPr lang="en-GB" dirty="0" err="1"/>
              <a:t>на</a:t>
            </a:r>
            <a:r>
              <a:rPr lang="en-GB" dirty="0"/>
              <a:t> </a:t>
            </a:r>
            <a:r>
              <a:rPr lang="en-GB" dirty="0" err="1"/>
              <a:t>изделия</a:t>
            </a:r>
            <a:r>
              <a:rPr lang="en-GB" dirty="0"/>
              <a:t> </a:t>
            </a:r>
            <a:r>
              <a:rPr lang="en-GB" dirty="0" err="1"/>
              <a:t>от</a:t>
            </a:r>
            <a:r>
              <a:rPr lang="en-GB" dirty="0"/>
              <a:t> </a:t>
            </a:r>
            <a:r>
              <a:rPr lang="en-GB" dirty="0" err="1"/>
              <a:t>незаконно</a:t>
            </a:r>
            <a:r>
              <a:rPr lang="en-GB" dirty="0"/>
              <a:t> </a:t>
            </a:r>
            <a:r>
              <a:rPr lang="en-GB" dirty="0" err="1"/>
              <a:t>добит</a:t>
            </a:r>
            <a:r>
              <a:rPr lang="en-GB" dirty="0"/>
              <a:t> </a:t>
            </a:r>
            <a:r>
              <a:rPr lang="en-GB" dirty="0" err="1"/>
              <a:t>дървен</a:t>
            </a:r>
            <a:r>
              <a:rPr lang="en-GB" dirty="0"/>
              <a:t> </a:t>
            </a:r>
            <a:r>
              <a:rPr lang="en-GB" dirty="0" err="1"/>
              <a:t>материал</a:t>
            </a:r>
            <a:r>
              <a:rPr lang="en-GB" dirty="0"/>
              <a:t> </a:t>
            </a:r>
            <a:r>
              <a:rPr lang="en-GB" dirty="0" err="1"/>
              <a:t>на</a:t>
            </a:r>
            <a:r>
              <a:rPr lang="en-GB" dirty="0"/>
              <a:t> </a:t>
            </a:r>
            <a:r>
              <a:rPr lang="en-GB" dirty="0" err="1"/>
              <a:t>пазара</a:t>
            </a:r>
            <a:r>
              <a:rPr lang="en-GB" dirty="0"/>
              <a:t> </a:t>
            </a:r>
            <a:r>
              <a:rPr lang="en-GB" dirty="0" err="1"/>
              <a:t>на</a:t>
            </a:r>
            <a:r>
              <a:rPr lang="en-GB" dirty="0"/>
              <a:t> ЕС</a:t>
            </a:r>
            <a:r>
              <a:rPr lang="bg-BG" dirty="0"/>
              <a:t>.</a:t>
            </a:r>
          </a:p>
          <a:p>
            <a:r>
              <a:rPr lang="ru-RU" dirty="0"/>
              <a:t>„незаконно добит“ – </a:t>
            </a:r>
            <a:r>
              <a:rPr lang="ru-RU" dirty="0" err="1"/>
              <a:t>дървен</a:t>
            </a:r>
            <a:r>
              <a:rPr lang="ru-RU" dirty="0"/>
              <a:t> материал, добит в нарушение на </a:t>
            </a:r>
            <a:r>
              <a:rPr lang="ru-RU" dirty="0" err="1"/>
              <a:t>приложимото</a:t>
            </a:r>
            <a:r>
              <a:rPr lang="ru-RU" dirty="0"/>
              <a:t> </a:t>
            </a:r>
            <a:r>
              <a:rPr lang="ru-RU" dirty="0" err="1"/>
              <a:t>законодателство</a:t>
            </a:r>
            <a:r>
              <a:rPr lang="ru-RU" dirty="0"/>
              <a:t> в </a:t>
            </a:r>
            <a:r>
              <a:rPr lang="ru-RU" dirty="0" err="1"/>
              <a:t>държавата</a:t>
            </a:r>
            <a:r>
              <a:rPr lang="ru-RU" dirty="0"/>
              <a:t> на </a:t>
            </a:r>
            <a:r>
              <a:rPr lang="ru-RU" dirty="0" err="1"/>
              <a:t>дърводобив</a:t>
            </a:r>
            <a:r>
              <a:rPr lang="ru-RU" dirty="0"/>
              <a:t>. </a:t>
            </a:r>
            <a:r>
              <a:rPr lang="ru-RU" dirty="0" err="1"/>
              <a:t>Приложимото</a:t>
            </a:r>
            <a:r>
              <a:rPr lang="ru-RU" dirty="0"/>
              <a:t> </a:t>
            </a:r>
            <a:r>
              <a:rPr lang="ru-RU" dirty="0" err="1"/>
              <a:t>законодателство</a:t>
            </a:r>
            <a:r>
              <a:rPr lang="ru-RU" dirty="0"/>
              <a:t> е </a:t>
            </a:r>
            <a:r>
              <a:rPr lang="ru-RU" dirty="0" err="1"/>
              <a:t>законодателството</a:t>
            </a:r>
            <a:r>
              <a:rPr lang="ru-RU" dirty="0"/>
              <a:t>, </a:t>
            </a:r>
            <a:r>
              <a:rPr lang="ru-RU" dirty="0" err="1"/>
              <a:t>което</a:t>
            </a:r>
            <a:r>
              <a:rPr lang="ru-RU" dirty="0"/>
              <a:t> е в сила в </a:t>
            </a:r>
            <a:r>
              <a:rPr lang="ru-RU" dirty="0" err="1"/>
              <a:t>държавата</a:t>
            </a:r>
            <a:r>
              <a:rPr lang="ru-RU" dirty="0"/>
              <a:t> на </a:t>
            </a:r>
            <a:r>
              <a:rPr lang="ru-RU" dirty="0" err="1"/>
              <a:t>дърводобив</a:t>
            </a:r>
            <a:r>
              <a:rPr lang="ru-RU" dirty="0"/>
              <a:t> и </a:t>
            </a:r>
            <a:r>
              <a:rPr lang="ru-RU" dirty="0" err="1"/>
              <a:t>обхваща</a:t>
            </a:r>
            <a:r>
              <a:rPr lang="ru-RU" dirty="0"/>
              <a:t> </a:t>
            </a:r>
            <a:r>
              <a:rPr lang="ru-RU" dirty="0" err="1"/>
              <a:t>следните</a:t>
            </a:r>
            <a:r>
              <a:rPr lang="ru-RU" dirty="0"/>
              <a:t> </a:t>
            </a:r>
            <a:r>
              <a:rPr lang="ru-RU" dirty="0" err="1"/>
              <a:t>въпроси</a:t>
            </a:r>
            <a:r>
              <a:rPr lang="ru-RU" dirty="0"/>
              <a:t>:</a:t>
            </a:r>
          </a:p>
          <a:p>
            <a:pPr marL="540000">
              <a:buFont typeface="Wingdings" panose="05000000000000000000" pitchFamily="2" charset="2"/>
              <a:buChar char="Ø"/>
            </a:pPr>
            <a:r>
              <a:rPr lang="ru-RU" dirty="0"/>
              <a:t>права на </a:t>
            </a:r>
            <a:r>
              <a:rPr lang="ru-RU" dirty="0" err="1"/>
              <a:t>дърводобив</a:t>
            </a:r>
            <a:r>
              <a:rPr lang="ru-RU" dirty="0"/>
              <a:t> в </a:t>
            </a:r>
            <a:r>
              <a:rPr lang="ru-RU" dirty="0" err="1"/>
              <a:t>рамките</a:t>
            </a:r>
            <a:r>
              <a:rPr lang="ru-RU" dirty="0"/>
              <a:t> на законно </a:t>
            </a:r>
            <a:r>
              <a:rPr lang="ru-RU" dirty="0" err="1"/>
              <a:t>обявени</a:t>
            </a:r>
            <a:r>
              <a:rPr lang="ru-RU" dirty="0"/>
              <a:t> </a:t>
            </a:r>
            <a:r>
              <a:rPr lang="ru-RU" dirty="0" err="1"/>
              <a:t>граници</a:t>
            </a:r>
            <a:r>
              <a:rPr lang="ru-RU" dirty="0"/>
              <a:t>;</a:t>
            </a:r>
          </a:p>
          <a:p>
            <a:pPr marL="540000">
              <a:buFont typeface="Wingdings" panose="05000000000000000000" pitchFamily="2" charset="2"/>
              <a:buChar char="Ø"/>
            </a:pPr>
            <a:r>
              <a:rPr lang="ru-RU" dirty="0" err="1"/>
              <a:t>плащания</a:t>
            </a:r>
            <a:r>
              <a:rPr lang="ru-RU" dirty="0"/>
              <a:t> за права на </a:t>
            </a:r>
            <a:r>
              <a:rPr lang="ru-RU" dirty="0" err="1"/>
              <a:t>дърводобив</a:t>
            </a:r>
            <a:r>
              <a:rPr lang="ru-RU" dirty="0"/>
              <a:t> и </a:t>
            </a:r>
            <a:r>
              <a:rPr lang="ru-RU" dirty="0" err="1"/>
              <a:t>дървен</a:t>
            </a:r>
            <a:r>
              <a:rPr lang="ru-RU" dirty="0"/>
              <a:t> материал, </a:t>
            </a:r>
            <a:r>
              <a:rPr lang="ru-RU" dirty="0" err="1"/>
              <a:t>включително</a:t>
            </a:r>
            <a:r>
              <a:rPr lang="ru-RU" dirty="0"/>
              <a:t> такси, </a:t>
            </a:r>
            <a:r>
              <a:rPr lang="ru-RU" dirty="0" err="1"/>
              <a:t>свързани</a:t>
            </a:r>
            <a:r>
              <a:rPr lang="ru-RU" dirty="0"/>
              <a:t> с </a:t>
            </a:r>
            <a:r>
              <a:rPr lang="ru-RU" dirty="0" err="1"/>
              <a:t>добива</a:t>
            </a:r>
            <a:r>
              <a:rPr lang="ru-RU" dirty="0"/>
              <a:t> на </a:t>
            </a:r>
            <a:r>
              <a:rPr lang="ru-RU" dirty="0" err="1"/>
              <a:t>дървен</a:t>
            </a:r>
            <a:r>
              <a:rPr lang="ru-RU" dirty="0"/>
              <a:t> материал;</a:t>
            </a:r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dirty="0"/>
              <a:t>спазване </a:t>
            </a:r>
            <a:r>
              <a:rPr lang="ru-RU" dirty="0" err="1"/>
              <a:t>законодателството</a:t>
            </a:r>
            <a:r>
              <a:rPr lang="ru-RU" dirty="0"/>
              <a:t> в </a:t>
            </a:r>
            <a:r>
              <a:rPr lang="ru-RU" dirty="0" err="1"/>
              <a:t>областта</a:t>
            </a:r>
            <a:r>
              <a:rPr lang="ru-RU" dirty="0"/>
              <a:t> на </a:t>
            </a:r>
            <a:r>
              <a:rPr lang="ru-RU" dirty="0" err="1"/>
              <a:t>околната</a:t>
            </a:r>
            <a:r>
              <a:rPr lang="ru-RU" dirty="0"/>
              <a:t> среда и на </a:t>
            </a:r>
            <a:r>
              <a:rPr lang="ru-RU" dirty="0" err="1"/>
              <a:t>горското</a:t>
            </a:r>
            <a:r>
              <a:rPr lang="ru-RU" dirty="0"/>
              <a:t> </a:t>
            </a:r>
            <a:r>
              <a:rPr lang="ru-RU" dirty="0" err="1"/>
              <a:t>стопанство</a:t>
            </a:r>
            <a:r>
              <a:rPr lang="ru-RU" dirty="0"/>
              <a:t>, в </a:t>
            </a:r>
            <a:r>
              <a:rPr lang="ru-RU" dirty="0" err="1"/>
              <a:t>това</a:t>
            </a:r>
            <a:r>
              <a:rPr lang="ru-RU" dirty="0"/>
              <a:t> число </a:t>
            </a:r>
            <a:r>
              <a:rPr lang="ru-RU" dirty="0" err="1"/>
              <a:t>относно</a:t>
            </a:r>
            <a:r>
              <a:rPr lang="ru-RU" dirty="0"/>
              <a:t> </a:t>
            </a:r>
            <a:r>
              <a:rPr lang="ru-RU" dirty="0" err="1"/>
              <a:t>управлението</a:t>
            </a:r>
            <a:r>
              <a:rPr lang="ru-RU" dirty="0"/>
              <a:t> на горите и </a:t>
            </a:r>
            <a:r>
              <a:rPr lang="ru-RU" dirty="0" err="1"/>
              <a:t>опазването</a:t>
            </a:r>
            <a:r>
              <a:rPr lang="ru-RU" dirty="0"/>
              <a:t> на </a:t>
            </a:r>
            <a:r>
              <a:rPr lang="ru-RU" dirty="0" err="1"/>
              <a:t>биологичното</a:t>
            </a:r>
            <a:r>
              <a:rPr lang="ru-RU" dirty="0"/>
              <a:t> разнообразие, </a:t>
            </a:r>
            <a:r>
              <a:rPr lang="ru-RU" dirty="0" err="1"/>
              <a:t>когато</a:t>
            </a:r>
            <a:r>
              <a:rPr lang="ru-RU" dirty="0"/>
              <a:t> </a:t>
            </a:r>
            <a:r>
              <a:rPr lang="ru-RU" dirty="0" err="1"/>
              <a:t>тези</a:t>
            </a:r>
            <a:r>
              <a:rPr lang="ru-RU" dirty="0"/>
              <a:t> </a:t>
            </a:r>
            <a:r>
              <a:rPr lang="ru-RU" dirty="0" err="1"/>
              <a:t>въпроси</a:t>
            </a:r>
            <a:r>
              <a:rPr lang="ru-RU" dirty="0"/>
              <a:t> </a:t>
            </a:r>
            <a:r>
              <a:rPr lang="ru-RU" dirty="0" err="1"/>
              <a:t>са</a:t>
            </a:r>
            <a:r>
              <a:rPr lang="ru-RU" dirty="0"/>
              <a:t> </a:t>
            </a:r>
            <a:r>
              <a:rPr lang="ru-RU" dirty="0" err="1"/>
              <a:t>пряко</a:t>
            </a:r>
            <a:r>
              <a:rPr lang="ru-RU" dirty="0"/>
              <a:t> </a:t>
            </a:r>
            <a:r>
              <a:rPr lang="ru-RU" dirty="0" err="1"/>
              <a:t>свързани</a:t>
            </a:r>
            <a:r>
              <a:rPr lang="ru-RU" dirty="0"/>
              <a:t> с </a:t>
            </a:r>
            <a:r>
              <a:rPr lang="ru-RU" dirty="0" err="1"/>
              <a:t>добива</a:t>
            </a:r>
            <a:r>
              <a:rPr lang="ru-RU" dirty="0"/>
              <a:t> на </a:t>
            </a:r>
            <a:r>
              <a:rPr lang="ru-RU" dirty="0" err="1"/>
              <a:t>дървен</a:t>
            </a:r>
            <a:r>
              <a:rPr lang="ru-RU" dirty="0"/>
              <a:t> материал;</a:t>
            </a:r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dirty="0"/>
              <a:t>с</a:t>
            </a:r>
            <a:r>
              <a:rPr lang="ru-RU" dirty="0" err="1"/>
              <a:t>пазване</a:t>
            </a:r>
            <a:r>
              <a:rPr lang="ru-RU" dirty="0"/>
              <a:t> </a:t>
            </a:r>
            <a:r>
              <a:rPr lang="ru-RU" dirty="0" err="1"/>
              <a:t>законните</a:t>
            </a:r>
            <a:r>
              <a:rPr lang="ru-RU" dirty="0"/>
              <a:t> права на трети лица по отношение на </a:t>
            </a:r>
            <a:r>
              <a:rPr lang="ru-RU" dirty="0" err="1"/>
              <a:t>използването</a:t>
            </a:r>
            <a:r>
              <a:rPr lang="ru-RU" dirty="0"/>
              <a:t> и </a:t>
            </a:r>
            <a:r>
              <a:rPr lang="ru-RU" dirty="0" err="1"/>
              <a:t>владението</a:t>
            </a:r>
            <a:r>
              <a:rPr lang="ru-RU" dirty="0"/>
              <a:t>, </a:t>
            </a:r>
            <a:r>
              <a:rPr lang="ru-RU" dirty="0" err="1"/>
              <a:t>които</a:t>
            </a:r>
            <a:r>
              <a:rPr lang="ru-RU" dirty="0"/>
              <a:t> </a:t>
            </a:r>
            <a:r>
              <a:rPr lang="ru-RU" dirty="0" err="1"/>
              <a:t>са</a:t>
            </a:r>
            <a:r>
              <a:rPr lang="ru-RU" dirty="0"/>
              <a:t> </a:t>
            </a:r>
            <a:r>
              <a:rPr lang="ru-RU" dirty="0" err="1"/>
              <a:t>засегнати</a:t>
            </a:r>
            <a:r>
              <a:rPr lang="ru-RU" dirty="0"/>
              <a:t> от </a:t>
            </a:r>
            <a:r>
              <a:rPr lang="ru-RU" dirty="0" err="1"/>
              <a:t>добива</a:t>
            </a:r>
            <a:r>
              <a:rPr lang="ru-RU" dirty="0"/>
              <a:t> на </a:t>
            </a:r>
            <a:r>
              <a:rPr lang="ru-RU" dirty="0" err="1"/>
              <a:t>дървен</a:t>
            </a:r>
            <a:r>
              <a:rPr lang="ru-RU" dirty="0"/>
              <a:t> материал;</a:t>
            </a:r>
          </a:p>
          <a:p>
            <a:pPr marL="540000">
              <a:buFont typeface="Wingdings" panose="05000000000000000000" pitchFamily="2" charset="2"/>
              <a:buChar char="Ø"/>
            </a:pPr>
            <a:r>
              <a:rPr lang="ru-RU" dirty="0" err="1"/>
              <a:t>търговия</a:t>
            </a:r>
            <a:r>
              <a:rPr lang="ru-RU" dirty="0"/>
              <a:t> и </a:t>
            </a:r>
            <a:r>
              <a:rPr lang="ru-RU" dirty="0" err="1"/>
              <a:t>митнически</a:t>
            </a:r>
            <a:r>
              <a:rPr lang="ru-RU" dirty="0"/>
              <a:t> </a:t>
            </a:r>
            <a:r>
              <a:rPr lang="ru-RU" dirty="0" err="1"/>
              <a:t>въпроси</a:t>
            </a:r>
            <a:r>
              <a:rPr lang="ru-RU" dirty="0"/>
              <a:t>, </a:t>
            </a:r>
            <a:r>
              <a:rPr lang="ru-RU" dirty="0" err="1"/>
              <a:t>доколкото</a:t>
            </a:r>
            <a:r>
              <a:rPr lang="ru-RU" dirty="0"/>
              <a:t> </a:t>
            </a:r>
            <a:r>
              <a:rPr lang="ru-RU" dirty="0" err="1"/>
              <a:t>засягат</a:t>
            </a:r>
            <a:r>
              <a:rPr lang="ru-RU" dirty="0"/>
              <a:t> </a:t>
            </a:r>
            <a:r>
              <a:rPr lang="ru-RU" dirty="0" err="1"/>
              <a:t>горския</a:t>
            </a:r>
            <a:r>
              <a:rPr lang="ru-RU" dirty="0"/>
              <a:t> сектор.</a:t>
            </a:r>
          </a:p>
          <a:p>
            <a:endParaRPr lang="bg-BG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286E4B-8E03-4733-9717-0C5B2D0F7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344310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1358</TotalTime>
  <Words>1740</Words>
  <Application>Microsoft Office PowerPoint</Application>
  <PresentationFormat>Widescreen</PresentationFormat>
  <Paragraphs>166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Arial</vt:lpstr>
      <vt:lpstr>Calibri</vt:lpstr>
      <vt:lpstr>Courier New</vt:lpstr>
      <vt:lpstr>Trebuchet MS</vt:lpstr>
      <vt:lpstr>Wingdings</vt:lpstr>
      <vt:lpstr>Wingdings 3</vt:lpstr>
      <vt:lpstr>Facet</vt:lpstr>
      <vt:lpstr>РЕГЛАМЕНТ (ЕC) № 995/2010 НА ЕВРОПЕЙСКИЯ ПАРЛАМЕНТ И НА СЪВЕТА   от 20 октомври 2010 година   за определяне на задълженията на операторите, които пускат на пазара дървен материал и изделия от дървен материал</vt:lpstr>
      <vt:lpstr>Хронология:</vt:lpstr>
      <vt:lpstr>План за действие за прилагане на законодателството в областта на горите, управлението и търговията (FLEGT)</vt:lpstr>
      <vt:lpstr>Обхват на Регламент 995/2010:</vt:lpstr>
      <vt:lpstr>Продукти</vt:lpstr>
      <vt:lpstr>Оператори</vt:lpstr>
      <vt:lpstr>Примери за оператори в България? </vt:lpstr>
      <vt:lpstr>Търговци</vt:lpstr>
      <vt:lpstr>Система за надлежна проверка</vt:lpstr>
      <vt:lpstr>Система за надлежна проверка</vt:lpstr>
      <vt:lpstr>Система за надлежна проверка</vt:lpstr>
      <vt:lpstr>Система за надлежна проверка</vt:lpstr>
      <vt:lpstr>Система за надлежна проверка</vt:lpstr>
      <vt:lpstr>Механизми, допринасящи за постигане на нисък риск при внос на дървени материали и изделия от тях</vt:lpstr>
      <vt:lpstr>Компетентни органи</vt:lpstr>
      <vt:lpstr>Организации за мониторинг</vt:lpstr>
      <vt:lpstr>Организации за мониторинг</vt:lpstr>
      <vt:lpstr>Проверки на операторите</vt:lpstr>
      <vt:lpstr>Санкции</vt:lpstr>
      <vt:lpstr>Благодаря за вниманието!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Alexander </dc:creator>
  <cp:lastModifiedBy>Alexander </cp:lastModifiedBy>
  <cp:revision>62</cp:revision>
  <cp:lastPrinted>2019-05-20T09:40:50Z</cp:lastPrinted>
  <dcterms:created xsi:type="dcterms:W3CDTF">2019-04-30T11:06:54Z</dcterms:created>
  <dcterms:modified xsi:type="dcterms:W3CDTF">2019-05-20T09:41:33Z</dcterms:modified>
</cp:coreProperties>
</file>