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466C6B-50AF-4D24-912F-80F97C4782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4F24-D759-4FB5-AE77-D289C7FFC8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C17791-8C49-4E26-A70C-F32B3ADAF2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34875-E968-4D98-A593-AD36E45D01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C775F-C09F-4EA3-88C3-0A59CCBE0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19049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2B16F-A89E-47CE-ADC6-3FA8BB459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8509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5B5B-A872-497F-87C8-09D8B89A5AE7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66F-901A-4406-8D16-4639FAF810C5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CB4-89FC-4FF2-AE7E-D0A2F0785B41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930A1-28EE-464C-88C1-10B1AB182A4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44FE3-E6AF-4D4B-8B9E-F3F81818845C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BAB2-74F0-42E5-B25B-5F204272ACC0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B2FBE-B75B-41D1-B3B4-9646BBBB402C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880E-53B5-4E87-B00D-610E4C2A793E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D27D-D8BA-4519-9EB6-6563EB0C367A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D5997-9A46-4BA3-B199-3A802C16527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42FA-6AE2-482F-A20C-04465D7A1797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EE567-CE26-4DEE-8C0A-101CDF533A8E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9E7E1-E80E-4395-B71C-EE91D1FCC048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B5B1A-28F0-47ED-9ADE-44D2C6B34549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7698-3B85-4EEB-B151-CEA963B831E1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B186-5B15-4F2D-85EC-8CB6707A8B87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74A96-0B09-40D7-B017-3EDDE35DEE0C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65FFE-F00C-4EA4-8336-C7BF154B21DE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34AA0-D403-4996-8CBA-9F122C0D0685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Указания на Комисията за прилагане на Регламент 995/2010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Александър </a:t>
            </a:r>
            <a:r>
              <a:rPr lang="bg-BG" b="1" i="1" dirty="0" err="1">
                <a:solidFill>
                  <a:schemeClr val="tx1"/>
                </a:solidFill>
              </a:rPr>
              <a:t>Бърдаров</a:t>
            </a:r>
            <a:endParaRPr lang="bg-BG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FFB5E-0218-4DFD-A835-2EB2C2F3F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8594F-50B1-40E1-A09D-2FA62CC53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084065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Обхват на продукта „опаковъчни материали“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00B77-1676-46EE-8375-8A925897F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i="1" dirty="0"/>
              <a:t>Код 4415 - Каси, касетки, щайги, барабани и подобни амбалажи от дървен материал; дървени барабани за кабели; обикновени палети, бокс палети и други </a:t>
            </a:r>
            <a:r>
              <a:rPr lang="bg-BG" i="1" dirty="0" err="1"/>
              <a:t>товароносители</a:t>
            </a:r>
            <a:r>
              <a:rPr lang="bg-BG" i="1" dirty="0"/>
              <a:t>, от дърво; дървени подпори за палети; ковчези </a:t>
            </a:r>
          </a:p>
          <a:p>
            <a:pPr marL="0" indent="0">
              <a:buNone/>
            </a:pPr>
            <a:r>
              <a:rPr lang="bg-BG" dirty="0"/>
              <a:t>Код по ХС 4819 - </a:t>
            </a:r>
            <a:r>
              <a:rPr lang="bg-BG" i="1" dirty="0"/>
              <a:t>Кутии, торби, пликове, кесии и други опаковки, от хартия, картон, целулозна вата или платна от целулозни влакна; картонени изделия за канцеларски цели, за магазини или подобни“</a:t>
            </a:r>
          </a:p>
          <a:p>
            <a:r>
              <a:rPr lang="bg-BG" b="1" dirty="0"/>
              <a:t>Ако някое от посочените по-горе изделия е пуснато на пазара като самостоятелен продукт</a:t>
            </a:r>
            <a:r>
              <a:rPr lang="bg-BG" dirty="0"/>
              <a:t>, а не като опаковка за друг продукт, то </a:t>
            </a:r>
            <a:r>
              <a:rPr lang="bg-BG" b="1" i="1" dirty="0"/>
              <a:t>попада </a:t>
            </a:r>
            <a:r>
              <a:rPr lang="bg-BG" b="1" dirty="0"/>
              <a:t>в обхвата на Регламента и съответно трябва да се прилага СНП.</a:t>
            </a:r>
          </a:p>
          <a:p>
            <a:r>
              <a:rPr lang="bg-BG" b="1" dirty="0"/>
              <a:t>Ако опаковка, класирана под код по ХС 4415 или 4819, се използва за „подпора или с цел защита или пренос“ на друго изделие, тя </a:t>
            </a:r>
            <a:r>
              <a:rPr lang="bg-BG" b="1" i="1" dirty="0"/>
              <a:t>не </a:t>
            </a:r>
            <a:r>
              <a:rPr lang="bg-BG" b="1" dirty="0"/>
              <a:t>попада в обхвата на Регламента.</a:t>
            </a:r>
          </a:p>
          <a:p>
            <a:r>
              <a:rPr lang="bg-BG" b="1" dirty="0"/>
              <a:t>Опаковки с код 4415 или 4819, които придават на продукта основния му характер, например декоративни кутии за подаръци попадат в обхвата на Регламента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5B6D7B-AEC1-470B-A08E-B8995EC54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93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57666-DD1A-48C4-BA1C-306BFC7B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60291"/>
            <a:ext cx="9475950" cy="928429"/>
          </a:xfrm>
        </p:spPr>
        <p:txBody>
          <a:bodyPr>
            <a:normAutofit fontScale="90000"/>
          </a:bodyPr>
          <a:lstStyle/>
          <a:p>
            <a:r>
              <a:rPr lang="bg-BG" dirty="0"/>
              <a:t>Обхват на продукта – отпадъци и продукти за рециклиране (чл.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37F84B-24B8-43B7-9397-5B65EA49F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Надробените трески (</a:t>
            </a:r>
            <a:r>
              <a:rPr lang="bg-BG" b="1" dirty="0" err="1"/>
              <a:t>wood</a:t>
            </a:r>
            <a:r>
              <a:rPr lang="bg-BG" b="1" dirty="0"/>
              <a:t> </a:t>
            </a:r>
            <a:r>
              <a:rPr lang="bg-BG" b="1" dirty="0" err="1"/>
              <a:t>chips</a:t>
            </a:r>
            <a:r>
              <a:rPr lang="bg-BG" b="1" dirty="0"/>
              <a:t>) и дървесните стърготини (</a:t>
            </a:r>
            <a:r>
              <a:rPr lang="bg-BG" b="1" dirty="0" err="1"/>
              <a:t>sawdust</a:t>
            </a:r>
            <a:r>
              <a:rPr lang="bg-BG" b="1" dirty="0"/>
              <a:t>), получени като страничен продукт в дъскорезници, попадат ли в обхвата на регламента?</a:t>
            </a:r>
          </a:p>
          <a:p>
            <a:pPr marL="0" indent="0">
              <a:buNone/>
            </a:pPr>
            <a:r>
              <a:rPr lang="bg-BG" dirty="0"/>
              <a:t>Да. Не се отнася за надробени трески или други изделия от дървесина, произведени от материал, който преди това е бил пуснат на вътрешноевропейския пазар.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b="1" dirty="0"/>
              <a:t>Мебели, изработени от дървесина, извлечена за оползотворяване при разрушаването на жилищни сгради, попадат ли в обхвата на регламента?</a:t>
            </a:r>
          </a:p>
          <a:p>
            <a:pPr marL="0" indent="0">
              <a:buNone/>
            </a:pPr>
            <a:r>
              <a:rPr lang="bg-BG" dirty="0"/>
              <a:t>Не. Материалът в тези продукти е завършил своя жизнен цикъл и в противен случай би бил изхвърлен като отпадък.</a:t>
            </a:r>
            <a:endParaRPr lang="bg-BG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1CAFA6-271C-4C36-B479-411B00D26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4B1C2-816A-49DF-8DD7-7FC000DEB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Съставни продукти (чл. 6)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5B592-E0E5-44E2-927B-937D9A9BF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2711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/>
              <a:t>За съставни изделия или изделия със съставен елемент на базата на дървесина, операторът трябва да събере информация за всички първични материали в състава, включително за дървесните видове, мястото, където е добит всеки един компонент, и законността на произхода на тези компоненти – особено трудно </a:t>
            </a:r>
            <a:r>
              <a:rPr lang="bg-BG"/>
              <a:t>за рециклирана </a:t>
            </a:r>
            <a:r>
              <a:rPr lang="bg-BG" dirty="0"/>
              <a:t>хартия, ПДВ, ПДЧ където и дървесните видове варират.</a:t>
            </a:r>
          </a:p>
          <a:p>
            <a:pPr marL="0" indent="0">
              <a:buNone/>
            </a:pPr>
            <a:r>
              <a:rPr lang="bg-BG" dirty="0"/>
              <a:t>Ако може да се установи, че компонент на съставно изделие вече е бил пуснат на пазара преди неговото влагане във въпросното изделие или е изработен от материал, който е завършил жизнения си цикъл и който в противен случай би бил изхвърлен като отпадък, за него не се изисква оценка на риска.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094378-E94C-4854-A658-C34BDF871964}"/>
              </a:ext>
            </a:extLst>
          </p:cNvPr>
          <p:cNvSpPr txBox="1"/>
          <p:nvPr/>
        </p:nvSpPr>
        <p:spPr>
          <a:xfrm>
            <a:off x="473982" y="4441629"/>
            <a:ext cx="10135747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dirty="0"/>
              <a:t>Пример: ако оператор произвежда и продава изделие, което съдържа комбинация от надробени трески (</a:t>
            </a:r>
            <a:r>
              <a:rPr lang="bg-BG" dirty="0" err="1"/>
              <a:t>wood</a:t>
            </a:r>
            <a:r>
              <a:rPr lang="bg-BG" dirty="0"/>
              <a:t> </a:t>
            </a:r>
            <a:r>
              <a:rPr lang="bg-BG" dirty="0" err="1"/>
              <a:t>chips</a:t>
            </a:r>
            <a:r>
              <a:rPr lang="bg-BG" dirty="0"/>
              <a:t>), част от който произхожда от изделия от дървесина, които вече са пуснати на пазара в ЕС, и част — от нова дървесина, която той е внесъл в ЕС, оценка на риска се изисква само за вносната част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B6F12-E14F-4811-87AD-C223EC454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265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22F26-3419-4366-81ED-F48D45B1E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73354"/>
            <a:ext cx="8596668" cy="967617"/>
          </a:xfrm>
        </p:spPr>
        <p:txBody>
          <a:bodyPr>
            <a:normAutofit fontScale="90000"/>
          </a:bodyPr>
          <a:lstStyle/>
          <a:p>
            <a:r>
              <a:rPr lang="bg-BG" dirty="0"/>
              <a:t>Третиране на дървесина, лицензирана по </a:t>
            </a:r>
            <a:r>
              <a:rPr lang="en-US" dirty="0"/>
              <a:t>FLEGT </a:t>
            </a:r>
            <a:r>
              <a:rPr lang="bg-BG" dirty="0"/>
              <a:t>и </a:t>
            </a:r>
            <a:r>
              <a:rPr lang="en-US" dirty="0"/>
              <a:t>CITES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15DCD-974C-4239-9B74-4BC86956F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677707"/>
            <a:ext cx="10263687" cy="4252830"/>
          </a:xfrm>
        </p:spPr>
        <p:txBody>
          <a:bodyPr/>
          <a:lstStyle/>
          <a:p>
            <a:r>
              <a:rPr lang="bg-BG" dirty="0" err="1"/>
              <a:t>Oператорите</a:t>
            </a:r>
            <a:r>
              <a:rPr lang="bg-BG" dirty="0"/>
              <a:t>, които пускат на пазара продукти, за които има документи по CITES и FLEGT, не е необходимо да извършват надлежна проверка на тези продукти, но трябва да бъдат в състояние да докажат, че за продуктите има съответни валидни документи.</a:t>
            </a:r>
          </a:p>
          <a:p>
            <a:r>
              <a:rPr lang="bg-BG" dirty="0" err="1"/>
              <a:t>Kомпетентните</a:t>
            </a:r>
            <a:r>
              <a:rPr lang="bg-BG" dirty="0"/>
              <a:t> органи следва да считат всички такива продукти за законно добити, като отхвърлят всякакъв риск от нарушаване на разпоредбите на регламента.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E6AED-F7B6-4B00-909F-BF57A904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2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E0D6-D071-4DF4-AEBC-6C97B4815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1" y="208040"/>
            <a:ext cx="9257848" cy="1006806"/>
          </a:xfrm>
        </p:spPr>
        <p:txBody>
          <a:bodyPr>
            <a:normAutofit fontScale="90000"/>
          </a:bodyPr>
          <a:lstStyle/>
          <a:p>
            <a:r>
              <a:rPr lang="bg-BG" dirty="0"/>
              <a:t>Третиране на изделия, които не фигурират в </a:t>
            </a:r>
            <a:r>
              <a:rPr lang="en-US" dirty="0"/>
              <a:t>CITES</a:t>
            </a:r>
            <a:r>
              <a:rPr lang="bg-BG" dirty="0"/>
              <a:t>, но са произведени от </a:t>
            </a:r>
            <a:r>
              <a:rPr lang="en-US" dirty="0"/>
              <a:t>CITES </a:t>
            </a:r>
            <a:r>
              <a:rPr lang="bg-BG" dirty="0"/>
              <a:t>видове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AD719-4083-4C08-9928-4596F8DC7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429513"/>
            <a:ext cx="9955354" cy="1875390"/>
          </a:xfrm>
        </p:spPr>
        <p:txBody>
          <a:bodyPr/>
          <a:lstStyle/>
          <a:p>
            <a:r>
              <a:rPr lang="en-US" dirty="0"/>
              <a:t>CITES – </a:t>
            </a:r>
            <a:r>
              <a:rPr lang="bg-BG" dirty="0"/>
              <a:t>Регламент 338/97 – осигуряват защита на над 30 000 вида животни и растения изброени в специални Приложение в зависимост от необходимата степен на защита.</a:t>
            </a:r>
          </a:p>
          <a:p>
            <a:r>
              <a:rPr lang="bg-BG" dirty="0"/>
              <a:t>Проблем – в приложенията понякога са изброени само определени части или производни на даден биологичен вид или само определени популации на даден вид – т.е. ако даден изделие не е обхванато от приложенията то и Регламент 995 не се прилага за такова изделие т.е. вложената дървесина не може да се счита автоматично за законно добита.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22A4557-2C2D-46C5-84C9-2F38E50DD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499289"/>
              </p:ext>
            </p:extLst>
          </p:nvPr>
        </p:nvGraphicFramePr>
        <p:xfrm>
          <a:off x="473981" y="3304903"/>
          <a:ext cx="10398034" cy="2647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1288">
                  <a:extLst>
                    <a:ext uri="{9D8B030D-6E8A-4147-A177-3AD203B41FA5}">
                      <a16:colId xmlns:a16="http://schemas.microsoft.com/office/drawing/2014/main" val="2179046475"/>
                    </a:ext>
                  </a:extLst>
                </a:gridCol>
                <a:gridCol w="4438787">
                  <a:extLst>
                    <a:ext uri="{9D8B030D-6E8A-4147-A177-3AD203B41FA5}">
                      <a16:colId xmlns:a16="http://schemas.microsoft.com/office/drawing/2014/main" val="3333254263"/>
                    </a:ext>
                  </a:extLst>
                </a:gridCol>
                <a:gridCol w="3467959">
                  <a:extLst>
                    <a:ext uri="{9D8B030D-6E8A-4147-A177-3AD203B41FA5}">
                      <a16:colId xmlns:a16="http://schemas.microsoft.com/office/drawing/2014/main" val="2205816042"/>
                    </a:ext>
                  </a:extLst>
                </a:gridCol>
              </a:tblGrid>
              <a:tr h="1580606"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Swietenia</a:t>
                      </a:r>
                      <a:endParaRPr lang="en-US" sz="1600" b="0" i="1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macrophylla</a:t>
                      </a:r>
                      <a:r>
                        <a:rPr lang="bg-BG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bg-BG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махагон) - популации от</a:t>
                      </a:r>
                    </a:p>
                    <a:p>
                      <a:r>
                        <a:rPr lang="bg-BG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Централна и</a:t>
                      </a:r>
                    </a:p>
                    <a:p>
                      <a:r>
                        <a:rPr lang="bg-BG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Южна Америка и</a:t>
                      </a:r>
                    </a:p>
                    <a:p>
                      <a:r>
                        <a:rPr lang="bg-BG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Карибския басейн)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600" b="0" dirty="0">
                          <a:solidFill>
                            <a:schemeClr val="tx1"/>
                          </a:solidFill>
                        </a:rPr>
                        <a:t>Регламент 338/97 – изброени са само трупи, фасониран м-л, фурнирни листове и шперплат от посочените популации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600" b="0" dirty="0">
                          <a:solidFill>
                            <a:schemeClr val="tx1"/>
                          </a:solidFill>
                        </a:rPr>
                        <a:t>Регламент 995/2010 – чл. 3 е приложим само за трупи, фасониран м-л, фурнирни листове шперплат от посочените популации.</a:t>
                      </a:r>
                    </a:p>
                    <a:p>
                      <a:r>
                        <a:rPr lang="bg-BG" sz="1600" b="0" dirty="0">
                          <a:solidFill>
                            <a:schemeClr val="tx1"/>
                          </a:solidFill>
                        </a:rPr>
                        <a:t>За други продукти - СНП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181375"/>
                  </a:ext>
                </a:extLst>
              </a:tr>
              <a:tr h="873419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6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Swietenia</a:t>
                      </a:r>
                      <a:r>
                        <a:rPr lang="en-US" sz="16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mahagoni</a:t>
                      </a:r>
                      <a:endParaRPr lang="en-US" sz="1600" b="0" i="1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bg-BG" sz="1600" b="0" dirty="0">
                          <a:solidFill>
                            <a:schemeClr val="tx1"/>
                          </a:solidFill>
                        </a:rPr>
                        <a:t>Регламент 338/97 – изброени са само трупи, фасониран м-л и фурнирни листове </a:t>
                      </a:r>
                      <a:endParaRPr lang="en-US" sz="1600" b="0" i="1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bg-BG" sz="1600" b="0" dirty="0">
                          <a:solidFill>
                            <a:schemeClr val="tx1"/>
                          </a:solidFill>
                        </a:rPr>
                        <a:t>Регламент 995/2010 – чл. 3 е приложим само за трупи, фасониран м-л, фурнир, но не и за шперплат и др. продукти</a:t>
                      </a:r>
                      <a:endParaRPr lang="en-US" sz="1600" b="0" i="1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24580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9432F-627A-4E5F-9635-2AA8F972D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85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344E1-AE9B-4232-B6E2-A79C71963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Третиране на агенти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98082-1C1E-497A-AAD6-E016C400F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3325367"/>
          </a:xfrm>
        </p:spPr>
        <p:txBody>
          <a:bodyPr/>
          <a:lstStyle/>
          <a:p>
            <a:r>
              <a:rPr lang="bg-BG" dirty="0"/>
              <a:t>„Агент“ е представител, осъществяващ дейност от името и за сметка на </a:t>
            </a:r>
            <a:r>
              <a:rPr lang="bg-BG" dirty="0" err="1"/>
              <a:t>принципала</a:t>
            </a:r>
            <a:r>
              <a:rPr lang="bg-BG" dirty="0"/>
              <a:t> по даден договор. Договорните партньори са доставчикът и купувачът, а агентът е посредник.</a:t>
            </a:r>
          </a:p>
          <a:p>
            <a:r>
              <a:rPr lang="bg-BG" dirty="0"/>
              <a:t>Ако агент не е в състояние или не желае да споделя информация за своите контакти или вериги за доставки с оператора (по търговски съображения) то операторът е възпрепятстван от извършването на надлежна проверка</a:t>
            </a:r>
          </a:p>
          <a:p>
            <a:r>
              <a:rPr lang="bg-BG" dirty="0"/>
              <a:t>Мярка – промяна на каналите за доставка</a:t>
            </a:r>
          </a:p>
          <a:p>
            <a:r>
              <a:rPr lang="bg-BG" dirty="0"/>
              <a:t>Отговорността на Компетентните органи да извършват проверка не се влия от участието на агенти, които могат да са установени и в държава различна от тази на вносителя). Проверката прави КО на държавата, в която дървесината е пусната на пазара.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23BD41-6BDA-4CD7-AFD6-48E386D87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99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E222F-E19C-4B92-A7E9-DF69C6DAB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Третиране на организации за мониторинг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02944-153F-4951-94D7-032FB15F8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6450"/>
            <a:ext cx="10446568" cy="4363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b="1" i="1" dirty="0"/>
              <a:t>Комуникация и координация между ОМ и КО (от взаимен интерес):</a:t>
            </a:r>
          </a:p>
          <a:p>
            <a:pPr>
              <a:buFontTx/>
              <a:buChar char="-"/>
            </a:pPr>
            <a:r>
              <a:rPr lang="bg-BG" dirty="0"/>
              <a:t>ако КО знае, кои оператори ползват ОМ, то това може да се вземе предвид при планиране на проверките и да се намали интензитета на проверките на тези оператори;</a:t>
            </a:r>
          </a:p>
          <a:p>
            <a:pPr>
              <a:buFontTx/>
              <a:buChar char="-"/>
            </a:pPr>
            <a:r>
              <a:rPr lang="bg-BG" dirty="0"/>
              <a:t>ако на КО е известно кои оператори прилагат неправилно СНП на дадена ОМ, то проверките на тези оператори – клиенти на МО могат да бъдат увеличени.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b="1" i="1" dirty="0"/>
              <a:t>Конфликт на интереси </a:t>
            </a:r>
            <a:r>
              <a:rPr lang="bg-BG" i="1" dirty="0"/>
              <a:t>(ситуация, при която 1 лице има личен или друг второстепенен интерес, който може да повлияе или изглежда, че влияе върху безпристрастното и обективно изпълнение на задълженията му). </a:t>
            </a:r>
            <a:r>
              <a:rPr lang="bg-BG" dirty="0"/>
              <a:t>Писмени процедури за:</a:t>
            </a:r>
            <a:endParaRPr lang="bg-BG" i="1" dirty="0"/>
          </a:p>
          <a:p>
            <a:pPr>
              <a:buFontTx/>
              <a:buChar char="-"/>
            </a:pPr>
            <a:r>
              <a:rPr lang="bg-BG" dirty="0"/>
              <a:t>задължаващи всички служители да разкриват писмено възможни и потенциални конфликти</a:t>
            </a:r>
          </a:p>
          <a:p>
            <a:pPr>
              <a:buFontTx/>
              <a:buChar char="-"/>
            </a:pPr>
            <a:r>
              <a:rPr lang="bg-BG" dirty="0"/>
              <a:t>как да се реагира на обосновани опасения за КИ изразени от трети лица</a:t>
            </a:r>
          </a:p>
          <a:p>
            <a:pPr>
              <a:buFontTx/>
              <a:buChar char="-"/>
            </a:pPr>
            <a:r>
              <a:rPr lang="bg-BG" dirty="0"/>
              <a:t>определяне на навременни и целесъобразни ответни мерки</a:t>
            </a:r>
          </a:p>
          <a:p>
            <a:pPr>
              <a:buFontTx/>
              <a:buChar char="-"/>
            </a:pPr>
            <a:r>
              <a:rPr lang="bg-BG" dirty="0"/>
              <a:t>Документиране на възможни КИ и предприетите мерки.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25A4DF-EAEE-45E7-8FF2-FBC4F7FF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59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E222F-E19C-4B92-A7E9-DF69C6DAB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Третиране на организации за мониторинг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02944-153F-4951-94D7-032FB15F8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6450"/>
            <a:ext cx="10446568" cy="436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/>
              <a:t>Няколко ОМ предлагат услуги на оператори във всички държави членки, въпреки че те не разполагат с офиси във всяка от тях. Проверките на ОМ от страна на КО трябва  ли да се извършват във всички държави членки, или само в онези, в които ОМ има офиси?</a:t>
            </a:r>
          </a:p>
          <a:p>
            <a:r>
              <a:rPr lang="bg-BG" dirty="0"/>
              <a:t>КО може да прави проверки само в рамките на своята териториална компетентност.</a:t>
            </a:r>
          </a:p>
          <a:p>
            <a:r>
              <a:rPr lang="bg-BG" dirty="0"/>
              <a:t>Ако ОМ предоставя услуги на оператори в България, ИАГ следва да извършва проверки най-малко веднъж на 2 години.</a:t>
            </a:r>
          </a:p>
          <a:p>
            <a:r>
              <a:rPr lang="bg-BG" dirty="0"/>
              <a:t>Ако ОМ е декларирала, че работи покрива България, но няма клиенти, проверки не са необходими.</a:t>
            </a:r>
          </a:p>
          <a:p>
            <a:r>
              <a:rPr lang="bg-BG" dirty="0"/>
              <a:t>Ако ИАГ желае да подложи на проверка ОМ, дори последната да няма офис и персонал в страната, то ОМ трябва да представи персонал и достъп до информация при удобно за КО условия (т.е. КО не трябва да пътува до ОМ).</a:t>
            </a:r>
          </a:p>
          <a:p>
            <a:r>
              <a:rPr lang="bg-BG" dirty="0"/>
              <a:t>КО в държавата членка, където е седалището на ОМ, трябва да извършва проверки на ОМ, най-малко веднъж на 2 години.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98CBF-8548-4B39-B5D7-858D08C0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68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E828-ED24-4A21-9AE6-88BD3AE05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6000" dirty="0"/>
              <a:t>Благодаря за вниманието!</a:t>
            </a:r>
            <a:endParaRPr lang="en-US" sz="6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9CCB40-15E7-44A6-9E99-01D72168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B96C6-705E-4877-A251-FFFB39079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Какво представляват Указанията?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4E888-563E-49DA-81F4-208AE15CF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Целят изясняване на някои аспекти от Регламент 995/2010;</a:t>
            </a:r>
          </a:p>
          <a:p>
            <a:r>
              <a:rPr lang="bg-BG" dirty="0"/>
              <a:t>Нямат нормативен характер;</a:t>
            </a:r>
          </a:p>
          <a:p>
            <a:r>
              <a:rPr lang="bg-BG" dirty="0"/>
              <a:t>Справочен материал за всички оператори и търговци;</a:t>
            </a:r>
          </a:p>
          <a:p>
            <a:r>
              <a:rPr lang="bg-BG" dirty="0"/>
              <a:t>Насока за националните компетентни органи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45D38F-CF1F-4E7E-A55E-F1354384A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56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7EA4F-CDF9-4441-B2DD-661318AA0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Определение „пускане на пазара“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66071-A835-42E3-9CED-FA1923DBF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Трябва да са налице 3 елемента:</a:t>
            </a:r>
          </a:p>
          <a:p>
            <a:r>
              <a:rPr lang="bg-BG" b="1" dirty="0"/>
              <a:t>На вътрешния пазар на ЕС – </a:t>
            </a:r>
            <a:r>
              <a:rPr lang="bg-BG" dirty="0"/>
              <a:t>дървесината трябва да е физически налична на ЕС или добита на територията му, или внесена или освободена от Митница (временен внос, обработка под митнически контрол, съхраняване в митнически складове, свободни зони както и при транзит или реекспорт не се считат за пуснати на пазара).</a:t>
            </a:r>
          </a:p>
          <a:p>
            <a:r>
              <a:rPr lang="bg-BG" b="1" dirty="0"/>
              <a:t>За първи път – </a:t>
            </a:r>
            <a:r>
              <a:rPr lang="bg-BG" dirty="0"/>
              <a:t>изделия, които вече са пуснати на пазара както и изделия получени от вече пуснати на пазара елементи са извън обхвата. Пускането се отнася за всяко отделно изделие, а не за нов продукт.</a:t>
            </a:r>
          </a:p>
          <a:p>
            <a:r>
              <a:rPr lang="bg-BG" b="1" dirty="0"/>
              <a:t>В рамките на търговската дейност – </a:t>
            </a:r>
            <a:r>
              <a:rPr lang="bg-BG" dirty="0"/>
              <a:t>регламентът не налага изисквания за потребители с нетърговска цел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EC7C24-A8EE-47AD-B02F-792AE02A9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682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2DA6B-3F7D-48EF-B45E-60F577B48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Кой е „оператор“?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3064C-E673-4D29-8785-9E3E572F5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400" dirty="0"/>
              <a:t>В случай на дървесина добита в ЕС, оператор е лицето, което разпространява или използва дървесината след добиването ѝ.</a:t>
            </a:r>
          </a:p>
          <a:p>
            <a:r>
              <a:rPr lang="bg-BG" sz="2400" dirty="0"/>
              <a:t>За дървесина добита извън ЕС, оператор е лицето, което действа като вносител (посоченият като „получател“ в Митническата декларация.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68AF0-6329-41D9-AF0A-ABEC32B97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198D0-F1E0-4C67-85F8-4C7C6AB8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Определение за „незначителен риск“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B21B1-16F1-4FB6-ACB5-A88B931E0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СНП изисква от оператора да събира информация за дървесината/ изделията и доставчиците с цел оценка на риска:</a:t>
            </a:r>
          </a:p>
          <a:p>
            <a:r>
              <a:rPr lang="bg-BG" dirty="0"/>
              <a:t>Специфична информация - описание, държавата на дърводобив, доставчикът и търговецът, както и документация, посочваща съответствието с приложимото законодателство ;</a:t>
            </a:r>
          </a:p>
          <a:p>
            <a:r>
              <a:rPr lang="bg-BG" dirty="0"/>
              <a:t>Обща информация - обстоятелствата, при които се извършва оценка на продукта — пр. широко разпространение на незаконен добив на конкретни дървесни видове или незаконни практики за дърводобив на мястото на добиването;  сложност на веригата на доставки.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dirty="0"/>
              <a:t>Ако общата информация разкрива потенциални рискове, трябва да се обърне по-сериозно внимание на специфичната за продукта информация.</a:t>
            </a:r>
          </a:p>
          <a:p>
            <a:pPr marL="0" indent="0">
              <a:buNone/>
            </a:pPr>
            <a:r>
              <a:rPr lang="bg-BG" dirty="0"/>
              <a:t>Ако продуктът е получен от няколко източника на дървесина, оценката на риска се прави за всеки компонент или дървесен вид.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0BC38A-F668-4FC2-8BAD-57164068F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33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C90B9-D93F-4A49-99DB-68A750D60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„Сложност на веригата на доставка“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722AA-7FCC-4BF7-AC0E-57151C9BB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593669"/>
            <a:ext cx="10851515" cy="44476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dirty="0"/>
              <a:t>Важен критерии за оценка на риска – изрично е включен в Регламента.</a:t>
            </a:r>
          </a:p>
          <a:p>
            <a:pPr marL="0" indent="0">
              <a:buNone/>
            </a:pPr>
            <a:r>
              <a:rPr lang="bg-BG" dirty="0"/>
              <a:t>Сложността се увеличава с увеличаване на броя на преработвателите и посредниците между мястото на добив и оператора; както и когато в изделието за използвани повече от един дървесен вид с различен произход.</a:t>
            </a:r>
          </a:p>
          <a:p>
            <a:pPr marL="0" indent="0">
              <a:buNone/>
            </a:pPr>
            <a:r>
              <a:rPr lang="bg-BG" dirty="0"/>
              <a:t>Наличието на неидентифицирани етапи по веригата може да доведе до заключение, че рискът не е незначителен.</a:t>
            </a:r>
          </a:p>
          <a:p>
            <a:pPr marL="0" indent="0">
              <a:buNone/>
            </a:pPr>
            <a:r>
              <a:rPr lang="bg-BG" dirty="0"/>
              <a:t>Релевантни за оператора въпроси:</a:t>
            </a:r>
          </a:p>
          <a:p>
            <a:r>
              <a:rPr lang="bg-BG" dirty="0"/>
              <a:t>Съществували ли са няколко преработватели и/или няколко етапа по веригата на доставка преди пускането на даден продукт на пазара на ЕС?</a:t>
            </a:r>
          </a:p>
          <a:p>
            <a:r>
              <a:rPr lang="bg-BG" dirty="0"/>
              <a:t>Били ли са търгувани дървесината и/или изделията от дървесина в повече от една държава преди пускането им на пазара на ЕС?</a:t>
            </a:r>
          </a:p>
          <a:p>
            <a:r>
              <a:rPr lang="bg-BG" dirty="0"/>
              <a:t>Състои ли се дървесината в изделието, от повече от един дървесен вид?</a:t>
            </a:r>
          </a:p>
          <a:p>
            <a:r>
              <a:rPr lang="bg-BG" dirty="0"/>
              <a:t>От различни източници ли е дървесината в изделието?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3FC83-1A64-44DF-87EC-B4874C22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2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58948-FD52-48A0-9285-3D456330F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38" y="312543"/>
            <a:ext cx="8596668" cy="954554"/>
          </a:xfrm>
        </p:spPr>
        <p:txBody>
          <a:bodyPr>
            <a:normAutofit fontScale="90000"/>
          </a:bodyPr>
          <a:lstStyle/>
          <a:p>
            <a:r>
              <a:rPr lang="bg-BG" dirty="0"/>
              <a:t>Документи посочващи съответствието на дървесината за приложимото законодателство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36CEC7-AA37-4B05-96DE-0E2D80DFF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10616384" cy="4363656"/>
          </a:xfrm>
        </p:spPr>
        <p:txBody>
          <a:bodyPr/>
          <a:lstStyle/>
          <a:p>
            <a:r>
              <a:rPr lang="bg-BG" dirty="0"/>
              <a:t>Какво е незаконен добив? – зависи от законодателството на държавата, в която е добива.</a:t>
            </a:r>
          </a:p>
          <a:p>
            <a:r>
              <a:rPr lang="bg-BG" dirty="0"/>
              <a:t>Операторите трябва да могат да оценят истинността, съдържанието и надеждността на документите и да имат разбиране на връзките между информацията в документите.</a:t>
            </a:r>
          </a:p>
          <a:p>
            <a:r>
              <a:rPr lang="bg-BG" dirty="0"/>
              <a:t>Регламентът сочи законодателни областни, но е и конкретни закони.</a:t>
            </a:r>
          </a:p>
          <a:p>
            <a:r>
              <a:rPr lang="bg-BG" dirty="0"/>
              <a:t>Т.е. Операторът трябва да познава законодателството в конкретната държава</a:t>
            </a:r>
          </a:p>
          <a:p>
            <a:pPr marL="0" indent="0">
              <a:buNone/>
            </a:pPr>
            <a:r>
              <a:rPr lang="bg-BG" dirty="0"/>
              <a:t>	- подкрепа от Компетентните органи/ Комисията/ МО/ експертна помощ</a:t>
            </a:r>
          </a:p>
          <a:p>
            <a:r>
              <a:rPr lang="bg-BG" dirty="0"/>
              <a:t>Документите могат да бъдат на хартиен или електронен носител.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9C4BA0-103E-41A1-8803-89DC4C82F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61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FD224-6B64-4739-ABA4-B11DC2174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Примерни документи: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C0AB646-F693-4419-B74C-5DA00D0BBC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4455239"/>
              </p:ext>
            </p:extLst>
          </p:nvPr>
        </p:nvGraphicFramePr>
        <p:xfrm>
          <a:off x="451821" y="1442856"/>
          <a:ext cx="9955212" cy="29362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977606">
                  <a:extLst>
                    <a:ext uri="{9D8B030D-6E8A-4147-A177-3AD203B41FA5}">
                      <a16:colId xmlns:a16="http://schemas.microsoft.com/office/drawing/2014/main" val="32930510"/>
                    </a:ext>
                  </a:extLst>
                </a:gridCol>
                <a:gridCol w="4977606">
                  <a:extLst>
                    <a:ext uri="{9D8B030D-6E8A-4147-A177-3AD203B41FA5}">
                      <a16:colId xmlns:a16="http://schemas.microsoft.com/office/drawing/2014/main" val="29074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g-BG" b="0" dirty="0"/>
                        <a:t>Право на собственост и ползване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671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/>
                        <a:t>Плащания за права на дърводобив и дървесина, такси свързани с дърводобива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508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/>
                        <a:t>Документация свързана с дърводобива доказваща спазването на горското и екологичното законодателство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729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/>
                        <a:t>Законни права на трети лица (засегнати от дърводобива)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837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/>
                        <a:t>Търговия и митнически въпроси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8574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4AEA276-15C3-4D8D-BC7D-D77CC5A125BB}"/>
              </a:ext>
            </a:extLst>
          </p:cNvPr>
          <p:cNvSpPr txBox="1"/>
          <p:nvPr/>
        </p:nvSpPr>
        <p:spPr>
          <a:xfrm>
            <a:off x="451821" y="4545874"/>
            <a:ext cx="10390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/>
              <a:t>Риск от корупция (не винаги официалните документи могат да се считат за надеждни) – </a:t>
            </a:r>
            <a:r>
              <a:rPr lang="en-US" dirty="0"/>
              <a:t>CPI</a:t>
            </a:r>
          </a:p>
          <a:p>
            <a:r>
              <a:rPr lang="en-US" dirty="0"/>
              <a:t>(</a:t>
            </a:r>
            <a:r>
              <a:rPr lang="bg-BG" dirty="0"/>
              <a:t>възможно е да не отразява положението в горското стопанство)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/>
              <a:t>Колкото е по-голям риска толкова е по-голяма необходимостта от допълнителни доказателства (сертификация, вътрешни одити, проби).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3A355A-FAA9-42E6-BC9F-5D6E5DA1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75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582FA-1BE3-4CA8-9365-75DAC6349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Приложимо законодателство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C38C0-18B4-4CEB-B9D1-DD850DE7E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/>
              <a:t>Спазване на законите и подзаконовите актове в държавите, където е добита дървесината, отнасящи се за износа на дървесина и изделия от дървесина. Изискването се отнася за износа от държавата на дърводобив, а не държавата на износ към ЕС. Например ако дървесината е изнесена от държава X към държава Y и след това от държава Y към Европейския съюз, изискването се отнася за износа от държава X, а не за този от държава Y към ЕС.</a:t>
            </a:r>
          </a:p>
          <a:p>
            <a:pPr marL="0" indent="0">
              <a:buNone/>
            </a:pPr>
            <a:endParaRPr lang="bg-BG" dirty="0"/>
          </a:p>
          <a:p>
            <a:pPr marL="0" indent="0">
              <a:buNone/>
            </a:pPr>
            <a:r>
              <a:rPr lang="bg-BG" b="1" dirty="0"/>
              <a:t>Приложимо законодателство:</a:t>
            </a:r>
          </a:p>
          <a:p>
            <a:pPr>
              <a:buFontTx/>
              <a:buChar char="-"/>
            </a:pPr>
            <a:r>
              <a:rPr lang="bg-BG" dirty="0"/>
              <a:t>Квоти, забрани или други ограничения за износа (напр. забрана за износ на обгоряла дървесина);</a:t>
            </a:r>
          </a:p>
          <a:p>
            <a:pPr>
              <a:buFontTx/>
              <a:buChar char="-"/>
            </a:pPr>
            <a:r>
              <a:rPr lang="bg-BG" dirty="0"/>
              <a:t>Изисквания за разрешения за износ</a:t>
            </a:r>
          </a:p>
          <a:p>
            <a:pPr>
              <a:buFontTx/>
              <a:buChar char="-"/>
            </a:pPr>
            <a:r>
              <a:rPr lang="bg-BG" dirty="0"/>
              <a:t>Плащане на данъци и мита.</a:t>
            </a:r>
          </a:p>
          <a:p>
            <a:pPr>
              <a:buFontTx/>
              <a:buChar char="-"/>
            </a:pPr>
            <a:endParaRPr lang="bg-BG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AD7C41-024C-41F1-B6A9-D04F6C1A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0832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2014</Words>
  <Application>Microsoft Office PowerPoint</Application>
  <PresentationFormat>Widescreen</PresentationFormat>
  <Paragraphs>129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Trebuchet MS</vt:lpstr>
      <vt:lpstr>Wingdings 3</vt:lpstr>
      <vt:lpstr>Facet</vt:lpstr>
      <vt:lpstr>Указания на Комисията за прилагане на Регламент 995/2010</vt:lpstr>
      <vt:lpstr>Какво представляват Указанията?</vt:lpstr>
      <vt:lpstr>Определение „пускане на пазара“</vt:lpstr>
      <vt:lpstr>Кой е „оператор“?</vt:lpstr>
      <vt:lpstr>Определение за „незначителен риск“</vt:lpstr>
      <vt:lpstr>„Сложност на веригата на доставка“</vt:lpstr>
      <vt:lpstr>Документи посочващи съответствието на дървесината за приложимото законодателство</vt:lpstr>
      <vt:lpstr>Примерни документи:</vt:lpstr>
      <vt:lpstr>Приложимо законодателство</vt:lpstr>
      <vt:lpstr>Обхват на продукта „опаковъчни материали“</vt:lpstr>
      <vt:lpstr>Обхват на продукта – отпадъци и продукти за рециклиране (чл. 2)</vt:lpstr>
      <vt:lpstr>Съставни продукти (чл. 6)</vt:lpstr>
      <vt:lpstr>Третиране на дървесина, лицензирана по FLEGT и CITES</vt:lpstr>
      <vt:lpstr>Третиране на изделия, които не фигурират в CITES, но са произведени от CITES видове</vt:lpstr>
      <vt:lpstr>Третиране на агенти</vt:lpstr>
      <vt:lpstr>Третиране на организации за мониторинг</vt:lpstr>
      <vt:lpstr>Третиране на организации за мониторинг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37</cp:revision>
  <cp:lastPrinted>2019-05-20T09:02:43Z</cp:lastPrinted>
  <dcterms:created xsi:type="dcterms:W3CDTF">2019-04-30T11:06:54Z</dcterms:created>
  <dcterms:modified xsi:type="dcterms:W3CDTF">2019-05-20T09:03:29Z</dcterms:modified>
</cp:coreProperties>
</file>