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85" r:id="rId4"/>
    <p:sldId id="286" r:id="rId5"/>
    <p:sldId id="288" r:id="rId6"/>
    <p:sldId id="290" r:id="rId7"/>
    <p:sldId id="287" r:id="rId8"/>
    <p:sldId id="284" r:id="rId9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DAB64B-D433-43AA-8B2D-07F58E73FE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F3AD51-5AEB-4E81-A70E-3BE135A72D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470DCD-5A58-47ED-8523-16401D7945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0FFF83-D293-4AC9-B5FE-91BF58F641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61DC2-B554-4D44-9950-5C5430EDD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6562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3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1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3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8F7F7-06E6-4D42-8A33-F35040A29C8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2398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E428-9D85-425B-A505-DE41229CE5B7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25B0-2E76-49C4-AA1D-F80FDAC27D19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1772E-D2A1-421D-BE37-ED20A83B7346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04BE-1812-48D0-B74D-1089B7B1F20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D42C2-4F6F-4F73-B890-F29C9B284E82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7F7B1-7027-4390-8810-1AFD8269B927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1D930-00F3-459E-82CE-B3299329B32D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1192-4EA3-4CE3-9716-D6D062E86C71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57658-34CA-4A35-A06F-D82D26772CD4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E450-A257-4BB5-AA76-9A03330AA511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F719C-B815-4C41-8DE1-96970EC25934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09689-5CB5-4B08-B393-ACB299923566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2B-477F-402C-AD17-A3FD3DFDCAE5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D0DE6-5C21-4D38-8CB0-7CC63B8F3129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58A1A-CB25-44A8-90EC-DA256370C7D0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9DA82-9FD7-46EA-B072-42AE21804BDA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E38E-672C-48FC-8F87-02F7B20B7378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B074-3F84-41CF-A060-6DC544E02E8D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95446-193C-47E2-B2DF-B5DB0C0E3D1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ic.fsc.org/en/what-is-fsc/what-we-do/strengthening-supply-chains/sample-testi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ic.fsc.org/en/what-is-fsc/what-we-do/strengthening-supply-chains/transaction-verific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ic.fsc.org/en/for-business/fsc-tools/falc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29&amp;v=TmKZnl60-as" TargetMode="External"/><Relationship Id="rId2" Type="http://schemas.openxmlformats.org/officeDocument/2006/relationships/hyperlink" Target="https://www.nepcon.org/sourcinghub/palm-oi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6045" y="1864308"/>
            <a:ext cx="7766936" cy="1787030"/>
          </a:xfrm>
        </p:spPr>
        <p:txBody>
          <a:bodyPr/>
          <a:lstStyle/>
          <a:p>
            <a:pPr algn="ctr"/>
            <a:r>
              <a:rPr lang="bg-BG" sz="3600" dirty="0"/>
              <a:t>Начини за контрол на законността на дървесината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4DAD9A-B06A-4F11-862E-CF432540B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018" y="4235560"/>
            <a:ext cx="8100985" cy="1096899"/>
          </a:xfrm>
        </p:spPr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Теодор Тодоров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2A9ACE-7972-44A0-B769-F1DA3405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FSC sample testing program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22765"/>
            <a:ext cx="8072247" cy="4550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Когато през 2014 г. 420 тона трупи с пурпурен цвят пристигат в пристанището на Шри Ланка, митничарите стават подозрителни. Дървесината пътува от Занзибар в Танзания за Хонконг, където вероятно ще бъде преработена в скъпи мебели за китайския пазар. Справка с Интерпол показва, че вероятно тези 3,669 трупи са от Мадагаскар, където подобен износ е забранен от 2010 г.</a:t>
            </a:r>
          </a:p>
          <a:p>
            <a:pPr marL="0" indent="0">
              <a:buNone/>
            </a:pPr>
            <a:r>
              <a:rPr lang="bg-BG" sz="2400" dirty="0"/>
              <a:t>За доказване на произхода властите изпращат проби до лаборатория в САЩ, където с масов спектрометър на стойност 200,000 USD за няколко секунди учените установяват, че дървесината има уникалния химичен състав на розовото дърво от Мадагаскар, и е забранена за износ.</a:t>
            </a:r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B55749DA-7A60-4654-A39D-4ADF79FF1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844" y="87266"/>
            <a:ext cx="2510993" cy="12553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C3BF92-DC01-480E-8AB4-59FB15D6B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115" y="1422765"/>
            <a:ext cx="2382511" cy="455086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B6E8F4-7D09-4E4C-983F-4274CDAB9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72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FSC sample testing program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054"/>
            <a:ext cx="9888801" cy="15268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От 2014 г. </a:t>
            </a:r>
            <a:r>
              <a:rPr lang="en-US" sz="2400" dirty="0"/>
              <a:t>FSC </a:t>
            </a:r>
            <a:r>
              <a:rPr lang="bg-BG" sz="2400" dirty="0"/>
              <a:t>разработва програма за тестване на дървесни влакна с цел установяване на състава на продуктите от дървесина, вида и региона на произход. Тестват се за приложимост 3 основни метода:</a:t>
            </a:r>
          </a:p>
          <a:p>
            <a:pPr marL="0" indent="0">
              <a:buNone/>
            </a:pPr>
            <a:endParaRPr lang="bg-BG" sz="2400" dirty="0"/>
          </a:p>
          <a:p>
            <a:pPr marL="0" indent="0">
              <a:buNone/>
            </a:pPr>
            <a:endParaRPr lang="bg-BG" sz="2400" dirty="0"/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B55749DA-7A60-4654-A39D-4ADF79FF1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129" y="163679"/>
            <a:ext cx="2246686" cy="1123254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51E45F4-B0AA-4728-AEA9-CEB3093EA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613287"/>
              </p:ext>
            </p:extLst>
          </p:nvPr>
        </p:nvGraphicFramePr>
        <p:xfrm>
          <a:off x="2336802" y="2698044"/>
          <a:ext cx="6095998" cy="3239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4888">
                  <a:extLst>
                    <a:ext uri="{9D8B030D-6E8A-4147-A177-3AD203B41FA5}">
                      <a16:colId xmlns:a16="http://schemas.microsoft.com/office/drawing/2014/main" val="3531832810"/>
                    </a:ext>
                  </a:extLst>
                </a:gridCol>
                <a:gridCol w="1429727">
                  <a:extLst>
                    <a:ext uri="{9D8B030D-6E8A-4147-A177-3AD203B41FA5}">
                      <a16:colId xmlns:a16="http://schemas.microsoft.com/office/drawing/2014/main" val="3562791789"/>
                    </a:ext>
                  </a:extLst>
                </a:gridCol>
                <a:gridCol w="1149427">
                  <a:extLst>
                    <a:ext uri="{9D8B030D-6E8A-4147-A177-3AD203B41FA5}">
                      <a16:colId xmlns:a16="http://schemas.microsoft.com/office/drawing/2014/main" val="3174779732"/>
                    </a:ext>
                  </a:extLst>
                </a:gridCol>
                <a:gridCol w="1091956">
                  <a:extLst>
                    <a:ext uri="{9D8B030D-6E8A-4147-A177-3AD203B41FA5}">
                      <a16:colId xmlns:a16="http://schemas.microsoft.com/office/drawing/2014/main" val="3550370221"/>
                    </a:ext>
                  </a:extLst>
                </a:gridCol>
              </a:tblGrid>
              <a:tr h="9752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Променлива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Метод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chemeClr val="tx1"/>
                          </a:solidFill>
                          <a:effectLst/>
                        </a:rPr>
                        <a:t>Цена,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USD</a:t>
                      </a:r>
                      <a:endParaRPr lang="bg-BG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chemeClr val="tx1"/>
                          </a:solidFill>
                          <a:effectLst/>
                        </a:rPr>
                        <a:t>Бъдеща цена,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USD</a:t>
                      </a:r>
                      <a:endParaRPr lang="bg-BG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6589578"/>
                  </a:ext>
                </a:extLst>
              </a:tr>
              <a:tr h="6446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Ботаническа структура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Тестване на влакна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100-200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chemeClr val="tx1"/>
                          </a:solidFill>
                          <a:effectLst/>
                        </a:rPr>
                        <a:t>100-200</a:t>
                      </a:r>
                      <a:endParaRPr lang="bg-BG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1441529"/>
                  </a:ext>
                </a:extLst>
              </a:tr>
              <a:tr h="64468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chemeClr val="tx1"/>
                          </a:solidFill>
                          <a:effectLst/>
                        </a:rPr>
                        <a:t>Молекулярен състав</a:t>
                      </a:r>
                      <a:endParaRPr lang="bg-BG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ДНК анализ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300-500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5-10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5391042"/>
                  </a:ext>
                </a:extLst>
              </a:tr>
              <a:tr h="97527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chemeClr val="tx1"/>
                          </a:solidFill>
                          <a:effectLst/>
                        </a:rPr>
                        <a:t>Хемометрия (изотопен анализ)</a:t>
                      </a:r>
                      <a:endParaRPr lang="bg-BG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250-500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</a:rPr>
                        <a:t>100-200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2765710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765B6-A53B-49FF-A2DC-71714CCB6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61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FSC sample testing program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054"/>
            <a:ext cx="5312371" cy="4550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Въпреки трудностите при всеки метод, те непрекъснато се усъвършенстват, базите данни се разширяват, а цените за извършване на тестове се понижават. Всеки представител на заинтересована страна може да изпрати проба за тест в партньорските лаборатории на </a:t>
            </a:r>
            <a:r>
              <a:rPr lang="en-US" sz="2400" dirty="0"/>
              <a:t>FSC </a:t>
            </a:r>
            <a:r>
              <a:rPr lang="bg-BG" sz="2400" dirty="0"/>
              <a:t>след попълване на формуляр, наличен на адрес:</a:t>
            </a:r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https://ic.fsc.org/en/what-is-fsc/what-we-do/strengthening-supply-chains/sample-testing</a:t>
            </a:r>
            <a:r>
              <a:rPr lang="bg-BG" sz="24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93731D-B825-48E9-AB4D-0C2A54EED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192" y="1434054"/>
            <a:ext cx="6079670" cy="4550864"/>
          </a:xfrm>
          <a:prstGeom prst="rect">
            <a:avLst/>
          </a:prstGeom>
        </p:spPr>
      </p:pic>
      <p:pic>
        <p:nvPicPr>
          <p:cNvPr id="7" name="Grafik 3">
            <a:extLst>
              <a:ext uri="{FF2B5EF4-FFF2-40B4-BE49-F238E27FC236}">
                <a16:creationId xmlns:a16="http://schemas.microsoft.com/office/drawing/2014/main" id="{A0BE7C12-F381-4743-8F2A-712F7FFF00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129" y="163679"/>
            <a:ext cx="2246686" cy="11232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447D42-295B-4C4C-8DE2-7DDEAC4C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239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FSC/ASI </a:t>
            </a:r>
            <a:r>
              <a:rPr lang="bg-BG" dirty="0"/>
              <a:t>верификация на транзакциите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054"/>
            <a:ext cx="8287065" cy="4550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Процес, въведен със стандарта за проследяване на продукцията </a:t>
            </a:r>
            <a:r>
              <a:rPr lang="en-US" sz="2400" dirty="0"/>
              <a:t>(FSC-STD-40-004 V3)</a:t>
            </a:r>
            <a:r>
              <a:rPr lang="bg-BG" sz="2400" dirty="0"/>
              <a:t>, за да се гарантира, че </a:t>
            </a:r>
            <a:r>
              <a:rPr lang="en-US" sz="2400" dirty="0"/>
              <a:t>FSC </a:t>
            </a:r>
            <a:r>
              <a:rPr lang="bg-BG" sz="2400" dirty="0"/>
              <a:t>обозначенията използвани от притежателите на сертификати са коректни и отговарят на обозначенията/количествата на входящите суровини.</a:t>
            </a:r>
            <a:r>
              <a:rPr lang="en-US" sz="2400" dirty="0"/>
              <a:t> </a:t>
            </a:r>
            <a:r>
              <a:rPr lang="bg-BG" sz="2400" dirty="0"/>
              <a:t>Верификацията се извършва от сертифициращия орган и </a:t>
            </a:r>
            <a:r>
              <a:rPr lang="en-US" sz="2400" dirty="0"/>
              <a:t>Assurance Services International (ASI). </a:t>
            </a:r>
            <a:r>
              <a:rPr lang="bg-BG" sz="2400" dirty="0"/>
              <a:t>Изисква се само за определени региони, видове и продуктови групи. </a:t>
            </a:r>
          </a:p>
          <a:p>
            <a:pPr marL="0" indent="0">
              <a:buNone/>
            </a:pPr>
            <a:r>
              <a:rPr lang="bg-BG" sz="2400" dirty="0"/>
              <a:t>Повече информация е налична онлайн на страницата на </a:t>
            </a:r>
            <a:r>
              <a:rPr lang="en-US" sz="2400" dirty="0"/>
              <a:t>FSC</a:t>
            </a:r>
            <a:r>
              <a:rPr lang="bg-BG" sz="2400" dirty="0"/>
              <a:t>:</a:t>
            </a:r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https://ic.fsc.org/en/what-is-fsc/what-we-do/strengthening-supply-chains/transaction-verification</a:t>
            </a:r>
            <a:r>
              <a:rPr lang="bg-BG" sz="2400" dirty="0"/>
              <a:t> </a:t>
            </a:r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A0BE7C12-F381-4743-8F2A-712F7FFF0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07" y="179086"/>
            <a:ext cx="2170712" cy="1085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499028-39F8-4FD1-AC18-8F9AEF5993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886" y="2505075"/>
            <a:ext cx="2466975" cy="18478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68CE71-266A-4CF4-B1A3-106CC3814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59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FSC/ASI </a:t>
            </a:r>
            <a:r>
              <a:rPr lang="bg-BG" dirty="0"/>
              <a:t>верификация на транзакциите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054"/>
            <a:ext cx="10870935" cy="31040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Тъй като процесът по верификация отнема много време</a:t>
            </a:r>
            <a:r>
              <a:rPr lang="en-US" sz="2400" dirty="0"/>
              <a:t>, FSC </a:t>
            </a:r>
            <a:r>
              <a:rPr lang="bg-BG" sz="2400" dirty="0"/>
              <a:t>разработи онлайн инструмента</a:t>
            </a:r>
            <a:r>
              <a:rPr lang="en-US" sz="2400" dirty="0"/>
              <a:t> Falcon, </a:t>
            </a:r>
            <a:r>
              <a:rPr lang="bg-BG" sz="2400" dirty="0"/>
              <a:t>който стартира в края на февруари </a:t>
            </a:r>
            <a:r>
              <a:rPr lang="en-US" sz="2400" dirty="0"/>
              <a:t>2019</a:t>
            </a:r>
            <a:r>
              <a:rPr lang="bg-BG" sz="2400" dirty="0"/>
              <a:t> г. </a:t>
            </a:r>
            <a:r>
              <a:rPr lang="en-US" sz="2400" dirty="0"/>
              <a:t>Falcon</a:t>
            </a:r>
            <a:r>
              <a:rPr lang="bg-BG" sz="2400" dirty="0"/>
              <a:t> е базиран на</a:t>
            </a:r>
            <a:r>
              <a:rPr lang="en-US" sz="2400" dirty="0"/>
              <a:t> Excel </a:t>
            </a:r>
            <a:r>
              <a:rPr lang="bg-BG" sz="2400" dirty="0"/>
              <a:t>формат и позволява на притежателите на сертификати да подготвят и проверяват данните за верификация на транзакциите преди изпращането</a:t>
            </a:r>
            <a:r>
              <a:rPr lang="en-US" sz="2400" dirty="0"/>
              <a:t> </a:t>
            </a:r>
            <a:r>
              <a:rPr lang="bg-BG" sz="2400" dirty="0"/>
              <a:t>им до</a:t>
            </a:r>
            <a:r>
              <a:rPr lang="en-US" sz="2400" dirty="0"/>
              <a:t> </a:t>
            </a:r>
            <a:r>
              <a:rPr lang="bg-BG" sz="2400" dirty="0"/>
              <a:t>одитора</a:t>
            </a:r>
            <a:r>
              <a:rPr lang="en-US" sz="2400" dirty="0"/>
              <a:t>/FSC. </a:t>
            </a:r>
            <a:r>
              <a:rPr lang="bg-BG" sz="2400" dirty="0"/>
              <a:t>Приложението не е задължително ползване, но има предимства, тъй като проверява/ валидира попълнените във всички полета данни.</a:t>
            </a:r>
            <a:endParaRPr lang="en-US" sz="2400" dirty="0"/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https://ic.fsc.org/en/for-business/fsc-tools/falcon</a:t>
            </a:r>
            <a:r>
              <a:rPr lang="en-GB" sz="2400" dirty="0"/>
              <a:t> </a:t>
            </a:r>
            <a:endParaRPr lang="bg-BG" sz="2400" dirty="0"/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A0BE7C12-F381-4743-8F2A-712F7FFF0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07" y="179086"/>
            <a:ext cx="2170712" cy="10852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382F19-36E6-49B0-8A3B-B7AE5889B6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579" y="4181244"/>
            <a:ext cx="6609145" cy="181964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0A660B-8AAA-4408-B7EB-42B15181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45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NEPCon Sourcing hub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054"/>
            <a:ext cx="4895937" cy="4550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400" dirty="0"/>
              <a:t>Представлява интерактивна онлайн база данни, осигуряваща информация и оценка на риска при снабдяването с дървесина, говеждо месо, соя и палмово масло:</a:t>
            </a:r>
          </a:p>
          <a:p>
            <a:pPr marL="0" indent="0">
              <a:buNone/>
            </a:pPr>
            <a:r>
              <a:rPr lang="en-GB" sz="2400" dirty="0">
                <a:hlinkClick r:id="rId2"/>
              </a:rPr>
              <a:t>https://www.nepcon.org/sourcinghub/palm-oil</a:t>
            </a:r>
            <a:r>
              <a:rPr lang="en-GB" sz="2400" dirty="0"/>
              <a:t> </a:t>
            </a:r>
            <a:endParaRPr lang="bg-BG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bg-BG" sz="2400" dirty="0"/>
              <a:t>Видео представяне:</a:t>
            </a:r>
            <a:endParaRPr lang="en-GB" sz="2400" dirty="0"/>
          </a:p>
          <a:p>
            <a:pPr marL="0" indent="0">
              <a:buNone/>
            </a:pPr>
            <a:r>
              <a:rPr lang="en-GB" sz="2400" dirty="0">
                <a:hlinkClick r:id="rId3"/>
              </a:rPr>
              <a:t>https://www.youtube.com/watch?time_continue=29&amp;v=TmKZnl60-as</a:t>
            </a:r>
            <a:r>
              <a:rPr lang="en-GB" sz="2400" dirty="0"/>
              <a:t> </a:t>
            </a:r>
            <a:endParaRPr lang="bg-BG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BCA58-9367-44C3-A075-CFD4F5084B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422" y="90669"/>
            <a:ext cx="1738489" cy="11495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84ACF1-C281-4F26-AF39-9866CEF9A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758" y="2004482"/>
            <a:ext cx="6527931" cy="349320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A7895B-3ED4-4A7A-8547-CE8DCADFF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47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CB3AF6-2A04-4748-AFE7-086631E2A30C}"/>
              </a:ext>
            </a:extLst>
          </p:cNvPr>
          <p:cNvSpPr txBox="1"/>
          <p:nvPr/>
        </p:nvSpPr>
        <p:spPr>
          <a:xfrm>
            <a:off x="2133600" y="2974622"/>
            <a:ext cx="5971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3200" b="1" dirty="0"/>
              <a:t>Благодаря за вниманието!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6F8CCE-90D1-4BA0-A768-A51CAD109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5618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534</Words>
  <Application>Microsoft Office PowerPoint</Application>
  <PresentationFormat>Widescreen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</vt:lpstr>
      <vt:lpstr>Начини за контрол на законността на дървесината</vt:lpstr>
      <vt:lpstr>FSC sample testing program</vt:lpstr>
      <vt:lpstr>FSC sample testing program</vt:lpstr>
      <vt:lpstr>FSC sample testing program</vt:lpstr>
      <vt:lpstr>FSC/ASI верификация на транзакциите</vt:lpstr>
      <vt:lpstr>FSC/ASI верификация на транзакциите</vt:lpstr>
      <vt:lpstr>NEPCon Sourcing hub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79</cp:revision>
  <cp:lastPrinted>2019-05-20T09:01:28Z</cp:lastPrinted>
  <dcterms:created xsi:type="dcterms:W3CDTF">2019-04-30T11:06:54Z</dcterms:created>
  <dcterms:modified xsi:type="dcterms:W3CDTF">2019-05-20T09:02:00Z</dcterms:modified>
</cp:coreProperties>
</file>