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4" r:id="rId14"/>
    <p:sldId id="275" r:id="rId15"/>
    <p:sldId id="268" r:id="rId16"/>
    <p:sldId id="273" r:id="rId17"/>
    <p:sldId id="269" r:id="rId18"/>
    <p:sldId id="270" r:id="rId19"/>
    <p:sldId id="271" r:id="rId20"/>
    <p:sldId id="272" r:id="rId21"/>
  </p:sldIdLst>
  <p:sldSz cx="12192000" cy="6858000"/>
  <p:notesSz cx="9874250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1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29F66CB-2B90-48B4-B7C2-F74DF80FA29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842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A30F6B-DEA5-4E0E-AAC0-9E6F317247B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593694" y="0"/>
            <a:ext cx="4278842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4D2E4D-44A4-474E-9F08-581B403C2A2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456219"/>
            <a:ext cx="4278842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2321F4-EDE8-434C-80E6-D150D2CC4A4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593694" y="6456219"/>
            <a:ext cx="4278842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E2D38B-CC23-440E-A8A4-35ABD68CE9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63679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842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593694" y="0"/>
            <a:ext cx="4278842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98775" y="849313"/>
            <a:ext cx="4078288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87425" y="3271382"/>
            <a:ext cx="7899400" cy="267658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456219"/>
            <a:ext cx="4278842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593694" y="6456219"/>
            <a:ext cx="4278842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ADFC90-6A90-4C8A-B73C-22448A290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44766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7425267" y="-8467"/>
            <a:ext cx="4763558" cy="6866467"/>
            <a:chOff x="7425267" y="-8467"/>
            <a:chExt cx="4763558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3DC57-E41C-418F-87A6-8DEECCFD8886}" type="datetime1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8A9E7583-46CF-4577-9F51-DDDD29C9A3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26498" y="236220"/>
            <a:ext cx="1647197" cy="789686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3AF76BF5-5E23-4B8F-8B05-362AA94CA861}"/>
              </a:ext>
            </a:extLst>
          </p:cNvPr>
          <p:cNvGrpSpPr/>
          <p:nvPr userDrawn="1"/>
        </p:nvGrpSpPr>
        <p:grpSpPr>
          <a:xfrm>
            <a:off x="27813" y="6077644"/>
            <a:ext cx="10532715" cy="780356"/>
            <a:chOff x="0" y="3541862"/>
            <a:chExt cx="10532715" cy="780356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D7C273C8-F42F-46D5-8FE2-FBD9E0AC3182}"/>
                </a:ext>
              </a:extLst>
            </p:cNvPr>
            <p:cNvGrpSpPr/>
            <p:nvPr/>
          </p:nvGrpSpPr>
          <p:grpSpPr>
            <a:xfrm>
              <a:off x="0" y="3600432"/>
              <a:ext cx="4017485" cy="630737"/>
              <a:chOff x="844962" y="3613954"/>
              <a:chExt cx="4017485" cy="650724"/>
            </a:xfrm>
          </p:grpSpPr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2E5935DD-9E26-422B-B508-14C6C3E876F5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44962" y="3647462"/>
                <a:ext cx="1673911" cy="61721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6AB868A0-C3A3-47DE-955C-BEB725B75AD7}"/>
                  </a:ext>
                </a:extLst>
              </p:cNvPr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0590" y="3665692"/>
                <a:ext cx="701096" cy="563521"/>
              </a:xfrm>
              <a:prstGeom prst="rect">
                <a:avLst/>
              </a:prstGeom>
              <a:noFill/>
            </p:spPr>
          </p:pic>
          <p:pic>
            <p:nvPicPr>
              <p:cNvPr id="28" name="Picture 27" descr="C:\Users\m.videnova\Desktop\brand-all\opgg\logo-bg-right.png">
                <a:extLst>
                  <a:ext uri="{FF2B5EF4-FFF2-40B4-BE49-F238E27FC236}">
                    <a16:creationId xmlns:a16="http://schemas.microsoft.com/office/drawing/2014/main" id="{F617B454-8488-4846-8006-454F6CF4B5E6}"/>
                  </a:ext>
                </a:extLst>
              </p:cNvPr>
              <p:cNvPicPr/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172"/>
              <a:stretch>
                <a:fillRect/>
              </a:stretch>
            </p:blipFill>
            <p:spPr bwMode="auto">
              <a:xfrm>
                <a:off x="3318819" y="3613954"/>
                <a:ext cx="1543628" cy="61721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B5014861-0E7C-4836-9AAE-22A85456F54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54561" y="3541862"/>
              <a:ext cx="6578154" cy="7803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712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E257B-48A1-4BE5-976F-C80254BAB923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319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2CBFA-E485-4B76-86EB-34E451B4B04A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450670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309AE-AC35-4621-8640-ECD454905F99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4229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F8DDC-1B6C-4451-B04A-CA460E9AEE38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482706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24166-3EAA-4E1D-90E6-CC33567EE715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9638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7EFE-4C2C-46B8-A884-7CC79A69728E}" type="datetime1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2104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B74A6-5826-4AB9-AFA6-3C5E6AE03329}" type="datetime1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5293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885660-61A2-471B-9699-D8F276862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C35204-B3F3-4768-9984-AF8928909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D694A-362A-4255-A07D-FA67FC3E9FAC}" type="datetime1">
              <a:rPr lang="en-US" smtClean="0"/>
              <a:t>20-May-19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B7760B-199F-4903-92D3-E940437DD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2544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85247-9470-40C4-A567-69DBB16A9C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263773-2F0A-414B-8520-A11562038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6389E-B030-499E-9C3E-17A2D996AAE2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EE5116-E778-4239-8D20-FADB23D86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762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224F1-4E07-48D1-96A0-218DDDB3420A}" type="datetime1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851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0B84F-CC51-4FDD-B181-556B2797848B}" type="datetime1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36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CF1B5-FFC3-4C0E-972B-43AF74A79321}" type="datetime1">
              <a:rPr lang="en-US" smtClean="0"/>
              <a:t>20-May-19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543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FE794-15B9-4690-BE6E-ED7A420AE157}" type="datetime1">
              <a:rPr lang="en-US" smtClean="0"/>
              <a:t>20-May-19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25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BFB55-13D8-495F-ADA0-CAF483AEF5E6}" type="datetime1">
              <a:rPr lang="en-US" smtClean="0"/>
              <a:t>20-May-19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053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BCEFD-CBB6-43FE-93C5-76A5CD87B645}" type="datetime1">
              <a:rPr lang="en-US" smtClean="0"/>
              <a:t>20-May-19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760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30BF2-34E7-4236-9EF3-CC13834D0294}" type="datetime1">
              <a:rPr lang="en-US" smtClean="0"/>
              <a:t>20-May-19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07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7520F-86FE-4C69-9631-16D48FBACB4E}" type="datetime1">
              <a:rPr lang="en-US" smtClean="0"/>
              <a:t>20-May-19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120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7425267" y="-8467"/>
            <a:ext cx="4763558" cy="6866467"/>
            <a:chOff x="7425267" y="-8467"/>
            <a:chExt cx="4763558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8"/>
            <p:cNvSpPr/>
            <p:nvPr userDrawn="1"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1821" y="482360"/>
            <a:ext cx="8596668" cy="68826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3982" y="1677707"/>
            <a:ext cx="9955354" cy="43636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729629" y="6384279"/>
            <a:ext cx="7197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7BBD03-09DA-4CDB-AD9E-3B803387B757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18447" y="6384279"/>
            <a:ext cx="345137" cy="332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3EDE7E6C-1CC7-4C2A-9E34-CAE27233008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3728823-D015-4BFF-98F5-FB3AAD3801FE}"/>
              </a:ext>
            </a:extLst>
          </p:cNvPr>
          <p:cNvCxnSpPr/>
          <p:nvPr userDrawn="1"/>
        </p:nvCxnSpPr>
        <p:spPr>
          <a:xfrm>
            <a:off x="451821" y="1351806"/>
            <a:ext cx="1174017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32">
            <a:extLst>
              <a:ext uri="{FF2B5EF4-FFF2-40B4-BE49-F238E27FC236}">
                <a16:creationId xmlns:a16="http://schemas.microsoft.com/office/drawing/2014/main" id="{8BB5EF8D-D60F-417C-91C9-D59247D46CB1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9926498" y="236220"/>
            <a:ext cx="1647197" cy="789686"/>
          </a:xfrm>
          <a:prstGeom prst="rect">
            <a:avLst/>
          </a:prstGeom>
        </p:spPr>
      </p:pic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F606D9BA-9D27-453E-8176-8F26088F80B2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41363"/>
            <a:ext cx="10800272" cy="1183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10DD5EFC-CC71-4496-AC26-9326A32D2D6C}"/>
              </a:ext>
            </a:extLst>
          </p:cNvPr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110277" y="6065421"/>
            <a:ext cx="10534801" cy="78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393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661" r:id="rId17"/>
    <p:sldLayoutId id="2147483686" r:id="rId18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CF9D0-2617-497B-A489-091ABD756D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6686" y="1407886"/>
            <a:ext cx="8577317" cy="2642950"/>
          </a:xfrm>
        </p:spPr>
        <p:txBody>
          <a:bodyPr/>
          <a:lstStyle/>
          <a:p>
            <a:r>
              <a:rPr lang="bg-BG" dirty="0"/>
              <a:t>Прегледи на</a:t>
            </a:r>
            <a:r>
              <a:rPr lang="en-US" dirty="0"/>
              <a:t> </a:t>
            </a:r>
            <a:r>
              <a:rPr lang="bg-BG" dirty="0"/>
              <a:t>изпълнението на Регламент № 995/2010 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B11BD2-135A-44F5-A5A6-3057C025C9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b="1" i="1" dirty="0">
                <a:solidFill>
                  <a:schemeClr val="tx1"/>
                </a:solidFill>
              </a:rPr>
              <a:t>Александър </a:t>
            </a:r>
            <a:r>
              <a:rPr lang="bg-BG" b="1" i="1" dirty="0" err="1">
                <a:solidFill>
                  <a:schemeClr val="tx1"/>
                </a:solidFill>
              </a:rPr>
              <a:t>Бърдаров</a:t>
            </a:r>
            <a:endParaRPr lang="bg-BG" b="1" i="1" dirty="0">
              <a:solidFill>
                <a:schemeClr val="tx1"/>
              </a:solidFill>
            </a:endParaRPr>
          </a:p>
          <a:p>
            <a:r>
              <a:rPr lang="bg-BG" b="1" i="1" dirty="0">
                <a:solidFill>
                  <a:schemeClr val="tx1"/>
                </a:solidFill>
              </a:rPr>
              <a:t>14-17.05.2019 г., гр. Банско</a:t>
            </a:r>
            <a:endParaRPr lang="en-US" b="1" i="1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3CA767-B714-47F0-80F6-76E5E6045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2949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B261A5E-ECB9-442B-A1F7-34D471F1E9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4230" y="823686"/>
            <a:ext cx="6516914" cy="527231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0198C2E-F57F-4D7F-826E-D18ABA403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1692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CFC7AF-ECC3-4595-A5CD-B29AC003BD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Проверки на оператори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6C9475-D2C9-469E-B313-85FE9E1219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981" y="1677707"/>
            <a:ext cx="10571389" cy="4363656"/>
          </a:xfrm>
        </p:spPr>
        <p:txBody>
          <a:bodyPr/>
          <a:lstStyle/>
          <a:p>
            <a:r>
              <a:rPr lang="bg-BG" dirty="0"/>
              <a:t>Планове за проверки (основани на риска) – всички държави (България – само оператори на местен материал, Белгия – само проверки по жалби и сигнали).</a:t>
            </a:r>
          </a:p>
          <a:p>
            <a:r>
              <a:rPr lang="bg-BG" dirty="0"/>
              <a:t>2015-2107 – 17 700 проверки на оператори пускащи местен м-л и 2800 проверки на внасящи. Варират в различните държави (Белгия, Хърватия, Ирландия, Малта, Холандия, Об. Кралство не са извършвали проверки на оператори пускащи местен м-л).</a:t>
            </a:r>
          </a:p>
          <a:p>
            <a:r>
              <a:rPr lang="bg-BG" dirty="0"/>
              <a:t>Тематични проверки – обла дървесина от Украйна, дърва от Унгария, внос от високорискови държави (Беларус, Бразилия, Камерун, Мианмар, Виетнам, Китай, Малайзия, Русия) за конкретни изделия (пр. подови настилки, мебели) или видов (тиково дърво).</a:t>
            </a:r>
          </a:p>
          <a:p>
            <a:r>
              <a:rPr lang="bg-BG" dirty="0"/>
              <a:t>Проверки по сигнали (главно НПО и Митници) – 14 страни, от 80 оператора за проверени 69, а са санкционирани 33. </a:t>
            </a:r>
            <a:endParaRPr lang="en-US" dirty="0"/>
          </a:p>
          <a:p>
            <a:endParaRPr lang="bg-BG" dirty="0"/>
          </a:p>
          <a:p>
            <a:endParaRPr lang="bg-BG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84F283-D3B0-452D-AB1C-6A73E9A0B9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3515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E713AC-2AD8-4311-9A47-436B74578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Проверки на оператори по сигнали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DC510A-EA0C-46B6-BD74-DE80F016DA8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91" y="1524557"/>
            <a:ext cx="7721600" cy="432525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8778099" y="1702724"/>
            <a:ext cx="3112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bg-BG" dirty="0"/>
              <a:t>бр. сигнали</a:t>
            </a:r>
          </a:p>
          <a:p>
            <a:pPr marL="285750" indent="-285750">
              <a:buFontTx/>
              <a:buChar char="-"/>
            </a:pPr>
            <a:r>
              <a:rPr lang="bg-BG" dirty="0"/>
              <a:t>бр. проверки</a:t>
            </a:r>
          </a:p>
          <a:p>
            <a:pPr marL="285750" indent="-285750">
              <a:buFontTx/>
              <a:buChar char="-"/>
            </a:pPr>
            <a:r>
              <a:rPr lang="bg-BG" dirty="0"/>
              <a:t>бр. наложени санкции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7E3E1F0-06D0-445C-AC61-1884F0832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1990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821" y="231139"/>
            <a:ext cx="8596668" cy="1150580"/>
          </a:xfrm>
        </p:spPr>
        <p:txBody>
          <a:bodyPr>
            <a:normAutofit fontScale="90000"/>
          </a:bodyPr>
          <a:lstStyle/>
          <a:p>
            <a:r>
              <a:rPr lang="bg-BG" dirty="0"/>
              <a:t>Действия по правоприлагане, произтичащи от проверките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/>
              <a:t>Пропуски при </a:t>
            </a:r>
            <a:r>
              <a:rPr lang="bg-BG" b="1" dirty="0"/>
              <a:t>надлежната проверка</a:t>
            </a:r>
            <a:r>
              <a:rPr lang="bg-BG" dirty="0"/>
              <a:t>, свързани с пускането на пазара на местен дървен материал, са довели до 583 искания за предприемане на коригиращи действия, в които се изисква операторите да подобрят системата си за надлежна проверка (3 % от проверките), 269 санкции (1,5 % от проверките), 154 други мерки (1 % от проверките) и 1 съдебно дело.</a:t>
            </a:r>
            <a:r>
              <a:rPr lang="en-US" dirty="0"/>
              <a:t> </a:t>
            </a:r>
            <a:r>
              <a:rPr lang="bg-BG" dirty="0"/>
              <a:t>По отношение на внесения дървен материал са издадени 483 искания за предприемане на коригиращи действия (17 % от проверките) и са наложени 103 санкции (4 % от проверките) и 277 други мерки (10 % от проверките), като са заведени 5 съдебни дела.</a:t>
            </a:r>
            <a:r>
              <a:rPr lang="en-US" dirty="0"/>
              <a:t> </a:t>
            </a:r>
          </a:p>
          <a:p>
            <a:r>
              <a:rPr lang="bg-BG" dirty="0"/>
              <a:t>Нарушенията на </a:t>
            </a:r>
            <a:r>
              <a:rPr lang="bg-BG" b="1" dirty="0"/>
              <a:t>забраните</a:t>
            </a:r>
            <a:r>
              <a:rPr lang="bg-BG" dirty="0"/>
              <a:t> за пускане на пазара на незаконно добит местен дървен материал доведоха до 189 искания за предприемане на коригиращи действия (1 % от проверките), 628 санкции (3,5 % от проверките), 197 други мерки (1 % от проверките) и 20 съдебни дела. Във връзка с внесения дървен материал бяха издадени 22 искания за предприемане на коригиращи действия (1 % от проверките) и бяха наложени 27 санкции (1 % от проверките).</a:t>
            </a:r>
            <a:r>
              <a:rPr lang="en-US" dirty="0"/>
              <a:t>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BDFE10-C544-4473-AE84-F5D5C77FC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9816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821" y="231139"/>
            <a:ext cx="8596668" cy="1150580"/>
          </a:xfrm>
        </p:spPr>
        <p:txBody>
          <a:bodyPr>
            <a:normAutofit fontScale="90000"/>
          </a:bodyPr>
          <a:lstStyle/>
          <a:p>
            <a:r>
              <a:rPr lang="bg-BG" dirty="0"/>
              <a:t>Действия по правоприлагане, произтичащи от проверките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3982" y="1677707"/>
            <a:ext cx="9955354" cy="1951049"/>
          </a:xfrm>
        </p:spPr>
        <p:txBody>
          <a:bodyPr>
            <a:normAutofit/>
          </a:bodyPr>
          <a:lstStyle/>
          <a:p>
            <a:r>
              <a:rPr lang="bg-BG" dirty="0"/>
              <a:t>Проблемите с </a:t>
            </a:r>
            <a:r>
              <a:rPr lang="bg-BG" b="1" dirty="0"/>
              <a:t>проследяването</a:t>
            </a:r>
            <a:r>
              <a:rPr lang="bg-BG" dirty="0"/>
              <a:t> на местния дървен материал доведоха до 144 искания за предприемане на коригиращи действия (1 % от проверките), 95 санкции (0,5 % от проверките) и 190 други мерки, приложени по отношение на търговците. Във връзка с внесения дървен материал бяха издадени 20 искания за предприемане на коригиращи действия (1 % от проверките) и бяха наложени 4 санкции и 9 други мерки по отношение на търговците.</a:t>
            </a:r>
            <a:endParaRPr lang="en-US" dirty="0"/>
          </a:p>
          <a:p>
            <a:endParaRPr lang="en-US" dirty="0"/>
          </a:p>
        </p:txBody>
      </p:sp>
      <p:pic>
        <p:nvPicPr>
          <p:cNvPr id="5" name="Content Placeholder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491" y="3678305"/>
            <a:ext cx="9725025" cy="210502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1FAA00-79D9-40F8-BE27-7F284D7C22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3696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E713AC-2AD8-4311-9A47-436B74578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505" y="2304725"/>
            <a:ext cx="4040233" cy="2454528"/>
          </a:xfrm>
        </p:spPr>
        <p:txBody>
          <a:bodyPr>
            <a:normAutofit fontScale="90000"/>
          </a:bodyPr>
          <a:lstStyle/>
          <a:p>
            <a:r>
              <a:rPr lang="bg-BG" dirty="0"/>
              <a:t>Проверки на оператори – санкции</a:t>
            </a:r>
            <a:br>
              <a:rPr lang="en-US" dirty="0"/>
            </a:br>
            <a:br>
              <a:rPr lang="en-US" dirty="0"/>
            </a:br>
            <a:r>
              <a:rPr lang="bg-BG" sz="1600" dirty="0"/>
              <a:t>по брой</a:t>
            </a:r>
            <a:endParaRPr lang="en-US" sz="1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510BFDF-BC5C-4996-B88A-13077152335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9143" y="0"/>
            <a:ext cx="7982857" cy="606697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F6760B1-FAD9-4A86-9435-CB8CBCC85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5670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Проверка на търговци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3982" y="1677707"/>
            <a:ext cx="4731473" cy="4114346"/>
          </a:xfrm>
        </p:spPr>
        <p:txBody>
          <a:bodyPr/>
          <a:lstStyle/>
          <a:p>
            <a:pPr marL="0" indent="0">
              <a:buNone/>
            </a:pPr>
            <a:r>
              <a:rPr lang="bg-BG" dirty="0"/>
              <a:t>19 държави проверяват търговците и спазването от тяхна страна на задължението за проследяване, като броят на проверките варира от една (Дания, Франция, Люксембург) до 747 (Кипър)</a:t>
            </a:r>
            <a:r>
              <a:rPr lang="en-US" dirty="0"/>
              <a:t>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6797" y="1987483"/>
            <a:ext cx="3215640" cy="3020568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7429F7-EFAB-4ADE-81D6-7DA17B146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5147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CFC7AF-ECC3-4595-A5CD-B29AC003BD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Проверки на ОМ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6C9475-D2C9-469E-B313-85FE9E1219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981" y="1677707"/>
            <a:ext cx="10571389" cy="891322"/>
          </a:xfrm>
        </p:spPr>
        <p:txBody>
          <a:bodyPr/>
          <a:lstStyle/>
          <a:p>
            <a:r>
              <a:rPr lang="bg-BG" dirty="0"/>
              <a:t>Проверени са всички 13 признати (към датата на докладване) ОМ.</a:t>
            </a:r>
          </a:p>
          <a:p>
            <a:r>
              <a:rPr lang="bg-BG" dirty="0"/>
              <a:t>Не са констатирани проблеми.</a:t>
            </a:r>
          </a:p>
          <a:p>
            <a:pPr marL="0" indent="0">
              <a:buNone/>
            </a:pPr>
            <a:endParaRPr lang="bg-BG" dirty="0"/>
          </a:p>
          <a:p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4F24DB3-62CA-4B56-A281-BB3ECF54B9B6}"/>
              </a:ext>
            </a:extLst>
          </p:cNvPr>
          <p:cNvSpPr txBox="1">
            <a:spLocks/>
          </p:cNvSpPr>
          <p:nvPr/>
        </p:nvSpPr>
        <p:spPr>
          <a:xfrm>
            <a:off x="473981" y="2740735"/>
            <a:ext cx="8596668" cy="68826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bg-BG" dirty="0"/>
              <a:t>СДП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75CCD0F-7201-491E-A5BC-FF7DA9D3C107}"/>
              </a:ext>
            </a:extLst>
          </p:cNvPr>
          <p:cNvSpPr txBox="1">
            <a:spLocks/>
          </p:cNvSpPr>
          <p:nvPr/>
        </p:nvSpPr>
        <p:spPr>
          <a:xfrm>
            <a:off x="451821" y="3600705"/>
            <a:ext cx="10571389" cy="23501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dirty="0"/>
              <a:t>До момента са сключени шест СДП с Камерун, Централноафриканската република, Гана, Индонезия, Либерия и Конго. В ход са преговори с още девет държави партньорки: Кот д'Ивоар, Демократична република Конго, Габон, Гвиана, Хондурас, Лаос, Малайзия, Тайланд и Виетнам.</a:t>
            </a:r>
          </a:p>
          <a:p>
            <a:r>
              <a:rPr lang="bg-BG" dirty="0"/>
              <a:t>Единствено Индонезия прилага схема на разрешителни FLEGT с ЕС.</a:t>
            </a:r>
          </a:p>
          <a:p>
            <a:r>
              <a:rPr lang="bg-BG" dirty="0"/>
              <a:t>Държави с висок приоритет (Русия, Китай, Украйна и Бразилия) все още не са обхванати от СДП.</a:t>
            </a:r>
            <a:endParaRPr lang="en-US" dirty="0"/>
          </a:p>
          <a:p>
            <a:pPr marL="0" indent="0">
              <a:buFont typeface="Wingdings 3" charset="2"/>
              <a:buNone/>
            </a:pPr>
            <a:endParaRPr lang="bg-BG" dirty="0"/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AD17F4-80A9-4F11-A583-1E83B38C1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4340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DF72E-1C42-4BC0-9A4B-CACC019EF6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Сътрудничество (чл. 12 от </a:t>
            </a:r>
            <a:r>
              <a:rPr lang="en-US" dirty="0"/>
              <a:t>EUTR)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254D6E-D408-4A25-B6C5-E4436D8FD2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982" y="1677707"/>
            <a:ext cx="9955354" cy="1471893"/>
          </a:xfrm>
        </p:spPr>
        <p:txBody>
          <a:bodyPr/>
          <a:lstStyle/>
          <a:p>
            <a:r>
              <a:rPr lang="bg-BG" dirty="0"/>
              <a:t>26 държави работят с други национални агенции с цел обмен на информация или координиране на съвместни проверки (най-вече митнически или данъчни агенции, органи по </a:t>
            </a:r>
            <a:r>
              <a:rPr lang="en-US" dirty="0"/>
              <a:t>CITES).</a:t>
            </a:r>
          </a:p>
          <a:p>
            <a:r>
              <a:rPr lang="en-US" dirty="0"/>
              <a:t>16 </a:t>
            </a:r>
            <a:r>
              <a:rPr lang="bg-BG" dirty="0"/>
              <a:t>държави – обмен на информация с институции и държави извън ЕС – САЩ, както и с НПО.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443E7E-6553-4AA9-9457-47EBA4E4A76D}"/>
              </a:ext>
            </a:extLst>
          </p:cNvPr>
          <p:cNvSpPr txBox="1">
            <a:spLocks/>
          </p:cNvSpPr>
          <p:nvPr/>
        </p:nvSpPr>
        <p:spPr>
          <a:xfrm>
            <a:off x="473982" y="3160246"/>
            <a:ext cx="8596668" cy="68826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bg-BG" dirty="0"/>
              <a:t>Налични ресурси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2C66383-B52D-4BC0-B312-E173535E46E7}"/>
              </a:ext>
            </a:extLst>
          </p:cNvPr>
          <p:cNvSpPr txBox="1">
            <a:spLocks/>
          </p:cNvSpPr>
          <p:nvPr/>
        </p:nvSpPr>
        <p:spPr>
          <a:xfrm>
            <a:off x="473982" y="3859157"/>
            <a:ext cx="9955354" cy="14718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dirty="0"/>
              <a:t>Човешки и финансови ресурси варират значителни между държавите – не може да се направи количествено сравнение (но ограничен бюджет Белгия, до неограничен такъв – Германия).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903D28-4739-4F8D-BCB8-B7DCC9B80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2637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C898C1-BDC9-4CFC-88D3-681D741B97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982" y="404334"/>
            <a:ext cx="8596668" cy="824605"/>
          </a:xfrm>
        </p:spPr>
        <p:txBody>
          <a:bodyPr>
            <a:normAutofit/>
          </a:bodyPr>
          <a:lstStyle/>
          <a:p>
            <a:r>
              <a:rPr lang="bg-BG" dirty="0"/>
              <a:t>Втори преглед (2018) – заключения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41B070-DF31-42D9-8CF0-B77FFD7F79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982" y="1677707"/>
            <a:ext cx="10295618" cy="2270179"/>
          </a:xfrm>
        </p:spPr>
        <p:txBody>
          <a:bodyPr/>
          <a:lstStyle/>
          <a:p>
            <a:pPr lvl="0"/>
            <a:r>
              <a:rPr lang="bg-BG" dirty="0"/>
              <a:t>Стабилен напредък по прилагане на Регламента.</a:t>
            </a:r>
          </a:p>
          <a:p>
            <a:pPr lvl="0"/>
            <a:r>
              <a:rPr lang="bg-BG" dirty="0"/>
              <a:t>Значително нарастват броя на извършените проверки и наложените санкции.</a:t>
            </a:r>
          </a:p>
          <a:p>
            <a:pPr lvl="0"/>
            <a:r>
              <a:rPr lang="bg-BG" dirty="0"/>
              <a:t>Необходими са допълнителни усилия за еднакво и ефективно прилагане в различните държави.</a:t>
            </a:r>
          </a:p>
          <a:p>
            <a:pPr lvl="0"/>
            <a:r>
              <a:rPr lang="bg-BG" dirty="0"/>
              <a:t>В някои държави броят на проверките „може би“ е доста под необходимото ниво.</a:t>
            </a:r>
          </a:p>
          <a:p>
            <a:pPr lvl="0"/>
            <a:r>
              <a:rPr lang="bg-BG" dirty="0"/>
              <a:t>Различия и качеството на проверките (Белгия, Словакия – специален диалог).</a:t>
            </a:r>
          </a:p>
          <a:p>
            <a:pPr marL="0" lv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3445D1-B182-4D5C-8FA5-FDD301392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1431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F47BD4-18D7-4D64-95EE-44A1793CA2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Контекст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40C014-A191-41E5-BAA9-CDE9FAC32F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982" y="1576109"/>
            <a:ext cx="9955354" cy="3474864"/>
          </a:xfrm>
        </p:spPr>
        <p:txBody>
          <a:bodyPr/>
          <a:lstStyle/>
          <a:p>
            <a:r>
              <a:rPr lang="bg-BG" dirty="0"/>
              <a:t>Чл. 20 от </a:t>
            </a:r>
            <a:r>
              <a:rPr lang="en-US" dirty="0"/>
              <a:t>EUTR </a:t>
            </a:r>
            <a:r>
              <a:rPr lang="bg-BG" dirty="0"/>
              <a:t>изисква до 30.04 на всяка втора година, считано от 3.03.2013 г. държавите членки да предоставят доклади за изпълнението.</a:t>
            </a:r>
          </a:p>
          <a:p>
            <a:r>
              <a:rPr lang="bg-BG" dirty="0"/>
              <a:t>Въз основа на това Комисията изготвя обобщен доклад (на всеки две години);</a:t>
            </a:r>
          </a:p>
          <a:p>
            <a:r>
              <a:rPr lang="bg-BG" dirty="0"/>
              <a:t>До 3.12.2015 г. и на всеки 6 години след това, Комисията прави преглед на изпълнението:</a:t>
            </a:r>
          </a:p>
          <a:p>
            <a:pPr marL="0" indent="0">
              <a:buNone/>
            </a:pPr>
            <a:r>
              <a:rPr lang="bg-BG" dirty="0"/>
              <a:t>	- значение</a:t>
            </a:r>
          </a:p>
          <a:p>
            <a:pPr marL="0" indent="0">
              <a:buNone/>
            </a:pPr>
            <a:r>
              <a:rPr lang="bg-BG" dirty="0"/>
              <a:t>	- ефективност</a:t>
            </a:r>
          </a:p>
          <a:p>
            <a:pPr marL="0" indent="0">
              <a:buNone/>
            </a:pPr>
            <a:r>
              <a:rPr lang="bg-BG" dirty="0"/>
              <a:t>	- ефикасност</a:t>
            </a:r>
          </a:p>
          <a:p>
            <a:pPr marL="0" indent="0">
              <a:buNone/>
            </a:pPr>
            <a:r>
              <a:rPr lang="bg-BG" dirty="0"/>
              <a:t>	- съгласуваност и добавена стойност за ЕС</a:t>
            </a:r>
          </a:p>
          <a:p>
            <a:pPr marL="0" indent="0">
              <a:buNone/>
            </a:pPr>
            <a:r>
              <a:rPr lang="bg-BG" dirty="0">
                <a:solidFill>
                  <a:srgbClr val="FF0000"/>
                </a:solidFill>
              </a:rPr>
              <a:t>Особен акцент:</a:t>
            </a:r>
            <a:r>
              <a:rPr lang="bg-BG" dirty="0"/>
              <a:t> </a:t>
            </a:r>
            <a:r>
              <a:rPr lang="bg-BG" dirty="0">
                <a:solidFill>
                  <a:srgbClr val="FF0000"/>
                </a:solidFill>
              </a:rPr>
              <a:t>административни последици за МСП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F35F6C-F0D6-4106-A6C3-BC48A054D1CA}"/>
              </a:ext>
            </a:extLst>
          </p:cNvPr>
          <p:cNvSpPr txBox="1"/>
          <p:nvPr/>
        </p:nvSpPr>
        <p:spPr>
          <a:xfrm>
            <a:off x="451821" y="5239657"/>
            <a:ext cx="4773322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bg-BG" b="1" dirty="0"/>
              <a:t>Първи преглед от 18.2.2016 г.</a:t>
            </a:r>
            <a:endParaRPr 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ACB9435-4C92-462D-B3A5-CDA683F181CA}"/>
              </a:ext>
            </a:extLst>
          </p:cNvPr>
          <p:cNvSpPr txBox="1"/>
          <p:nvPr/>
        </p:nvSpPr>
        <p:spPr>
          <a:xfrm>
            <a:off x="5588000" y="5239657"/>
            <a:ext cx="4773322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bg-BG" b="1" dirty="0"/>
              <a:t>Двугодишен доклад от 5.10.2018 г.</a:t>
            </a:r>
            <a:endParaRPr lang="en-US" b="1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625B22-376A-4690-A027-1FBA1D05D5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8529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5E828-ED24-4A21-9AE6-88BD3AE057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bg-BG" sz="6000" dirty="0"/>
              <a:t>Благодаря за вниманието!</a:t>
            </a:r>
            <a:endParaRPr lang="en-US" sz="60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7470A73-1E6B-4F0A-95C1-F85AA15C8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9576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492FB-74DA-4D72-B602-415634C4BC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Методология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6D1BBF-63A1-4EF5-A6C9-5A1D29EF21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982" y="1677707"/>
            <a:ext cx="9955354" cy="1558979"/>
          </a:xfrm>
        </p:spPr>
        <p:txBody>
          <a:bodyPr/>
          <a:lstStyle/>
          <a:p>
            <a:r>
              <a:rPr lang="bg-BG" dirty="0"/>
              <a:t>Доклади на държавите членки</a:t>
            </a:r>
          </a:p>
          <a:p>
            <a:r>
              <a:rPr lang="bg-BG" dirty="0"/>
              <a:t>Целенасочени проучвания сред заинтересованите страни</a:t>
            </a:r>
          </a:p>
          <a:p>
            <a:r>
              <a:rPr lang="bg-BG" dirty="0"/>
              <a:t>Спонтанни коментари от заинтересовани страни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34C227-3F99-4A7A-B2B8-0CFA88BBDC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4006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C898C1-BDC9-4CFC-88D3-681D741B9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Първи преглед (2016) - заключения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41B070-DF31-42D9-8CF0-B77FFD7F79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bg-BG" b="1" dirty="0"/>
              <a:t>Администриране:</a:t>
            </a:r>
          </a:p>
          <a:p>
            <a:r>
              <a:rPr lang="bg-BG" dirty="0"/>
              <a:t>Всички държави с изключение на Испания са определили свои КО (с различни финансови ресурси, а човешките варират от 1-200 лица месечно).</a:t>
            </a:r>
          </a:p>
          <a:p>
            <a:r>
              <a:rPr lang="bg-BG" dirty="0"/>
              <a:t>24 държави са заложили санкции за нарушаване на Регламента, които са с различен обхват (искане за коригиращи действия, глоби, конфискация на материал, спиране на действието на разрешението за търговия, лишаване от свобода).</a:t>
            </a:r>
          </a:p>
          <a:p>
            <a:r>
              <a:rPr lang="bg-BG" dirty="0"/>
              <a:t>26 държави са въвели планове за проверки на оператори, но не всички държави са извършили проверки.</a:t>
            </a:r>
          </a:p>
          <a:p>
            <a:r>
              <a:rPr lang="bg-BG" dirty="0"/>
              <a:t>9 признати Организации за мониторинг 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C017E0-F515-42C0-A199-0280D11C9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5442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C898C1-BDC9-4CFC-88D3-681D741B9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Първи преглед (2016) - заключения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41B070-DF31-42D9-8CF0-B77FFD7F79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bg-BG" b="1" dirty="0"/>
              <a:t>Общо въздействие:</a:t>
            </a:r>
          </a:p>
          <a:p>
            <a:r>
              <a:rPr lang="bg-BG" dirty="0"/>
              <a:t>Бавен и различен напредък по прилагането, което не осигурява равнопоставеност, която да защити операторите от нелоялна конкуренция.</a:t>
            </a:r>
          </a:p>
          <a:p>
            <a:r>
              <a:rPr lang="bg-BG" dirty="0"/>
              <a:t>Поради краткия период на прилагане не може да се направи количествена оценка на въздействието на Регламента върху търговията с незаконна дървесина.</a:t>
            </a:r>
          </a:p>
          <a:p>
            <a:r>
              <a:rPr lang="bg-BG" dirty="0"/>
              <a:t>В световен мащаб </a:t>
            </a:r>
            <a:r>
              <a:rPr lang="en-US" dirty="0"/>
              <a:t>EUTR </a:t>
            </a:r>
            <a:r>
              <a:rPr lang="bg-BG" dirty="0"/>
              <a:t>се възприема като важен законодателен инструмент и е подтикнал някои държави да разработят сходни актове.</a:t>
            </a:r>
          </a:p>
          <a:p>
            <a:r>
              <a:rPr lang="bg-BG" dirty="0"/>
              <a:t>Регламентът повишава осведомеността по проблемите свързани с незаконната сеч и въздействието ѝ върху околната среда и сред потребителите.</a:t>
            </a:r>
          </a:p>
          <a:p>
            <a:endParaRPr lang="bg-BG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984EA6-C4EC-4688-B193-AF806D23D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8825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C898C1-BDC9-4CFC-88D3-681D741B9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Първи преглед (2016) - заключения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41B070-DF31-42D9-8CF0-B77FFD7F79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1068" y="1518049"/>
            <a:ext cx="9955354" cy="43747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bg-BG" b="1" dirty="0"/>
              <a:t>Конкретни въпроси:</a:t>
            </a:r>
          </a:p>
          <a:p>
            <a:r>
              <a:rPr lang="bg-BG" dirty="0"/>
              <a:t>МСП са в неблагоприятно положение при прилагането на ефективни СНП, но статутът им на малко предприятие не е пречка.</a:t>
            </a:r>
          </a:p>
          <a:p>
            <a:r>
              <a:rPr lang="bg-BG" dirty="0"/>
              <a:t>Продуктов обхват – някои страни го считат за непълен и предлагат разширението му чрез включване на музикални инструменти, столове и/или печатни изделия; други считат, че разширяване не е необходимо поне до постигане на еднакво прилагане на </a:t>
            </a:r>
            <a:r>
              <a:rPr lang="en-US" dirty="0"/>
              <a:t>EUTR.</a:t>
            </a:r>
            <a:endParaRPr lang="bg-BG" dirty="0"/>
          </a:p>
          <a:p>
            <a:r>
              <a:rPr lang="bg-BG" dirty="0"/>
              <a:t>Ефективността на забраната не може да бъде оценена, а СНП изглежда, че оказва въздействие върху практиките на операторите.</a:t>
            </a:r>
          </a:p>
          <a:p>
            <a:pPr marL="0" indent="0">
              <a:buNone/>
            </a:pPr>
            <a:r>
              <a:rPr lang="bg-BG" b="1" dirty="0"/>
              <a:t>Препоръки и последващи стъпки:</a:t>
            </a:r>
          </a:p>
          <a:p>
            <a:r>
              <a:rPr lang="bg-BG" dirty="0"/>
              <a:t>Подобряване на технически капацитет и ресурси, увеличаване на проверките.</a:t>
            </a:r>
          </a:p>
          <a:p>
            <a:r>
              <a:rPr lang="bg-BG" dirty="0"/>
              <a:t>Не са необходими изменения в Регламент</a:t>
            </a:r>
            <a:r>
              <a:rPr lang="en-US" dirty="0"/>
              <a:t>a</a:t>
            </a:r>
            <a:r>
              <a:rPr lang="bg-BG" dirty="0"/>
              <a:t>.</a:t>
            </a:r>
          </a:p>
          <a:p>
            <a:r>
              <a:rPr lang="bg-BG" dirty="0"/>
              <a:t>Обмисля се възможността за разширяване на продуктовия обхват.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F863B2-A9A3-4167-AE23-73B97A2B6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804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C898C1-BDC9-4CFC-88D3-681D741B97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982" y="249451"/>
            <a:ext cx="8596668" cy="1134371"/>
          </a:xfrm>
        </p:spPr>
        <p:txBody>
          <a:bodyPr>
            <a:normAutofit fontScale="90000"/>
          </a:bodyPr>
          <a:lstStyle/>
          <a:p>
            <a:r>
              <a:rPr lang="bg-BG" dirty="0"/>
              <a:t>Втори преглед (2018) – състояние на изпълнението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41B070-DF31-42D9-8CF0-B77FFD7F79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bg-BG" b="1" dirty="0"/>
              <a:t>Определяне на Компетентни органи (КО)</a:t>
            </a:r>
          </a:p>
          <a:p>
            <a:r>
              <a:rPr lang="bg-BG" dirty="0"/>
              <a:t>Определени във всички държави.</a:t>
            </a:r>
          </a:p>
          <a:p>
            <a:r>
              <a:rPr lang="bg-BG" dirty="0"/>
              <a:t>В 21 държави КО носят пълна отговорност за проверка на операторите внасящи дървесина.</a:t>
            </a:r>
          </a:p>
          <a:p>
            <a:r>
              <a:rPr lang="bg-BG" dirty="0"/>
              <a:t>В 19 държави КО носят пълна отговорност за проверка на операторите пускащи местен м-л, в останали тази отговорност е делегирана изцяло/частично на регионални органи.</a:t>
            </a:r>
          </a:p>
          <a:p>
            <a:pPr marL="0" indent="0">
              <a:buNone/>
            </a:pPr>
            <a:r>
              <a:rPr lang="bg-BG" b="1" dirty="0"/>
              <a:t>Санкции</a:t>
            </a:r>
          </a:p>
          <a:p>
            <a:r>
              <a:rPr lang="bg-BG" dirty="0"/>
              <a:t>Административни и наказателни (13 държави); само административни (10) или само наказателни (2) (4 държави не са посочили естеството на санкциите).</a:t>
            </a:r>
          </a:p>
          <a:p>
            <a:r>
              <a:rPr lang="bg-BG" dirty="0"/>
              <a:t>В 21 държави – уведомления за коригиращи действия към операторите (но могат да бъдат комбинирани и с други мерки напр. конфискация).</a:t>
            </a:r>
          </a:p>
          <a:p>
            <a:r>
              <a:rPr lang="bg-BG" dirty="0"/>
              <a:t>Глоби – от 14 </a:t>
            </a:r>
            <a:r>
              <a:rPr lang="en-US" dirty="0"/>
              <a:t>EUR </a:t>
            </a:r>
            <a:r>
              <a:rPr lang="bg-BG" dirty="0"/>
              <a:t>до глоби с неограничен размер (Дания, а в Финландия и Швеция зависят от приходите нарушителите).</a:t>
            </a:r>
          </a:p>
          <a:p>
            <a:endParaRPr lang="bg-BG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CF4C55-0C7F-4062-BA14-0AB11C011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9766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C898C1-BDC9-4CFC-88D3-681D741B97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982" y="249451"/>
            <a:ext cx="8596668" cy="1134371"/>
          </a:xfrm>
        </p:spPr>
        <p:txBody>
          <a:bodyPr>
            <a:normAutofit fontScale="90000"/>
          </a:bodyPr>
          <a:lstStyle/>
          <a:p>
            <a:r>
              <a:rPr lang="bg-BG" dirty="0"/>
              <a:t>Втори преглед (2018) – състояние на изпълнението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41B070-DF31-42D9-8CF0-B77FFD7F79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982" y="1677707"/>
            <a:ext cx="10295618" cy="4363656"/>
          </a:xfrm>
        </p:spPr>
        <p:txBody>
          <a:bodyPr/>
          <a:lstStyle/>
          <a:p>
            <a:pPr marL="0" indent="0">
              <a:buNone/>
            </a:pPr>
            <a:r>
              <a:rPr lang="bg-BG" b="1" dirty="0"/>
              <a:t>Санкции</a:t>
            </a:r>
          </a:p>
          <a:p>
            <a:pPr lvl="0"/>
            <a:r>
              <a:rPr lang="bg-BG" dirty="0"/>
              <a:t>до 100 000 EUR: Австрия, България, Хърватия, Кипър, Германия (административни наказания), Гърция, Унгария, Литва, Малта, Нидерландия, Полша, Португалия, Словакия, Словения и Швеция;</a:t>
            </a:r>
            <a:endParaRPr lang="en-US" dirty="0"/>
          </a:p>
          <a:p>
            <a:pPr lvl="0"/>
            <a:r>
              <a:rPr lang="bg-BG" dirty="0"/>
              <a:t>до 1 000 000 EUR: Чешката република, Франция, Ирландия, Италия, Латвия, Люксембург и Испания;</a:t>
            </a:r>
            <a:endParaRPr lang="en-US" dirty="0"/>
          </a:p>
          <a:p>
            <a:r>
              <a:rPr lang="bg-BG" dirty="0"/>
              <a:t>над 1 000 000 EUR: Белгия, Естония, Германия (наказателни санкции) и Обединеното кралство.</a:t>
            </a:r>
          </a:p>
          <a:p>
            <a:r>
              <a:rPr lang="bg-BG" dirty="0"/>
              <a:t>Конфискация на материал – 19 държави</a:t>
            </a:r>
          </a:p>
          <a:p>
            <a:r>
              <a:rPr lang="bg-BG" dirty="0"/>
              <a:t>Спиране на разрешение за търговия – 10 държави.</a:t>
            </a:r>
          </a:p>
          <a:p>
            <a:r>
              <a:rPr lang="bg-BG" dirty="0"/>
              <a:t>Лишаване от свобода – 15 държави (от 10 г. в Гърция до 30 дни в Люксембург).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DFDC3D-23DA-44D2-B960-3707AE999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5278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C898C1-BDC9-4CFC-88D3-681D741B97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982" y="249451"/>
            <a:ext cx="8596668" cy="1134371"/>
          </a:xfrm>
        </p:spPr>
        <p:txBody>
          <a:bodyPr>
            <a:normAutofit fontScale="90000"/>
          </a:bodyPr>
          <a:lstStyle/>
          <a:p>
            <a:r>
              <a:rPr lang="bg-BG" dirty="0"/>
              <a:t>Втори преглед (2018) – състояние на изпълнението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21BB8BC-258B-4C4B-B980-64955CC1E81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914" y="1383822"/>
            <a:ext cx="7328936" cy="469766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62D415E-7E0B-4633-8466-B66EFA16F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653498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1134</Words>
  <Application>Microsoft Office PowerPoint</Application>
  <PresentationFormat>Widescreen</PresentationFormat>
  <Paragraphs>114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Trebuchet MS</vt:lpstr>
      <vt:lpstr>Wingdings 3</vt:lpstr>
      <vt:lpstr>Facet</vt:lpstr>
      <vt:lpstr>Прегледи на изпълнението на Регламент № 995/2010 </vt:lpstr>
      <vt:lpstr>Контекст</vt:lpstr>
      <vt:lpstr>Методология</vt:lpstr>
      <vt:lpstr>Първи преглед (2016) - заключения</vt:lpstr>
      <vt:lpstr>Първи преглед (2016) - заключения</vt:lpstr>
      <vt:lpstr>Първи преглед (2016) - заключения</vt:lpstr>
      <vt:lpstr>Втори преглед (2018) – състояние на изпълнението</vt:lpstr>
      <vt:lpstr>Втори преглед (2018) – състояние на изпълнението</vt:lpstr>
      <vt:lpstr>Втори преглед (2018) – състояние на изпълнението</vt:lpstr>
      <vt:lpstr>PowerPoint Presentation</vt:lpstr>
      <vt:lpstr>Проверки на оператори</vt:lpstr>
      <vt:lpstr>Проверки на оператори по сигнали</vt:lpstr>
      <vt:lpstr>Действия по правоприлагане, произтичащи от проверките </vt:lpstr>
      <vt:lpstr>Действия по правоприлагане, произтичащи от проверките </vt:lpstr>
      <vt:lpstr>Проверки на оператори – санкции  по брой</vt:lpstr>
      <vt:lpstr>Проверка на търговци</vt:lpstr>
      <vt:lpstr>Проверки на ОМ</vt:lpstr>
      <vt:lpstr>Сътрудничество (чл. 12 от EUTR)</vt:lpstr>
      <vt:lpstr>Втори преглед (2018) – заключения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Alexander </dc:creator>
  <cp:lastModifiedBy>Alexander </cp:lastModifiedBy>
  <cp:revision>30</cp:revision>
  <cp:lastPrinted>2019-05-20T09:14:58Z</cp:lastPrinted>
  <dcterms:created xsi:type="dcterms:W3CDTF">2019-04-30T11:06:54Z</dcterms:created>
  <dcterms:modified xsi:type="dcterms:W3CDTF">2019-05-20T09:16:10Z</dcterms:modified>
</cp:coreProperties>
</file>