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68" r:id="rId5"/>
    <p:sldId id="270" r:id="rId6"/>
    <p:sldId id="271" r:id="rId7"/>
    <p:sldId id="274" r:id="rId8"/>
    <p:sldId id="275" r:id="rId9"/>
    <p:sldId id="276" r:id="rId10"/>
    <p:sldId id="280" r:id="rId11"/>
    <p:sldId id="277" r:id="rId12"/>
    <p:sldId id="272" r:id="rId13"/>
    <p:sldId id="273" r:id="rId14"/>
    <p:sldId id="278" r:id="rId15"/>
    <p:sldId id="279" r:id="rId16"/>
    <p:sldId id="281" r:id="rId17"/>
    <p:sldId id="282" r:id="rId18"/>
    <p:sldId id="266" r:id="rId19"/>
  </p:sldIdLst>
  <p:sldSz cx="12192000" cy="6858000"/>
  <p:notesSz cx="9874250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ECB4EF7-B714-42A4-81D3-FA5D969012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0C3AD5-8D7F-4EAE-973D-3AB5AFA38FB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593694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94C11F-54A7-4B40-A0EA-EFCE7ACFB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51AEFD-A2DC-458D-B2E3-0D0CAAE1100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593694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D52F33-97D5-4E97-ACC8-4DA0A1B59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2689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8842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3123" y="1"/>
            <a:ext cx="4278842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7425" y="3271381"/>
            <a:ext cx="789940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278842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3123" y="6456612"/>
            <a:ext cx="4278842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65B295-5AB6-4551-8525-791E1867D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52338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A162D-5033-45E6-84BF-95D2D65CDA86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A9E7583-46CF-4577-9F51-DDDD29C9A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AF76BF5-5E23-4B8F-8B05-362AA94CA861}"/>
              </a:ext>
            </a:extLst>
          </p:cNvPr>
          <p:cNvGrpSpPr/>
          <p:nvPr userDrawn="1"/>
        </p:nvGrpSpPr>
        <p:grpSpPr>
          <a:xfrm>
            <a:off x="27813" y="6077644"/>
            <a:ext cx="10532715" cy="780356"/>
            <a:chOff x="0" y="3541862"/>
            <a:chExt cx="10532715" cy="78035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7C273C8-F42F-46D5-8FE2-FBD9E0AC3182}"/>
                </a:ext>
              </a:extLst>
            </p:cNvPr>
            <p:cNvGrpSpPr/>
            <p:nvPr/>
          </p:nvGrpSpPr>
          <p:grpSpPr>
            <a:xfrm>
              <a:off x="0" y="3600432"/>
              <a:ext cx="4017485" cy="630737"/>
              <a:chOff x="844962" y="3613954"/>
              <a:chExt cx="4017485" cy="650724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2E5935DD-9E26-422B-B508-14C6C3E876F5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4962" y="3647462"/>
                <a:ext cx="1673911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6AB868A0-C3A3-47DE-955C-BEB725B75AD7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0590" y="3665692"/>
                <a:ext cx="701096" cy="563521"/>
              </a:xfrm>
              <a:prstGeom prst="rect">
                <a:avLst/>
              </a:prstGeom>
              <a:noFill/>
            </p:spPr>
          </p:pic>
          <p:pic>
            <p:nvPicPr>
              <p:cNvPr id="28" name="Picture 27" descr="C:\Users\m.videnova\Desktop\brand-all\opgg\logo-bg-right.png">
                <a:extLst>
                  <a:ext uri="{FF2B5EF4-FFF2-40B4-BE49-F238E27FC236}">
                    <a16:creationId xmlns:a16="http://schemas.microsoft.com/office/drawing/2014/main" id="{F617B454-8488-4846-8006-454F6CF4B5E6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172"/>
              <a:stretch>
                <a:fillRect/>
              </a:stretch>
            </p:blipFill>
            <p:spPr bwMode="auto">
              <a:xfrm>
                <a:off x="3318819" y="3613954"/>
                <a:ext cx="1543628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5014861-0E7C-4836-9AAE-22A85456F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4561" y="3541862"/>
              <a:ext cx="6578154" cy="780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12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FA66-2B44-40D2-8EB3-05023401CEAE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1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9178-F037-4194-B0DC-4B2ED92F2CFE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5067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CD9D7-CC5F-41E1-9F77-1D12F9C9C52A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22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22B33-9CAA-4F72-B906-C2CD1DB2AC1D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8270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483EA-4511-47CD-9E3C-0AC75C5BCCB0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963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D92A8-EDC6-408D-AFE7-037F0B897145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10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C4B5D-FFA4-48B6-BDEF-F77C2AADB4C8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529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85660-61A2-471B-9699-D8F276862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C35204-B3F3-4768-9984-AF8928909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1BF53-DFED-4234-A6C4-EF2AAABC8F25}" type="datetime1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B7760B-199F-4903-92D3-E940437DD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254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85247-9470-40C4-A567-69DBB16A9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263773-2F0A-414B-8520-A11562038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F5E83-ACC7-4B43-BA8D-337A42902EE3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EE5116-E778-4239-8D20-FADB23D86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62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024C8-3035-446C-A4A2-8905ED75F3D5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851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2BAEF-AA33-4AEB-9F78-31818AC3E3A1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6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C4194-B9A1-464F-9667-034337C46D37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4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D150F-01C5-4109-8B81-A66CBB274C29}" type="datetime1">
              <a:rPr lang="en-US" smtClean="0"/>
              <a:t>20-May-19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5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011CA-EC14-4479-9DB9-7ED85A67A27E}" type="datetime1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53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AC849-C015-4C9B-8578-0E92AE90E5E3}" type="datetime1">
              <a:rPr lang="en-US" smtClean="0"/>
              <a:t>20-May-19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60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F41F-91B9-4E43-929F-211E96D47658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7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3CD4-2682-4CDB-B8AC-5C1C2A29E7CF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120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8"/>
            <p:cNvSpPr/>
            <p:nvPr userDrawn="1"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1821" y="482360"/>
            <a:ext cx="8596668" cy="6882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982" y="1677707"/>
            <a:ext cx="9955354" cy="4363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29629" y="6384279"/>
            <a:ext cx="719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4CDAD-5FBC-4DF1-B45C-DCB8751A30EF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8447" y="6384279"/>
            <a:ext cx="345137" cy="332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3EDE7E6C-1CC7-4C2A-9E34-CAE27233008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3728823-D015-4BFF-98F5-FB3AAD3801FE}"/>
              </a:ext>
            </a:extLst>
          </p:cNvPr>
          <p:cNvCxnSpPr/>
          <p:nvPr userDrawn="1"/>
        </p:nvCxnSpPr>
        <p:spPr>
          <a:xfrm>
            <a:off x="451821" y="1351806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8BB5EF8D-D60F-417C-91C9-D59247D46CB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606D9BA-9D27-453E-8176-8F26088F80B2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41363"/>
            <a:ext cx="10800272" cy="118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0DD5EFC-CC71-4496-AC26-9326A32D2D6C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10277" y="6065421"/>
            <a:ext cx="10534801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93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661" r:id="rId17"/>
    <p:sldLayoutId id="2147483686" r:id="rId18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sz="3600" dirty="0"/>
              <a:t>Делегиран Регламент (ЕС) № 363/2012 на Комисията 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B11BD2-135A-44F5-A5A6-3057C025C9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b="1" i="1" dirty="0">
                <a:solidFill>
                  <a:schemeClr val="tx1"/>
                </a:solidFill>
              </a:rPr>
              <a:t>Александър </a:t>
            </a:r>
            <a:r>
              <a:rPr lang="bg-BG" b="1" i="1" dirty="0" err="1">
                <a:solidFill>
                  <a:schemeClr val="tx1"/>
                </a:solidFill>
              </a:rPr>
              <a:t>Бърдаров</a:t>
            </a:r>
            <a:endParaRPr lang="bg-BG" b="1" i="1" dirty="0">
              <a:solidFill>
                <a:schemeClr val="tx1"/>
              </a:solidFill>
            </a:endParaRPr>
          </a:p>
          <a:p>
            <a:r>
              <a:rPr lang="bg-BG" b="1" i="1" dirty="0">
                <a:solidFill>
                  <a:schemeClr val="tx1"/>
                </a:solidFill>
              </a:rPr>
              <a:t>14-17.05.2019 г., гр. Банско</a:t>
            </a:r>
            <a:endParaRPr lang="en-US" b="1" i="1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BCE7FF-DDFB-446A-9856-E8BA2BF78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294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Оценка на кандидата - капацитет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2403" y="1646897"/>
            <a:ext cx="9866641" cy="34163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bg-BG" dirty="0"/>
              <a:t>Придружаващи документи:</a:t>
            </a:r>
          </a:p>
          <a:p>
            <a:r>
              <a:rPr lang="bg-BG" dirty="0"/>
              <a:t>	- СНП и процедури за усъвършенстването й</a:t>
            </a:r>
          </a:p>
          <a:p>
            <a:r>
              <a:rPr lang="bg-BG" dirty="0"/>
              <a:t>	- процедури за разглеждане на жалби от оператори и/или трети страни</a:t>
            </a:r>
          </a:p>
          <a:p>
            <a:r>
              <a:rPr lang="bg-BG" dirty="0"/>
              <a:t>	- процедури за проверка на правилното използване на СНП от операторите</a:t>
            </a:r>
          </a:p>
          <a:p>
            <a:r>
              <a:rPr lang="bg-BG" dirty="0"/>
              <a:t>	- процедури за коригиращи действия, в случай, че операторът не може правилно да използва СНП.</a:t>
            </a:r>
          </a:p>
          <a:p>
            <a:r>
              <a:rPr lang="bg-BG" dirty="0"/>
              <a:t>	- система за архивиране.</a:t>
            </a:r>
          </a:p>
          <a:p>
            <a:endParaRPr lang="bg-BG" dirty="0"/>
          </a:p>
          <a:p>
            <a:r>
              <a:rPr lang="bg-BG" dirty="0"/>
              <a:t>Финансов капацитет:</a:t>
            </a:r>
          </a:p>
          <a:p>
            <a:r>
              <a:rPr lang="bg-BG" dirty="0"/>
              <a:t>	- копия на финансови отчети (за последната финансова година)</a:t>
            </a:r>
          </a:p>
          <a:p>
            <a:r>
              <a:rPr lang="bg-BG" dirty="0"/>
              <a:t>	- декларация за оборота</a:t>
            </a:r>
          </a:p>
          <a:p>
            <a:r>
              <a:rPr lang="bg-BG" dirty="0"/>
              <a:t>	- застраховка гражданска отговорност.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52658F-A33C-40D7-81D5-7A619191E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305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EC540-5EA6-4A7F-8D81-82E791E21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/>
              <a:t>Оценка на кандидата – конфликт на интереси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CB272-D82E-497A-82E3-D5A9839FF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677707"/>
            <a:ext cx="10432830" cy="4363656"/>
          </a:xfrm>
        </p:spPr>
        <p:txBody>
          <a:bodyPr/>
          <a:lstStyle/>
          <a:p>
            <a:pPr marL="0" indent="0">
              <a:buNone/>
            </a:pPr>
            <a:r>
              <a:rPr lang="bg-BG" dirty="0"/>
              <a:t>Минимално допустими критерии:</a:t>
            </a:r>
          </a:p>
          <a:p>
            <a:r>
              <a:rPr lang="bg-BG" dirty="0"/>
              <a:t>Осигуряване на обективността и безпристрастността на дейността на МО;</a:t>
            </a:r>
          </a:p>
          <a:p>
            <a:r>
              <a:rPr lang="bg-BG" dirty="0"/>
              <a:t>Организацията идентифицира, анализира и поддържа архивни записи, в които да документира рисковете от конфликти на интереси, произтичащи като резултат от изпълняването на функциите като МО, в т.ч. конфликти, произтичащи от взаимоотношения със свързани органи или подизпълнители.</a:t>
            </a:r>
          </a:p>
          <a:p>
            <a:r>
              <a:rPr lang="bg-BG" dirty="0"/>
              <a:t>При установяването на риск от конфликт на интереси, организацията трябва да разполага с писмени правила и процедури за недопускане на конфликти на интереси на организационно и индивидуално равнище (в т.ч. Одиторски проверки от 3-та страна).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69964" y="4689469"/>
            <a:ext cx="9154903" cy="120032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bg-BG" dirty="0"/>
              <a:t>Придружаващи документи:</a:t>
            </a:r>
          </a:p>
          <a:p>
            <a:r>
              <a:rPr lang="bg-BG" dirty="0"/>
              <a:t>	- декларация за отсъствие на конфликт на интереси</a:t>
            </a:r>
          </a:p>
          <a:p>
            <a:r>
              <a:rPr lang="bg-BG" dirty="0"/>
              <a:t>	- правила и процедури за недопускане на КИ на организационно и индивидуално равнище.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B9BB91-59B1-45F4-BB2A-C444F1196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719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D8846-A631-4223-843F-3205B388C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Решение за признаване - процедура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03857A-E4C1-4D04-9D68-63935DCD49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Провеждане на консултации със заинтересованите държави членки (Регламент 995/2010)</a:t>
            </a:r>
          </a:p>
          <a:p>
            <a:r>
              <a:rPr lang="bg-BG" dirty="0"/>
              <a:t>Решение за признаване и уведомяване на кандидата (срок 10 работни дни);</a:t>
            </a:r>
          </a:p>
          <a:p>
            <a:r>
              <a:rPr lang="bg-BG" dirty="0"/>
              <a:t>Издаване на сертификат за признаване</a:t>
            </a:r>
          </a:p>
          <a:p>
            <a:r>
              <a:rPr lang="bg-BG" dirty="0"/>
              <a:t>Уведомяване на компетентните органи на всички държави-членки (срок 10 работни дни).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852E51-151D-4433-B279-187968663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9950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55D41-CED0-4EAF-999D-20EBF4AA9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Информация за последващи промени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59312-7B0E-439F-8D2F-D3DDE823D5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Призната МО организация трябва незабавно да информира Комисията за всяка от следните ситуации: </a:t>
            </a:r>
          </a:p>
          <a:p>
            <a:pPr marL="0" indent="0">
              <a:buNone/>
            </a:pPr>
            <a:r>
              <a:rPr lang="bg-BG" dirty="0"/>
              <a:t>	- промени, които засягат способността на МО да спазва приложимите изисквания/ критерии;</a:t>
            </a:r>
          </a:p>
          <a:p>
            <a:pPr marL="0" indent="0">
              <a:buNone/>
            </a:pPr>
            <a:r>
              <a:rPr lang="bg-BG" dirty="0"/>
              <a:t>	- създаване от МО на нови клонове, филиали и др. в ЕС</a:t>
            </a:r>
          </a:p>
          <a:p>
            <a:pPr marL="0" indent="0">
              <a:buNone/>
            </a:pPr>
            <a:r>
              <a:rPr lang="bg-BG" dirty="0"/>
              <a:t>	- решение на МО да предоставя услгуги в държава-членка различна от заявената или </a:t>
            </a:r>
          </a:p>
          <a:p>
            <a:pPr marL="0" indent="0">
              <a:buNone/>
            </a:pPr>
            <a:r>
              <a:rPr lang="bg-BG" dirty="0"/>
              <a:t>	- прекратяване предоставянето на услуги, в която и да е държава-членка.</a:t>
            </a:r>
          </a:p>
          <a:p>
            <a:r>
              <a:rPr lang="bg-BG" dirty="0"/>
              <a:t>Комисията съобщава получената информация на съответните Компетентни органи.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6721B2-BEA4-4B3C-8C68-DC85970A2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037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821" y="482360"/>
            <a:ext cx="9261308" cy="688265"/>
          </a:xfrm>
        </p:spPr>
        <p:txBody>
          <a:bodyPr>
            <a:normAutofit fontScale="90000"/>
          </a:bodyPr>
          <a:lstStyle/>
          <a:p>
            <a:r>
              <a:rPr lang="bg-BG" dirty="0"/>
              <a:t>Преразглеждане на решението за признаване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Извършва се от Комисията когато:</a:t>
            </a:r>
          </a:p>
          <a:p>
            <a:pPr marL="0" indent="0">
              <a:buNone/>
            </a:pPr>
            <a:r>
              <a:rPr lang="bg-BG" dirty="0"/>
              <a:t>	- е получена информация от компетентед орган, че МО не изпълнява функциите си или не отговаря на изискванията на Регламент 995/2010;</a:t>
            </a:r>
          </a:p>
          <a:p>
            <a:pPr marL="0" indent="0">
              <a:buNone/>
            </a:pPr>
            <a:r>
              <a:rPr lang="bg-BG" dirty="0"/>
              <a:t>	- налице е информация, в т.ч. сигнал от трети лица, че МО не отговаря на изискванията</a:t>
            </a:r>
          </a:p>
          <a:p>
            <a:pPr marL="0" indent="0">
              <a:buNone/>
            </a:pPr>
            <a:r>
              <a:rPr lang="bg-BG" dirty="0"/>
              <a:t>	- МО е уведомила за настъпили промени.</a:t>
            </a:r>
          </a:p>
          <a:p>
            <a:r>
              <a:rPr lang="bg-BG" dirty="0"/>
              <a:t>При преразглеждането, Комисията определя проверяващ екип.</a:t>
            </a:r>
          </a:p>
          <a:p>
            <a:r>
              <a:rPr lang="bg-BG" dirty="0"/>
              <a:t>Компетентния орган може да вземе участие при посещението.</a:t>
            </a:r>
          </a:p>
          <a:p>
            <a:r>
              <a:rPr lang="bg-BG" dirty="0"/>
              <a:t>Проверяващия екип изготвя доклад, в който е формулирано заключение + доказателства.</a:t>
            </a:r>
          </a:p>
          <a:p>
            <a:r>
              <a:rPr lang="bg-BG" dirty="0"/>
              <a:t>Проверяващия екип изпраща доклада до Компетентния орган (за коментари в рамките на 3 седмици)</a:t>
            </a:r>
          </a:p>
          <a:p>
            <a:r>
              <a:rPr lang="bg-BG" dirty="0"/>
              <a:t>Копие от доклада се предоставя на МО (коментари в рамките на 3 седмици).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13590B-E68D-4030-BD8B-F533C5325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0275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Решение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Проверяващият екип може да препоръча на Комисията:</a:t>
            </a:r>
          </a:p>
          <a:p>
            <a:pPr marL="0" indent="0">
              <a:buNone/>
            </a:pPr>
            <a:r>
              <a:rPr lang="bg-BG" dirty="0"/>
              <a:t>	- оттегляне на признаването</a:t>
            </a:r>
          </a:p>
          <a:p>
            <a:pPr marL="0" indent="0">
              <a:buNone/>
            </a:pPr>
            <a:r>
              <a:rPr lang="bg-BG" dirty="0"/>
              <a:t>	- предприемане на коригиращи дейности</a:t>
            </a:r>
          </a:p>
          <a:p>
            <a:pPr marL="0" indent="0">
              <a:buNone/>
            </a:pPr>
            <a:r>
              <a:rPr lang="bg-BG" dirty="0"/>
              <a:t>	- или непредприемане на по-нататъшни действия.</a:t>
            </a:r>
          </a:p>
          <a:p>
            <a:r>
              <a:rPr lang="bg-BG" dirty="0"/>
              <a:t>Решението се взима от Комисията.</a:t>
            </a:r>
          </a:p>
          <a:p>
            <a:r>
              <a:rPr lang="bg-BG" dirty="0"/>
              <a:t>Оттегляне на признаването на МО – временно и/или условно или постоянно.</a:t>
            </a:r>
          </a:p>
          <a:p>
            <a:r>
              <a:rPr lang="bg-BG" dirty="0"/>
              <a:t>Искане за предприемане на коригиращи действия или официално предупреждение.</a:t>
            </a:r>
          </a:p>
          <a:p>
            <a:r>
              <a:rPr lang="bg-BG" dirty="0"/>
              <a:t>Комисията уведомява за решението за оттегляне на признаване или отправяне на официално предупреждение съотв. МО и компетентните органи на всички държави членки в рамките на 10 работни дни от приемането им.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B40201-67DA-423B-B62F-A23AAA661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793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E222F-E19C-4B92-A7E9-DF69C6DAB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260688"/>
            <a:ext cx="9338724" cy="1013930"/>
          </a:xfrm>
        </p:spPr>
        <p:txBody>
          <a:bodyPr>
            <a:normAutofit fontScale="90000"/>
          </a:bodyPr>
          <a:lstStyle/>
          <a:p>
            <a:r>
              <a:rPr lang="bg-BG" dirty="0"/>
              <a:t>Третиране на организации за мониторинг - Указания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02944-153F-4951-94D7-032FB15F8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16450"/>
            <a:ext cx="10446568" cy="43636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bg-BG" b="1" i="1" dirty="0"/>
              <a:t>Комуникация и координация между ОМ и КО (от взаимен интерес):</a:t>
            </a:r>
          </a:p>
          <a:p>
            <a:pPr>
              <a:buFontTx/>
              <a:buChar char="-"/>
            </a:pPr>
            <a:r>
              <a:rPr lang="bg-BG" dirty="0"/>
              <a:t>ако КО знае, кои оператори ползват ОМ, то това може да се вземе предвид при планиране на проверките и да се намали интензитета на проверките на тези оператори;</a:t>
            </a:r>
          </a:p>
          <a:p>
            <a:pPr>
              <a:buFontTx/>
              <a:buChar char="-"/>
            </a:pPr>
            <a:r>
              <a:rPr lang="bg-BG" dirty="0"/>
              <a:t>ако на КО е известно кои оператори прилагат неправилно СНП на дадена ОМ, то проверките на тези оператори – клиенти на МО могат да бъдат увеличени.</a:t>
            </a:r>
          </a:p>
          <a:p>
            <a:pPr marL="0" indent="0">
              <a:buNone/>
            </a:pPr>
            <a:endParaRPr lang="bg-BG" dirty="0"/>
          </a:p>
          <a:p>
            <a:pPr marL="0" indent="0">
              <a:buNone/>
            </a:pPr>
            <a:r>
              <a:rPr lang="bg-BG" b="1" i="1" dirty="0"/>
              <a:t>Конфликт на интереси </a:t>
            </a:r>
            <a:r>
              <a:rPr lang="bg-BG" i="1" dirty="0"/>
              <a:t>(ситуация, при която 1 лице има личен или друг второстепенен интерес, който може да повлияе или изглежда, че влияе върху безпристрастното и обективно изпълнение на задълженията му). </a:t>
            </a:r>
            <a:r>
              <a:rPr lang="bg-BG" dirty="0"/>
              <a:t>Писмени процедури за:</a:t>
            </a:r>
            <a:endParaRPr lang="bg-BG" i="1" dirty="0"/>
          </a:p>
          <a:p>
            <a:pPr>
              <a:buFontTx/>
              <a:buChar char="-"/>
            </a:pPr>
            <a:r>
              <a:rPr lang="bg-BG" dirty="0"/>
              <a:t>задължаващи всички служители да разкриват писмено възможни и потенциални конфликти</a:t>
            </a:r>
          </a:p>
          <a:p>
            <a:pPr>
              <a:buFontTx/>
              <a:buChar char="-"/>
            </a:pPr>
            <a:r>
              <a:rPr lang="bg-BG" dirty="0"/>
              <a:t>как да се реагира на обосновани опасения за КИ изразени от трети лица</a:t>
            </a:r>
          </a:p>
          <a:p>
            <a:pPr>
              <a:buFontTx/>
              <a:buChar char="-"/>
            </a:pPr>
            <a:r>
              <a:rPr lang="bg-BG" dirty="0"/>
              <a:t>определяне на навременни и целесъобразни ответни мерки</a:t>
            </a:r>
          </a:p>
          <a:p>
            <a:pPr>
              <a:buFontTx/>
              <a:buChar char="-"/>
            </a:pPr>
            <a:r>
              <a:rPr lang="bg-BG" dirty="0"/>
              <a:t>Документиране на възможни КИ и предприетите мерки.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691D03-8923-4A57-AC7B-07DDDD375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759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E222F-E19C-4B92-A7E9-DF69C6DAB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251451"/>
            <a:ext cx="8596668" cy="976985"/>
          </a:xfrm>
        </p:spPr>
        <p:txBody>
          <a:bodyPr>
            <a:normAutofit fontScale="90000"/>
          </a:bodyPr>
          <a:lstStyle/>
          <a:p>
            <a:r>
              <a:rPr lang="bg-BG" dirty="0"/>
              <a:t>Третиране на организации за мониторинг - Указания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02944-153F-4951-94D7-032FB15F8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16450"/>
            <a:ext cx="10446568" cy="4363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b="1" dirty="0"/>
              <a:t>Няколко ОМ предлагат услуги на оператори във всички държави членки, въпреки че те не разполагат с офиси във всяка от тях. Проверките на ОМ от страна на КО трябва  ли да се извършват във всички държави членки, или само в онези, в които ОМ има офиси?</a:t>
            </a:r>
          </a:p>
          <a:p>
            <a:r>
              <a:rPr lang="bg-BG" dirty="0"/>
              <a:t>КО може да прави проверки само в рамките на своята териториална компетентност;</a:t>
            </a:r>
          </a:p>
          <a:p>
            <a:r>
              <a:rPr lang="bg-BG" dirty="0"/>
              <a:t>Ако ОМ предоставя услуги на оператори в България, ИАГ следва да извършва проверки най-малко веднъж на 2 години.</a:t>
            </a:r>
          </a:p>
          <a:p>
            <a:r>
              <a:rPr lang="bg-BG" dirty="0"/>
              <a:t>Ако ОМ е декларирала, че </a:t>
            </a:r>
            <a:r>
              <a:rPr lang="bg-BG"/>
              <a:t>работи в България</a:t>
            </a:r>
            <a:r>
              <a:rPr lang="bg-BG" dirty="0"/>
              <a:t>, но няма клиенти, проверки не са необходими.</a:t>
            </a:r>
          </a:p>
          <a:p>
            <a:r>
              <a:rPr lang="bg-BG" dirty="0"/>
              <a:t>Ако ИАГ желае да подложи на проверка ОМ, дори последната да няма офис и персонал в страната, то ОМ трябва да представи персонал и достъп до информация при удобно за КО условия (т.е. КО не трябва да пътува до ОМ).</a:t>
            </a:r>
          </a:p>
          <a:p>
            <a:r>
              <a:rPr lang="bg-BG" dirty="0"/>
              <a:t>КО в държавата членка, където е седалището на ОМ, трябва да извършва проверки на ОМ, най-малко веднъж на 2 години.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0A325A-7583-4CB2-9CB8-FDE6E734C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8681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5E828-ED24-4A21-9AE6-88BD3AE057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sz="6000" dirty="0"/>
              <a:t>Благодаря за вниманието!</a:t>
            </a:r>
            <a:endParaRPr lang="en-US" sz="6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266E9AB-7CF9-4F7B-B1D7-42CC13B27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957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1B77A-E05F-405B-A4DF-A31111EE1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Обхват на Регламент 363/2012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290084-AC8F-43B2-A123-A0B546743F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/>
              <a:t>Регламентира:</a:t>
            </a:r>
          </a:p>
          <a:p>
            <a:endParaRPr lang="en-US" dirty="0"/>
          </a:p>
          <a:p>
            <a:r>
              <a:rPr lang="bg-BG" b="1" dirty="0"/>
              <a:t>процедурните правила за признаването и оттеглянето на признаване на мониторингови организации</a:t>
            </a:r>
          </a:p>
          <a:p>
            <a:endParaRPr lang="bg-BG" dirty="0"/>
          </a:p>
          <a:p>
            <a:pPr marL="0" indent="0">
              <a:buNone/>
            </a:pPr>
            <a:r>
              <a:rPr lang="bg-BG" dirty="0"/>
              <a:t>Нормативна основа: чл. 8, </a:t>
            </a:r>
            <a:r>
              <a:rPr lang="bg-BG" dirty="0" err="1"/>
              <a:t>пар</a:t>
            </a:r>
            <a:r>
              <a:rPr lang="bg-BG" dirty="0"/>
              <a:t>. 7 от Регламент 995/2010.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661CCA-CC88-418E-8C1C-AE188F90A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888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FCD2B-CDD8-4ECD-9038-83F89B4F7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Необходимост от Регламент 363/2012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36D2D-FF2F-43B8-AEA2-8B3291369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1" y="1677707"/>
            <a:ext cx="10775909" cy="4363656"/>
          </a:xfrm>
        </p:spPr>
        <p:txBody>
          <a:bodyPr>
            <a:normAutofit/>
          </a:bodyPr>
          <a:lstStyle/>
          <a:p>
            <a:r>
              <a:rPr lang="bg-BG" dirty="0"/>
              <a:t>Улесняване на операторите при разработване и прилагане на СНП, като се създава възможност това да бъде направено от т.нар. Мониторингови организации (МО).</a:t>
            </a:r>
          </a:p>
          <a:p>
            <a:r>
              <a:rPr lang="bg-BG" dirty="0"/>
              <a:t>Създаване на независима, прозрачна и справедлива процедура за признаване/оттегляне на признаването на МО.</a:t>
            </a:r>
          </a:p>
          <a:p>
            <a:r>
              <a:rPr lang="bg-BG" dirty="0"/>
              <a:t>Уточняване на подходящите експертни знания и капацитет, които МО следва да имат (компетентност).</a:t>
            </a:r>
          </a:p>
          <a:p>
            <a:r>
              <a:rPr lang="bg-BG" dirty="0"/>
              <a:t>Гарантиране, че МО изпълняват функциите си по прозрачен и независим начин, като не допускат каквито и да са конфликти на интереси, и предоставят услугите си на операторите по недискриминационен начин.</a:t>
            </a:r>
          </a:p>
          <a:p>
            <a:r>
              <a:rPr lang="bg-BG" dirty="0"/>
              <a:t>Да се осигури защитата на личните данни при дейностите в обхвата на регламента , по-специално що се отнася до обработката на лични данни в заявките за признаване като мониторингова организация</a:t>
            </a:r>
            <a:r>
              <a:rPr lang="ru-RU" dirty="0"/>
              <a:t>. </a:t>
            </a:r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143BAD-4B0E-40EB-AA8E-0A5EE25E0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625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8A32F-4D4D-47B3-B58B-C2219EF9F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Основни субекти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FBBA7B-086F-4FE4-AF33-6221A66FDA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1821" y="1465863"/>
            <a:ext cx="3104179" cy="57626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 anchorCtr="0"/>
          <a:lstStyle/>
          <a:p>
            <a:pPr algn="ctr">
              <a:spcBef>
                <a:spcPts val="0"/>
              </a:spcBef>
            </a:pPr>
            <a:r>
              <a:rPr lang="bg-BG" sz="2000" b="1" dirty="0"/>
              <a:t>Мониторингова о-</a:t>
            </a:r>
            <a:r>
              <a:rPr lang="bg-BG" sz="2000" b="1" dirty="0" err="1"/>
              <a:t>ция</a:t>
            </a:r>
            <a:endParaRPr lang="en-US" sz="2000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5929A5-6290-4984-A040-3C27907A50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1820" y="2330846"/>
            <a:ext cx="3104179" cy="186246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bg-BG" dirty="0">
                <a:latin typeface="Calibri" panose="020F0502020204030204" pitchFamily="34" charset="0"/>
                <a:cs typeface="Calibri" panose="020F0502020204030204" pitchFamily="34" charset="0"/>
              </a:rPr>
              <a:t>Заявка за признаване</a:t>
            </a:r>
          </a:p>
          <a:p>
            <a:pPr>
              <a:buFontTx/>
              <a:buChar char="-"/>
            </a:pPr>
            <a:r>
              <a:rPr lang="bg-BG" dirty="0">
                <a:latin typeface="Calibri" panose="020F0502020204030204" pitchFamily="34" charset="0"/>
                <a:cs typeface="Calibri" panose="020F0502020204030204" pitchFamily="34" charset="0"/>
              </a:rPr>
              <a:t>Експертни умения</a:t>
            </a:r>
          </a:p>
          <a:p>
            <a:pPr>
              <a:buFontTx/>
              <a:buChar char="-"/>
            </a:pPr>
            <a:r>
              <a:rPr lang="bg-BG" dirty="0">
                <a:latin typeface="Calibri" panose="020F0502020204030204" pitchFamily="34" charset="0"/>
                <a:cs typeface="Calibri" panose="020F0502020204030204" pitchFamily="34" charset="0"/>
              </a:rPr>
              <a:t>Капацитет</a:t>
            </a:r>
          </a:p>
          <a:p>
            <a:pPr>
              <a:buFontTx/>
              <a:buChar char="-"/>
            </a:pPr>
            <a:r>
              <a:rPr lang="bg-BG" dirty="0">
                <a:latin typeface="Calibri" panose="020F0502020204030204" pitchFamily="34" charset="0"/>
                <a:cs typeface="Calibri" panose="020F0502020204030204" pitchFamily="34" charset="0"/>
              </a:rPr>
              <a:t>Липса на конфликт на интереси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20E098-E6D9-492E-A9E2-0BDD7F29A0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665983" y="1469122"/>
            <a:ext cx="2866790" cy="576262"/>
          </a:xfrm>
          <a:ln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0"/>
          <a:lstStyle/>
          <a:p>
            <a:pPr algn="ctr"/>
            <a:r>
              <a:rPr lang="bg-BG" sz="2000" b="1" dirty="0"/>
              <a:t>Комисия</a:t>
            </a:r>
            <a:endParaRPr lang="en-US" sz="2000" b="1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43C9E0-8564-43F9-87E9-D5D970EAC0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665983" y="2330845"/>
            <a:ext cx="2866791" cy="1098156"/>
          </a:xfr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bg-BG" sz="2000" dirty="0">
                <a:latin typeface="Calibri" panose="020F0502020204030204" pitchFamily="34" charset="0"/>
                <a:cs typeface="Calibri" panose="020F0502020204030204" pitchFamily="34" charset="0"/>
              </a:rPr>
              <a:t>Оценка на кандидата</a:t>
            </a:r>
          </a:p>
          <a:p>
            <a:r>
              <a:rPr lang="bg-BG" sz="2000" dirty="0">
                <a:latin typeface="Calibri" panose="020F0502020204030204" pitchFamily="34" charset="0"/>
                <a:cs typeface="Calibri" panose="020F0502020204030204" pitchFamily="34" charset="0"/>
              </a:rPr>
              <a:t>Решение за признаване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D3EC830-7F1B-47E3-B12E-CBD594E0B760}"/>
              </a:ext>
            </a:extLst>
          </p:cNvPr>
          <p:cNvSpPr txBox="1">
            <a:spLocks/>
          </p:cNvSpPr>
          <p:nvPr/>
        </p:nvSpPr>
        <p:spPr>
          <a:xfrm>
            <a:off x="6681656" y="1469122"/>
            <a:ext cx="2866790" cy="576262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 anchorCtr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bg-BG" sz="2000" b="1" dirty="0"/>
              <a:t>Компетентен орган</a:t>
            </a:r>
            <a:endParaRPr lang="en-US" sz="2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D01441-F3CD-48C4-8D3B-7FCBA22A0405}"/>
              </a:ext>
            </a:extLst>
          </p:cNvPr>
          <p:cNvSpPr txBox="1"/>
          <p:nvPr/>
        </p:nvSpPr>
        <p:spPr>
          <a:xfrm>
            <a:off x="3665982" y="3546979"/>
            <a:ext cx="2866791" cy="64633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defTabSz="4572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bg-B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Преразглеждане на решението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D9B7EF-A701-483F-A98A-F3DF59CE5264}"/>
              </a:ext>
            </a:extLst>
          </p:cNvPr>
          <p:cNvSpPr txBox="1"/>
          <p:nvPr/>
        </p:nvSpPr>
        <p:spPr>
          <a:xfrm>
            <a:off x="451820" y="4345710"/>
            <a:ext cx="3104179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defTabSz="4572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bg-B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Информация за последващи промени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716255-9A65-492F-B914-53CFDBA541A2}"/>
              </a:ext>
            </a:extLst>
          </p:cNvPr>
          <p:cNvSpPr txBox="1"/>
          <p:nvPr/>
        </p:nvSpPr>
        <p:spPr>
          <a:xfrm>
            <a:off x="3665983" y="4348105"/>
            <a:ext cx="2866790" cy="64633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defTabSz="4572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bg-B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Решение на оттегляне на признаването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347834-ABBB-4E73-B32A-46EEF6948D5F}"/>
              </a:ext>
            </a:extLst>
          </p:cNvPr>
          <p:cNvSpPr txBox="1"/>
          <p:nvPr/>
        </p:nvSpPr>
        <p:spPr>
          <a:xfrm>
            <a:off x="6681655" y="2330844"/>
            <a:ext cx="2866791" cy="2159566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defTabSz="4572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bg-BG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Подпомага оценката на капацитета на МО в т.ч. участие в проверката на място</a:t>
            </a:r>
          </a:p>
          <a:p>
            <a:pPr marL="342900" indent="-342900" defTabSz="4572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bg-BG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Предоставяне на коментари по доклади за преразглеждане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E9827B5-7F75-477D-86DC-C587E5447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222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6A058-BA3E-409B-BAF7-587BA6484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Заявка за признаване - процедура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D404A6-1756-42BB-A8A4-0717A032E7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Всяко юридическо лице — дружество, корпорация, фирма, предприятие, институция или орган — законово регистриран в държава-членка на ЕС, може да подаде до Комисията заявка да бъде признат като мониторингова организация.</a:t>
            </a:r>
          </a:p>
          <a:p>
            <a:r>
              <a:rPr lang="bg-BG" dirty="0"/>
              <a:t>Заявката се подава на някой от официалните езици на ЕС + изискващите се документи</a:t>
            </a:r>
          </a:p>
          <a:p>
            <a:r>
              <a:rPr lang="bg-BG" dirty="0"/>
              <a:t>Комисията потвърждава получаването на заявката и в рамките на 10 работни дни от датата на получаване издава на кандидата референтен номер; посочва на кандидата ориентировъчен срок за вземане на решение.</a:t>
            </a:r>
          </a:p>
          <a:p>
            <a:r>
              <a:rPr lang="bg-BG" dirty="0"/>
              <a:t>В случай че са изминали 3 месеца от получаването на заявка или от последното писмено съобщение на Комисията до кандидата, а Комисията не е приела решение за признаване или отхвърляне на заявката, Комисията информира кандидата писмено за напредъка в оценяването на заявката.</a:t>
            </a:r>
          </a:p>
          <a:p>
            <a:r>
              <a:rPr lang="bg-BG" dirty="0"/>
              <a:t>Комисията предоставя копие от заявката и придружаващите я документи до съответните компетентни органи за становище в рамките на 1 месец.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8F4223-B9E2-47CF-962E-7871184B2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788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CC2FA-E44C-48F8-A166-67D789029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Оценка на кандидата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CD8ACD-A7A3-49B0-B318-04A52FC6EB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1" y="1677707"/>
            <a:ext cx="10018051" cy="4363656"/>
          </a:xfrm>
        </p:spPr>
        <p:txBody>
          <a:bodyPr/>
          <a:lstStyle/>
          <a:p>
            <a:r>
              <a:rPr lang="bg-BG" dirty="0"/>
              <a:t>Разглеждане на заявката и придружаващите я документи.</a:t>
            </a:r>
          </a:p>
          <a:p>
            <a:r>
              <a:rPr lang="bg-BG" dirty="0"/>
              <a:t>Комисията може да изисква допълнителна информация и документи.</a:t>
            </a:r>
          </a:p>
          <a:p>
            <a:r>
              <a:rPr lang="bg-BG" dirty="0"/>
              <a:t>При необходимост – достъп до помещения на кандидата (т.е. проверка на място). Кандидатът се информира предварително за посещението и съдейства. Компетентния орган може да участва в проверката на място.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C0C4D-7FE7-40E6-B8CE-BE1CFC472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229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EC540-5EA6-4A7F-8D81-82E791E21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Оценка на кандидата - правосубектност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CB272-D82E-497A-82E3-D5A9839FF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677707"/>
            <a:ext cx="9955354" cy="1867309"/>
          </a:xfrm>
        </p:spPr>
        <p:txBody>
          <a:bodyPr/>
          <a:lstStyle/>
          <a:p>
            <a:r>
              <a:rPr lang="bg-BG" dirty="0"/>
              <a:t>Когато кандидатът е законно установен в повече от 1 държава-членка, той следва да предостави информация за своето седалище, централна администрация или основно място на стопанска дейност в рамките на ЕС, както и за всички свои клонове/филиали, създадени на територията на която и да е държава-членка. Кандидатът следва също да декларира в кои държави-членки възнамерява да предоставя услуги. </a:t>
            </a:r>
            <a:endParaRPr lang="en-US" dirty="0"/>
          </a:p>
          <a:p>
            <a:r>
              <a:rPr lang="bg-BG" dirty="0"/>
              <a:t>От публични органи не се изисква да доказват своята правосубектност.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18762" y="4200983"/>
            <a:ext cx="8819967" cy="120032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bg-BG" dirty="0"/>
              <a:t>Придружаващи документи:</a:t>
            </a:r>
          </a:p>
          <a:p>
            <a:r>
              <a:rPr lang="bg-BG" dirty="0"/>
              <a:t>	- заверени копия на документи предвидени в нац. Законодателство;</a:t>
            </a:r>
          </a:p>
          <a:p>
            <a:r>
              <a:rPr lang="bg-BG" dirty="0"/>
              <a:t>	- списък на държавите-членки, в които кандидатът възнамерява да предоставя услуги.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B5A4DF-BF32-4938-B940-E0B2FD5AB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831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EC540-5EA6-4A7F-8D81-82E791E21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/>
              <a:t>Оценка на кандидата - експертиза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CB272-D82E-497A-82E3-D5A9839FF0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/>
              <a:t>Минимално допустими критерии:</a:t>
            </a:r>
          </a:p>
          <a:p>
            <a:r>
              <a:rPr lang="bg-BG" dirty="0"/>
              <a:t>Обучен персонал (дисциплините, свързани с горско стопанство, околна среда, право, бизнес управление, управление на риска, търговия, одит, финансов контрол или управление на веригата за доставки, се считат за съответстващи дисциплини)</a:t>
            </a:r>
          </a:p>
          <a:p>
            <a:r>
              <a:rPr lang="bg-BG" dirty="0"/>
              <a:t>За старши технически позиции, най-малко пет години професионален опит с функции, близки до тези в мониторингова организация </a:t>
            </a:r>
          </a:p>
          <a:p>
            <a:r>
              <a:rPr lang="bg-BG" dirty="0"/>
              <a:t>Кандидатът следва да поддържа архив, в който да документира задълженията и отговорностите на своя персонал. Кандидатът следва да разполага с процедури за мониторинг на изпълнението и на техническата компетентност на своя персонал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18762" y="4759254"/>
            <a:ext cx="8819967" cy="120032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bg-BG" dirty="0"/>
              <a:t>Придружаващи документи:</a:t>
            </a:r>
          </a:p>
          <a:p>
            <a:r>
              <a:rPr lang="bg-BG" dirty="0"/>
              <a:t>	- организационна структура + описание на отговорностите</a:t>
            </a:r>
          </a:p>
          <a:p>
            <a:r>
              <a:rPr lang="bg-BG" dirty="0"/>
              <a:t>	- персонал + автобиографии</a:t>
            </a:r>
          </a:p>
          <a:p>
            <a:r>
              <a:rPr lang="bg-BG" dirty="0"/>
              <a:t>	- процедури за мониторинг на компетенциите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E47DE1-763F-4F65-8AEE-2C5D2877A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113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EC540-5EA6-4A7F-8D81-82E791E21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/>
              <a:t>Оценка на кандидата - капацитет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CB272-D82E-497A-82E3-D5A9839FF0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/>
              <a:t>Минимално допустими критерии:</a:t>
            </a:r>
          </a:p>
          <a:p>
            <a:r>
              <a:rPr lang="bg-BG" dirty="0"/>
              <a:t>Организационна структура, която осигурява правилно изпълнение на функциите </a:t>
            </a:r>
          </a:p>
          <a:p>
            <a:r>
              <a:rPr lang="bg-BG" dirty="0"/>
              <a:t>СНП, която да бъде на разположение на операторите и да се използва от тях </a:t>
            </a:r>
          </a:p>
          <a:p>
            <a:r>
              <a:rPr lang="bg-BG" dirty="0"/>
              <a:t>Правила и процедури, които позволяват оценяването и усъвършенстването на СНП</a:t>
            </a:r>
          </a:p>
          <a:p>
            <a:r>
              <a:rPr lang="bg-BG" dirty="0"/>
              <a:t>Процедури за проверка на правилното използване от страна на операторите на тяхната СНП</a:t>
            </a:r>
          </a:p>
          <a:p>
            <a:r>
              <a:rPr lang="bg-BG" dirty="0"/>
              <a:t>Процедури за коригиращи действия, които да бъдат предприети в случай на невъзможност от страна на оператора да използва правилно своята СНП. </a:t>
            </a:r>
          </a:p>
          <a:p>
            <a:r>
              <a:rPr lang="bg-BG" dirty="0"/>
              <a:t>Финансов и технически капацитет да изпълнява функциите на мониторингова организация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609009-8CCF-4D21-AF45-37D26107E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44600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1287</Words>
  <Application>Microsoft Office PowerPoint</Application>
  <PresentationFormat>Widescreen</PresentationFormat>
  <Paragraphs>150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Trebuchet MS</vt:lpstr>
      <vt:lpstr>Wingdings 3</vt:lpstr>
      <vt:lpstr>Facet</vt:lpstr>
      <vt:lpstr>Делегиран Регламент (ЕС) № 363/2012 на Комисията </vt:lpstr>
      <vt:lpstr>Обхват на Регламент 363/2012</vt:lpstr>
      <vt:lpstr>Необходимост от Регламент 363/2012</vt:lpstr>
      <vt:lpstr>Основни субекти</vt:lpstr>
      <vt:lpstr>Заявка за признаване - процедура</vt:lpstr>
      <vt:lpstr>Оценка на кандидата</vt:lpstr>
      <vt:lpstr>Оценка на кандидата - правосубектност</vt:lpstr>
      <vt:lpstr>Оценка на кандидата - експертиза</vt:lpstr>
      <vt:lpstr>Оценка на кандидата - капацитет</vt:lpstr>
      <vt:lpstr>Оценка на кандидата - капацитет</vt:lpstr>
      <vt:lpstr>Оценка на кандидата – конфликт на интереси</vt:lpstr>
      <vt:lpstr>Решение за признаване - процедура</vt:lpstr>
      <vt:lpstr>Информация за последващи промени</vt:lpstr>
      <vt:lpstr>Преразглеждане на решението за признаване</vt:lpstr>
      <vt:lpstr>Решение</vt:lpstr>
      <vt:lpstr>Третиране на организации за мониторинг - Указания</vt:lpstr>
      <vt:lpstr>Третиране на организации за мониторинг - Указания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</dc:creator>
  <cp:lastModifiedBy>Alexander </cp:lastModifiedBy>
  <cp:revision>45</cp:revision>
  <cp:lastPrinted>2019-05-20T09:05:06Z</cp:lastPrinted>
  <dcterms:created xsi:type="dcterms:W3CDTF">2019-04-30T11:06:54Z</dcterms:created>
  <dcterms:modified xsi:type="dcterms:W3CDTF">2019-05-20T09:05:51Z</dcterms:modified>
</cp:coreProperties>
</file>