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9" r:id="rId11"/>
    <p:sldId id="267" r:id="rId12"/>
  </p:sldIdLst>
  <p:sldSz cx="12192000" cy="6858000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398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93124" y="0"/>
            <a:ext cx="4278842" cy="3398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13"/>
            <a:ext cx="4278842" cy="3398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93124" y="6456613"/>
            <a:ext cx="4278842" cy="3398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E5B35-F785-4717-96AD-B297CFC9BE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987055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8736" cy="3414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2356" y="1"/>
            <a:ext cx="4280316" cy="3414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849313"/>
            <a:ext cx="40767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6794" y="3271816"/>
            <a:ext cx="7900663" cy="267635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6254"/>
            <a:ext cx="4278736" cy="3414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2356" y="6456254"/>
            <a:ext cx="4280316" cy="3414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3A0F08-7E28-4269-A4C9-74E551486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42797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E274D-9FC7-4F7E-917E-C734FE5226E4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9E7583-46CF-4577-9F51-DDDD29C9A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AF76BF5-5E23-4B8F-8B05-362AA94CA861}"/>
              </a:ext>
            </a:extLst>
          </p:cNvPr>
          <p:cNvGrpSpPr/>
          <p:nvPr userDrawn="1"/>
        </p:nvGrpSpPr>
        <p:grpSpPr>
          <a:xfrm>
            <a:off x="27813" y="6077644"/>
            <a:ext cx="10532715" cy="780356"/>
            <a:chOff x="0" y="3541862"/>
            <a:chExt cx="10532715" cy="78035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C273C8-F42F-46D5-8FE2-FBD9E0AC3182}"/>
                </a:ext>
              </a:extLst>
            </p:cNvPr>
            <p:cNvGrpSpPr/>
            <p:nvPr/>
          </p:nvGrpSpPr>
          <p:grpSpPr>
            <a:xfrm>
              <a:off x="0" y="3600432"/>
              <a:ext cx="4017485" cy="630737"/>
              <a:chOff x="844962" y="3613954"/>
              <a:chExt cx="4017485" cy="65072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E5935DD-9E26-422B-B508-14C6C3E876F5}"/>
                  </a:ext>
                </a:extLst>
              </p:cNvPr>
              <p:cNvPicPr/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962" y="3647462"/>
                <a:ext cx="1673911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AB868A0-C3A3-47DE-955C-BEB725B75A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590" y="3665692"/>
                <a:ext cx="701096" cy="563521"/>
              </a:xfrm>
              <a:prstGeom prst="rect">
                <a:avLst/>
              </a:prstGeom>
              <a:noFill/>
            </p:spPr>
          </p:pic>
          <p:pic>
            <p:nvPicPr>
              <p:cNvPr id="28" name="Picture 27" descr="C:\Users\m.videnova\Desktop\brand-all\opgg\logo-bg-right.png">
                <a:extLst>
                  <a:ext uri="{FF2B5EF4-FFF2-40B4-BE49-F238E27FC236}">
                    <a16:creationId xmlns:a16="http://schemas.microsoft.com/office/drawing/2014/main" id="{F617B454-8488-4846-8006-454F6CF4B5E6}"/>
                  </a:ext>
                </a:extLst>
              </p:cNvPr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2"/>
              <a:stretch>
                <a:fillRect/>
              </a:stretch>
            </p:blipFill>
            <p:spPr bwMode="auto">
              <a:xfrm>
                <a:off x="3318819" y="3613954"/>
                <a:ext cx="1543628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5014861-0E7C-4836-9AAE-22A85456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4561" y="3541862"/>
              <a:ext cx="6578154" cy="780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1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13F50-925F-4C21-B12A-13654BBE6F4E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1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B39C-FB5B-49E7-AA6D-EEB107CF12E6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067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39E2B-49A4-442E-BA00-AF4C7AE386DE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22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72F71-D6CB-492B-8E88-D7DADDBAEC2E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8270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E0D1E-33C1-4CE6-A912-378A3E024B03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63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D1A7E-548E-44AA-88FC-3FFB121C9BB7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10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20936-F20B-4812-846F-1596E758DB18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29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5660-61A2-471B-9699-D8F27686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35204-B3F3-4768-9984-AF892890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9893B-C0D2-44F6-8AA7-1552202D8AEF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7760B-199F-4903-92D3-E940437D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54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5247-9470-40C4-A567-69DBB16A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63773-2F0A-414B-8520-A11562038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E707-E8FB-49B7-913D-B7A7A8449E04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E5116-E778-4239-8D20-FADB23D8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6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D36C6-DDD3-4361-8BB6-F6A2C9E0A1AD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5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4CE70-951D-4AA8-9626-37280BB7098A}" type="datetime1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6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C2956-6F70-4BCA-803C-7D91694E1A21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4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301A8-5C92-4F16-95DC-62E2C9838290}" type="datetime1">
              <a:rPr lang="en-US" smtClean="0"/>
              <a:t>20-May-19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5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020A-87E3-4026-8DFB-D4ECCB357842}" type="datetime1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5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AC438-D801-4917-8238-D9DC5DBE352A}" type="datetime1">
              <a:rPr lang="en-US" smtClean="0"/>
              <a:t>20-May-19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582DD-CC58-41BF-8CC3-90E3540D0078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548D6-C041-4DFB-A499-C606B66BF919}" type="datetime1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2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982" y="1677707"/>
            <a:ext cx="9955354" cy="436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29629" y="6384279"/>
            <a:ext cx="719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2078C-E164-45A0-89BF-4D8F0ECA1970}" type="datetime1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8447" y="6384279"/>
            <a:ext cx="345137" cy="332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EDE7E6C-1CC7-4C2A-9E34-CAE27233008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728823-D015-4BFF-98F5-FB3AAD3801FE}"/>
              </a:ext>
            </a:extLst>
          </p:cNvPr>
          <p:cNvCxnSpPr/>
          <p:nvPr userDrawn="1"/>
        </p:nvCxnSpPr>
        <p:spPr>
          <a:xfrm>
            <a:off x="451821" y="1351806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8BB5EF8D-D60F-417C-91C9-D59247D46CB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606D9BA-9D27-453E-8176-8F26088F80B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41363"/>
            <a:ext cx="10800272" cy="118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0DD5EFC-CC71-4496-AC26-9326A32D2D6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0277" y="6065421"/>
            <a:ext cx="105348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661" r:id="rId17"/>
    <p:sldLayoutId id="2147483686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895546"/>
            <a:ext cx="9060380" cy="3246686"/>
          </a:xfrm>
        </p:spPr>
        <p:txBody>
          <a:bodyPr/>
          <a:lstStyle/>
          <a:p>
            <a:pPr algn="ctr"/>
            <a:r>
              <a:rPr lang="bg-BG" dirty="0"/>
              <a:t>ПРИЛАГАНЕ НА </a:t>
            </a:r>
            <a:br>
              <a:rPr lang="bg-BG" dirty="0"/>
            </a:br>
            <a:r>
              <a:rPr lang="bg-BG" dirty="0"/>
              <a:t>РЕГЛАМЕНТ ЕС № 995/2010 </a:t>
            </a:r>
            <a:br>
              <a:rPr lang="bg-BG" dirty="0"/>
            </a:br>
            <a:r>
              <a:rPr lang="bg-BG" dirty="0"/>
              <a:t>В БЪЛГАРИЯ</a:t>
            </a:r>
            <a:br>
              <a:rPr lang="bg-BG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B11BD2-135A-44F5-A5A6-3057C025C9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bg-BG" b="1" i="1" dirty="0">
                <a:solidFill>
                  <a:schemeClr val="tx1"/>
                </a:solidFill>
              </a:rPr>
              <a:t>Александър </a:t>
            </a:r>
            <a:r>
              <a:rPr lang="bg-BG" b="1" i="1" dirty="0" err="1">
                <a:solidFill>
                  <a:schemeClr val="tx1"/>
                </a:solidFill>
              </a:rPr>
              <a:t>Бърдаров</a:t>
            </a:r>
            <a:endParaRPr lang="bg-BG" b="1" i="1" dirty="0">
              <a:solidFill>
                <a:schemeClr val="tx1"/>
              </a:solidFill>
            </a:endParaRPr>
          </a:p>
          <a:p>
            <a:r>
              <a:rPr lang="bg-BG" b="1" i="1" dirty="0">
                <a:solidFill>
                  <a:schemeClr val="tx1"/>
                </a:solidFill>
              </a:rPr>
              <a:t>14-17.05.2019 г., гр. Банско</a:t>
            </a:r>
            <a:endParaRPr lang="en-US" b="1" i="1" dirty="0">
              <a:solidFill>
                <a:schemeClr val="tx1"/>
              </a:solidFill>
            </a:endParaRPr>
          </a:p>
          <a:p>
            <a:pPr algn="l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8CA40D-CAFD-4932-8F68-39A5DF17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9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4639"/>
            <a:ext cx="10972800" cy="777875"/>
          </a:xfrm>
        </p:spPr>
        <p:txBody>
          <a:bodyPr/>
          <a:lstStyle/>
          <a:p>
            <a:r>
              <a:rPr lang="bg-BG" altLang="bg-BG" sz="3200" dirty="0"/>
              <a:t>Информация за незаконен дърводобив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623392" y="1628801"/>
            <a:ext cx="10972800" cy="424847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bg-BG" altLang="bg-BG" sz="2000" b="1" dirty="0" err="1"/>
              <a:t>www</a:t>
            </a:r>
            <a:r>
              <a:rPr lang="bg-BG" altLang="bg-BG" sz="2000" b="1" dirty="0"/>
              <a:t>.</a:t>
            </a:r>
            <a:r>
              <a:rPr lang="bg-BG" altLang="bg-BG" sz="2000" b="1" dirty="0" err="1"/>
              <a:t>globalforestregistry</a:t>
            </a:r>
            <a:r>
              <a:rPr lang="bg-BG" altLang="bg-BG" sz="2000" b="1" dirty="0"/>
              <a:t>.</a:t>
            </a:r>
            <a:r>
              <a:rPr lang="bg-BG" altLang="bg-BG" sz="2000" b="1" dirty="0" err="1"/>
              <a:t>org</a:t>
            </a:r>
            <a:r>
              <a:rPr lang="bg-BG" altLang="bg-BG" sz="2000" dirty="0"/>
              <a:t> - Карта, с информация за риска от снабдяване с незаконен дървен материал</a:t>
            </a:r>
          </a:p>
          <a:p>
            <a:pPr>
              <a:lnSpc>
                <a:spcPct val="80000"/>
              </a:lnSpc>
            </a:pPr>
            <a:r>
              <a:rPr lang="bg-BG" altLang="bg-BG" sz="2000" b="1" dirty="0" err="1"/>
              <a:t>www</a:t>
            </a:r>
            <a:r>
              <a:rPr lang="bg-BG" altLang="bg-BG" sz="2000" b="1" dirty="0"/>
              <a:t>.</a:t>
            </a:r>
            <a:r>
              <a:rPr lang="bg-BG" altLang="bg-BG" sz="2000" b="1" dirty="0" err="1"/>
              <a:t>transparency</a:t>
            </a:r>
            <a:r>
              <a:rPr lang="bg-BG" altLang="bg-BG" sz="2000" b="1" dirty="0"/>
              <a:t>.</a:t>
            </a:r>
            <a:r>
              <a:rPr lang="bg-BG" altLang="bg-BG" sz="2000" b="1" dirty="0" err="1"/>
              <a:t>org</a:t>
            </a:r>
            <a:r>
              <a:rPr lang="bg-BG" altLang="bg-BG" sz="2000" dirty="0"/>
              <a:t> - Предоставя информация за годишния Корупционен индекс за повечето страни в света</a:t>
            </a:r>
          </a:p>
          <a:p>
            <a:pPr>
              <a:lnSpc>
                <a:spcPct val="80000"/>
              </a:lnSpc>
            </a:pPr>
            <a:r>
              <a:rPr lang="bg-BG" altLang="bg-BG" sz="2000" b="1" dirty="0" err="1"/>
              <a:t>www</a:t>
            </a:r>
            <a:r>
              <a:rPr lang="bg-BG" altLang="bg-BG" sz="2000" b="1" dirty="0"/>
              <a:t>.</a:t>
            </a:r>
            <a:r>
              <a:rPr lang="bg-BG" altLang="bg-BG" sz="2000" b="1" dirty="0" err="1"/>
              <a:t>illegal-logging</a:t>
            </a:r>
            <a:r>
              <a:rPr lang="bg-BG" altLang="bg-BG" sz="2000" b="1" dirty="0"/>
              <a:t>.</a:t>
            </a:r>
            <a:r>
              <a:rPr lang="bg-BG" altLang="bg-BG" sz="2000" b="1" dirty="0" err="1"/>
              <a:t>org</a:t>
            </a:r>
            <a:r>
              <a:rPr lang="bg-BG" altLang="bg-BG" sz="2000" dirty="0"/>
              <a:t> - Един обширен източник на информация за незаконния добив на дървесина</a:t>
            </a:r>
          </a:p>
          <a:p>
            <a:pPr>
              <a:lnSpc>
                <a:spcPct val="80000"/>
              </a:lnSpc>
            </a:pPr>
            <a:r>
              <a:rPr lang="bg-BG" altLang="bg-BG" sz="2000" b="1" dirty="0" err="1"/>
              <a:t>www</a:t>
            </a:r>
            <a:r>
              <a:rPr lang="bg-BG" altLang="bg-BG" sz="2000" b="1" dirty="0"/>
              <a:t>.</a:t>
            </a:r>
            <a:r>
              <a:rPr lang="bg-BG" altLang="bg-BG" sz="2000" b="1" dirty="0" err="1"/>
              <a:t>forestlegality</a:t>
            </a:r>
            <a:r>
              <a:rPr lang="bg-BG" altLang="bg-BG" sz="2000" b="1" dirty="0"/>
              <a:t>.</a:t>
            </a:r>
            <a:r>
              <a:rPr lang="bg-BG" altLang="bg-BG" sz="2000" b="1" dirty="0" err="1"/>
              <a:t>org</a:t>
            </a:r>
            <a:r>
              <a:rPr lang="bg-BG" altLang="bg-BG" sz="2000" dirty="0"/>
              <a:t> - Способи и ръководства за снабдяване със законно добит дървен материал</a:t>
            </a:r>
          </a:p>
          <a:p>
            <a:pPr>
              <a:lnSpc>
                <a:spcPct val="80000"/>
              </a:lnSpc>
            </a:pPr>
            <a:r>
              <a:rPr lang="bg-BG" altLang="bg-BG" sz="2000" b="1" dirty="0"/>
              <a:t>http://sourcing.gftn.panda.org</a:t>
            </a:r>
            <a:r>
              <a:rPr lang="bg-BG" altLang="bg-BG" sz="2000" dirty="0"/>
              <a:t>/ Ръководство за снабдяване със „законен“ материал, от GFTN мрежата на WWF</a:t>
            </a:r>
          </a:p>
          <a:p>
            <a:pPr>
              <a:lnSpc>
                <a:spcPct val="80000"/>
              </a:lnSpc>
            </a:pPr>
            <a:r>
              <a:rPr lang="bg-BG" altLang="bg-BG" sz="2000" b="1" dirty="0"/>
              <a:t>http://ec.europa.eu/environment/forests/flegt.htm </a:t>
            </a:r>
            <a:endParaRPr lang="bg-BG" altLang="bg-BG" sz="20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bg-BG" sz="2000" dirty="0"/>
              <a:t>	</a:t>
            </a:r>
            <a:r>
              <a:rPr lang="bg-BG" altLang="bg-BG" sz="2000" dirty="0"/>
              <a:t>- Информация за въпроси относно „законността“, в страните по FLEGT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916298-8DB0-4B87-97CA-A1D429C94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629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895546"/>
            <a:ext cx="7766936" cy="2413262"/>
          </a:xfrm>
        </p:spPr>
        <p:txBody>
          <a:bodyPr/>
          <a:lstStyle/>
          <a:p>
            <a:pPr algn="ctr"/>
            <a:r>
              <a:rPr lang="bg-BG" sz="8000" dirty="0"/>
              <a:t>ПРОБЛЕМИ</a:t>
            </a:r>
            <a:br>
              <a:rPr lang="bg-BG" sz="3200" dirty="0"/>
            </a:br>
            <a:r>
              <a:rPr lang="bg-BG" sz="3200" dirty="0"/>
              <a:t>при прилагането на Регламента</a:t>
            </a:r>
            <a:br>
              <a:rPr lang="bg-BG" sz="3200" dirty="0"/>
            </a:br>
            <a:br>
              <a:rPr lang="bg-BG" sz="2000" dirty="0"/>
            </a:b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44DA8E-99DD-435A-AFC8-4A4885F93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895545"/>
            <a:ext cx="7766936" cy="4722829"/>
          </a:xfrm>
        </p:spPr>
        <p:txBody>
          <a:bodyPr/>
          <a:lstStyle/>
          <a:p>
            <a:pPr algn="ctr"/>
            <a:r>
              <a:rPr lang="bg-BG" dirty="0"/>
              <a:t>Изготвен и изпратен отчет за дейността на ИАГ по прилагане на Регламент 995/2010</a:t>
            </a:r>
            <a:br>
              <a:rPr lang="bg-BG" dirty="0"/>
            </a:br>
            <a:r>
              <a:rPr lang="bg-BG" dirty="0"/>
              <a:t>01.03.2017-28.02.2019 г.</a:t>
            </a:r>
            <a:br>
              <a:rPr lang="bg-BG" dirty="0"/>
            </a:b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3F0427-0A7C-4142-A115-3B4C950C9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743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502921"/>
            <a:ext cx="7766936" cy="5115454"/>
          </a:xfrm>
        </p:spPr>
        <p:txBody>
          <a:bodyPr/>
          <a:lstStyle/>
          <a:p>
            <a:pPr lvl="0" algn="l"/>
            <a:r>
              <a:rPr lang="en-US" sz="2800" dirty="0"/>
              <a:t>- 550</a:t>
            </a:r>
            <a:r>
              <a:rPr lang="bg-BG" sz="2800" dirty="0"/>
              <a:t> бр. извършени проверки на оператори, закупили дървесина на корен в България;</a:t>
            </a:r>
            <a:br>
              <a:rPr lang="bg-BG" sz="2800" dirty="0"/>
            </a:br>
            <a:r>
              <a:rPr lang="en-US" sz="2800" dirty="0"/>
              <a:t>- 719</a:t>
            </a:r>
            <a:r>
              <a:rPr lang="bg-BG" sz="2800" dirty="0"/>
              <a:t> бр. извършени проверки на собственици на гори или с гори предоставени им за управление, продаващи дървесина в България от временен склад за първи път;</a:t>
            </a:r>
            <a:br>
              <a:rPr lang="bg-BG" sz="2800" dirty="0"/>
            </a:br>
            <a:r>
              <a:rPr lang="en-US" sz="2800" dirty="0"/>
              <a:t>- 91</a:t>
            </a:r>
            <a:r>
              <a:rPr lang="bg-BG" sz="2800" dirty="0"/>
              <a:t> бр. проверки на вносителите на дървесина и дървесни продукти, включени в обхвата на регламента. </a:t>
            </a:r>
            <a:br>
              <a:rPr lang="en-US" sz="2800" dirty="0"/>
            </a:br>
            <a:r>
              <a:rPr lang="en-US" sz="2800" dirty="0"/>
              <a:t>- </a:t>
            </a:r>
            <a:r>
              <a:rPr lang="bg-BG" sz="2800" dirty="0"/>
              <a:t>Проверени са </a:t>
            </a:r>
            <a:r>
              <a:rPr lang="en-US" sz="2800" dirty="0"/>
              <a:t>797</a:t>
            </a:r>
            <a:r>
              <a:rPr lang="bg-BG" sz="2800" dirty="0"/>
              <a:t> търговци, като най-много от тях са проверките по обекти по чл. 206 от ЗГ.</a:t>
            </a:r>
            <a:br>
              <a:rPr lang="bg-BG" sz="2000" dirty="0"/>
            </a:b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3868E0-A0EB-4EB4-AF99-34B91FF79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26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895545"/>
            <a:ext cx="7766936" cy="4722829"/>
          </a:xfrm>
        </p:spPr>
        <p:txBody>
          <a:bodyPr/>
          <a:lstStyle/>
          <a:p>
            <a:pPr lvl="0" algn="l"/>
            <a:br>
              <a:rPr lang="bg-BG" sz="2000" dirty="0"/>
            </a:br>
            <a:endParaRPr lang="en-US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588570"/>
              </p:ext>
            </p:extLst>
          </p:nvPr>
        </p:nvGraphicFramePr>
        <p:xfrm>
          <a:off x="1743960" y="254531"/>
          <a:ext cx="6627042" cy="58962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737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93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4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93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813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>
                          <a:effectLst/>
                        </a:rPr>
                        <a:t>Проверени оператори от 01.03.2017 до 28.02.2019</a:t>
                      </a:r>
                      <a:endParaRPr lang="ru-RU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813"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РДГ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местни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вносители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общо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БЕРКОВИЦА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37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5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42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БЛАГОЕВГРАД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23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3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26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БУРГАС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17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1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18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ВАРНА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54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4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58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В. ТЪРНОВО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52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6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58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КЪРДЖАЛИ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20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0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20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КЮСТЕНДИЛ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34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2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36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ЛОВЕЧ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62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2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64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ПАЗАРДЖИК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11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0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11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ПЛОВДИВ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29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0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29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РУСЕ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47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0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47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СЛИВЕН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15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9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24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СМОЛЯН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5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 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5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СОФИЯ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45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3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48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СТ. ЗАГОРА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31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2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33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ШУМЕН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105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0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105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116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900" u="none" strike="noStrike">
                          <a:effectLst/>
                        </a:rPr>
                        <a:t>ОБЩО</a:t>
                      </a:r>
                      <a:endParaRPr lang="bg-BG" sz="1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587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>
                          <a:effectLst/>
                        </a:rPr>
                        <a:t>37</a:t>
                      </a:r>
                      <a:endParaRPr lang="bg-BG" sz="1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900" u="none" strike="noStrike" dirty="0">
                          <a:effectLst/>
                        </a:rPr>
                        <a:t>624</a:t>
                      </a:r>
                      <a:endParaRPr lang="bg-BG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03AED1-5307-4181-A8E0-0F77F003E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458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895545"/>
            <a:ext cx="7766936" cy="4722829"/>
          </a:xfrm>
        </p:spPr>
        <p:txBody>
          <a:bodyPr/>
          <a:lstStyle/>
          <a:p>
            <a:pPr lvl="0" algn="l"/>
            <a:r>
              <a:rPr lang="en-US" sz="3200" dirty="0"/>
              <a:t>1</a:t>
            </a:r>
            <a:r>
              <a:rPr lang="bg-BG" sz="3200" dirty="0"/>
              <a:t>91</a:t>
            </a:r>
            <a:r>
              <a:rPr lang="en-US" sz="3200" dirty="0"/>
              <a:t> </a:t>
            </a:r>
            <a:r>
              <a:rPr lang="bg-BG" sz="3200" dirty="0"/>
              <a:t>оператора са без система за надлежна проверка /180 местни и 11 вносители/</a:t>
            </a:r>
            <a:br>
              <a:rPr lang="bg-BG" sz="3200" dirty="0"/>
            </a:br>
            <a:r>
              <a:rPr lang="en-US" sz="3200" dirty="0"/>
              <a:t>- </a:t>
            </a:r>
            <a:r>
              <a:rPr lang="bg-BG" sz="3200" dirty="0"/>
              <a:t>Съставени са 138 предписания за отстраняване на пропуски при спазването на Регламента, а на останалите са дадени устни указания.</a:t>
            </a:r>
            <a:br>
              <a:rPr lang="bg-BG" sz="3200" dirty="0"/>
            </a:br>
            <a:r>
              <a:rPr lang="en-US" sz="3200" dirty="0"/>
              <a:t>- </a:t>
            </a:r>
            <a:r>
              <a:rPr lang="bg-BG" sz="3200" dirty="0"/>
              <a:t>Един съставен акт за нарушение на изискванията на Регламент (ЕС) № 995/2010. </a:t>
            </a:r>
            <a:br>
              <a:rPr lang="bg-BG" sz="2000" dirty="0"/>
            </a:b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E524F2-938A-4787-86EB-433597DF2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486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895546"/>
            <a:ext cx="7766936" cy="2309568"/>
          </a:xfrm>
        </p:spPr>
        <p:txBody>
          <a:bodyPr/>
          <a:lstStyle/>
          <a:p>
            <a:pPr algn="ctr"/>
            <a:r>
              <a:rPr lang="bg-BG" sz="3200" dirty="0"/>
              <a:t>ПРОТОКОЛ</a:t>
            </a:r>
            <a:br>
              <a:rPr lang="bg-BG" sz="3200" dirty="0"/>
            </a:br>
            <a:r>
              <a:rPr lang="bg-BG" sz="3200" dirty="0"/>
              <a:t>за извършване на проверка по Регламент (ЕС) №995/2010</a:t>
            </a:r>
            <a:br>
              <a:rPr lang="bg-BG" sz="3200" dirty="0"/>
            </a:br>
            <a:br>
              <a:rPr lang="bg-BG" sz="2000" dirty="0"/>
            </a:b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70B711-3F26-4EC7-BD45-C879D0068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486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895546"/>
            <a:ext cx="7766936" cy="5015060"/>
          </a:xfrm>
        </p:spPr>
        <p:txBody>
          <a:bodyPr/>
          <a:lstStyle/>
          <a:p>
            <a:pPr algn="l"/>
            <a:r>
              <a:rPr lang="bg-BG" sz="3200" dirty="0"/>
              <a:t>Брой оператори, действащи на територията на страната:</a:t>
            </a:r>
            <a:br>
              <a:rPr lang="bg-BG" sz="3200" dirty="0"/>
            </a:br>
            <a:r>
              <a:rPr lang="bg-BG" sz="3200" dirty="0"/>
              <a:t>1. местни – ДГС/ДЛС, общини, частни сдружения, лицензирани фирми, юридически лица, физически лица и др.</a:t>
            </a:r>
            <a:br>
              <a:rPr lang="bg-BG" sz="3200" dirty="0"/>
            </a:br>
            <a:r>
              <a:rPr lang="bg-BG" sz="3200" dirty="0"/>
              <a:t> – около 4000 без Ю.Л и Ф.Л</a:t>
            </a:r>
            <a:br>
              <a:rPr lang="bg-BG" sz="3200" dirty="0"/>
            </a:br>
            <a:r>
              <a:rPr lang="bg-BG" sz="3200" dirty="0"/>
              <a:t>2. вносители – неизвестен брой, </a:t>
            </a:r>
            <a:br>
              <a:rPr lang="bg-BG" sz="3200" dirty="0"/>
            </a:br>
            <a:r>
              <a:rPr lang="bg-BG" sz="3200" dirty="0"/>
              <a:t>липса на единен регистър</a:t>
            </a:r>
            <a:br>
              <a:rPr lang="bg-BG" sz="3200" dirty="0"/>
            </a:br>
            <a:br>
              <a:rPr lang="bg-BG" sz="2000" dirty="0"/>
            </a:b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00C8A2-EB37-4B7E-AC79-733ADBA10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808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895546"/>
            <a:ext cx="7766936" cy="1838227"/>
          </a:xfrm>
        </p:spPr>
        <p:txBody>
          <a:bodyPr/>
          <a:lstStyle/>
          <a:p>
            <a:pPr algn="ctr"/>
            <a:r>
              <a:rPr lang="bg-BG" sz="3200" dirty="0"/>
              <a:t>Споразумение № 116/16.07.2014 г. между ИАГ и Агенция Митници</a:t>
            </a:r>
            <a:br>
              <a:rPr lang="bg-BG" sz="3200" dirty="0"/>
            </a:br>
            <a:br>
              <a:rPr lang="bg-BG" sz="2000" dirty="0"/>
            </a:b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3625FA-D461-4209-98C8-81B9432F1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382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895546"/>
            <a:ext cx="7766936" cy="4779390"/>
          </a:xfrm>
        </p:spPr>
        <p:txBody>
          <a:bodyPr/>
          <a:lstStyle/>
          <a:p>
            <a:pPr algn="l"/>
            <a:r>
              <a:rPr lang="bg-BG" sz="3200" dirty="0"/>
              <a:t>Мерки за осведомяване на операторите за изискванията на Регламента:</a:t>
            </a:r>
            <a:br>
              <a:rPr lang="bg-BG" sz="3200" dirty="0"/>
            </a:br>
            <a:r>
              <a:rPr lang="bg-BG" sz="3200" dirty="0"/>
              <a:t>1. При извършване на проверки;</a:t>
            </a:r>
            <a:br>
              <a:rPr lang="bg-BG" sz="3200" dirty="0"/>
            </a:br>
            <a:r>
              <a:rPr lang="bg-BG" sz="3200" dirty="0"/>
              <a:t>2. Електронната страница на ИАГ;</a:t>
            </a:r>
            <a:br>
              <a:rPr lang="bg-BG" sz="3200" dirty="0"/>
            </a:br>
            <a:r>
              <a:rPr lang="bg-BG" sz="3200" dirty="0"/>
              <a:t>3. Издадени брошури.</a:t>
            </a:r>
            <a:br>
              <a:rPr lang="bg-BG" sz="3200" dirty="0"/>
            </a:br>
            <a:r>
              <a:rPr lang="bg-BG" sz="3200" dirty="0"/>
              <a:t>4. Залагане като клаузи в договори.</a:t>
            </a:r>
            <a:br>
              <a:rPr lang="bg-BG" sz="3200" dirty="0"/>
            </a:br>
            <a:r>
              <a:rPr lang="bg-BG" sz="3200" dirty="0"/>
              <a:t>5. Други.</a:t>
            </a:r>
            <a:br>
              <a:rPr lang="bg-BG" sz="3200" dirty="0"/>
            </a:br>
            <a:br>
              <a:rPr lang="bg-BG" sz="2000" dirty="0"/>
            </a:b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DE3C41-DB21-43FF-8260-1C33E7D3A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49603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288</Words>
  <Application>Microsoft Office PowerPoint</Application>
  <PresentationFormat>Widescreen</PresentationFormat>
  <Paragraphs>104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 3</vt:lpstr>
      <vt:lpstr>Facet</vt:lpstr>
      <vt:lpstr>ПРИЛАГАНЕ НА  РЕГЛАМЕНТ ЕС № 995/2010  В БЪЛГАРИЯ </vt:lpstr>
      <vt:lpstr>Изготвен и изпратен отчет за дейността на ИАГ по прилагане на Регламент 995/2010 01.03.2017-28.02.2019 г. </vt:lpstr>
      <vt:lpstr>- 550 бр. извършени проверки на оператори, закупили дървесина на корен в България; - 719 бр. извършени проверки на собственици на гори или с гори предоставени им за управление, продаващи дървесина в България от временен склад за първи път; - 91 бр. проверки на вносителите на дървесина и дървесни продукти, включени в обхвата на регламента.  - Проверени са 797 търговци, като най-много от тях са проверките по обекти по чл. 206 от ЗГ. </vt:lpstr>
      <vt:lpstr> </vt:lpstr>
      <vt:lpstr>191 оператора са без система за надлежна проверка /180 местни и 11 вносители/ - Съставени са 138 предписания за отстраняване на пропуски при спазването на Регламента, а на останалите са дадени устни указания. - Един съставен акт за нарушение на изискванията на Регламент (ЕС) № 995/2010.  </vt:lpstr>
      <vt:lpstr>ПРОТОКОЛ за извършване на проверка по Регламент (ЕС) №995/2010  </vt:lpstr>
      <vt:lpstr>Брой оператори, действащи на територията на страната: 1. местни – ДГС/ДЛС, общини, частни сдружения, лицензирани фирми, юридически лица, физически лица и др.  – около 4000 без Ю.Л и Ф.Л 2. вносители – неизвестен брой,  липса на единен регистър  </vt:lpstr>
      <vt:lpstr>Споразумение № 116/16.07.2014 г. между ИАГ и Агенция Митници  </vt:lpstr>
      <vt:lpstr>Мерки за осведомяване на операторите за изискванията на Регламента: 1. При извършване на проверки; 2. Електронната страница на ИАГ; 3. Издадени брошури. 4. Залагане като клаузи в договори. 5. Други.  </vt:lpstr>
      <vt:lpstr>Информация за незаконен дърводобив</vt:lpstr>
      <vt:lpstr>ПРОБЛЕМИ при прилагането на Регламента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</dc:creator>
  <cp:lastModifiedBy>Alexander </cp:lastModifiedBy>
  <cp:revision>27</cp:revision>
  <cp:lastPrinted>2019-05-20T09:10:10Z</cp:lastPrinted>
  <dcterms:created xsi:type="dcterms:W3CDTF">2019-04-30T11:06:54Z</dcterms:created>
  <dcterms:modified xsi:type="dcterms:W3CDTF">2019-05-20T09:10:43Z</dcterms:modified>
</cp:coreProperties>
</file>