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0" r:id="rId3"/>
    <p:sldId id="272" r:id="rId4"/>
    <p:sldId id="271" r:id="rId5"/>
    <p:sldId id="258" r:id="rId6"/>
    <p:sldId id="268" r:id="rId7"/>
    <p:sldId id="259" r:id="rId8"/>
    <p:sldId id="260" r:id="rId9"/>
    <p:sldId id="273" r:id="rId10"/>
    <p:sldId id="265" r:id="rId11"/>
    <p:sldId id="274" r:id="rId12"/>
    <p:sldId id="269" r:id="rId13"/>
    <p:sldId id="261" r:id="rId14"/>
    <p:sldId id="262" r:id="rId15"/>
    <p:sldId id="263" r:id="rId16"/>
    <p:sldId id="266" r:id="rId17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3AD558-7C9D-4939-BF3C-47B6E1B9DA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319F20-2F1D-4D90-AFD4-B62EAC5556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67BC1-F382-4A8D-81BB-F251E104AA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0B1A2-90C5-4685-A414-D2997422BF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9DC29-9065-410A-9F64-D6F56CB720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518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0BE26-4E49-4947-B47C-CD3AE27EA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6052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8717-565D-467B-84EE-0552B2133F4C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D29D-FAE3-4F54-9590-187C75D1E21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A6A59-3A6F-418F-BBA4-3CEE449054E0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2DBC-038B-4654-985F-1D25205A6939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B682-7ED6-4A33-9F52-A7AA565895D6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8D704-4E9B-4772-95CE-32E006A892F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E0C3-7AAE-42E6-B822-0395CC00E699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59E8-04B4-4BC9-867E-3305FB66470D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B1A7-8E69-4C24-BC18-21029175DAFA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17EA-AE37-4729-9DAA-4C99DFC146C0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992E-4BAC-4B62-BE2A-15CCB2FEDC3C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D1039-0D64-49C2-9FBF-30F4B9FDC9EA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C8D98-44E6-4F47-8419-8E283544DCD6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0ED3-E9CC-4D57-96E2-FD96DD5201CB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0175-FBCE-49F0-B690-780CDC6EFBF1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A5CA6-0419-417C-A58B-65DCEA3549BF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01DC-8355-48F1-972B-F9459501BCD8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42D57-6C41-43C2-9D69-16DE3BECBC0F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F2D10-F400-4DE8-AA31-1C228B58306F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FSC</a:t>
            </a:r>
            <a:r>
              <a:rPr lang="bg-BG" dirty="0"/>
              <a:t> оценка на риска за България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01510FB-17A1-4A5A-BDF8-D3F46F52E94F}"/>
              </a:ext>
            </a:extLst>
          </p:cNvPr>
          <p:cNvSpPr txBox="1">
            <a:spLocks/>
          </p:cNvSpPr>
          <p:nvPr/>
        </p:nvSpPr>
        <p:spPr>
          <a:xfrm>
            <a:off x="6811346" y="4321422"/>
            <a:ext cx="2901821" cy="57715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dirty="0">
                <a:solidFill>
                  <a:schemeClr val="tx1"/>
                </a:solidFill>
              </a:rPr>
              <a:t>Александра Александрова</a:t>
            </a:r>
          </a:p>
          <a:p>
            <a:pPr algn="ctr"/>
            <a:r>
              <a:rPr lang="bg-BG" dirty="0">
                <a:solidFill>
                  <a:schemeClr val="tx1"/>
                </a:solidFill>
              </a:rPr>
              <a:t>14-17 май 2019 г., гр. Банско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B92EB8-404B-44B0-99EB-A78F0D166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02CC-B479-4BF4-8C2A-80C3B69A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128372"/>
            <a:ext cx="9577550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1. Незаконно добита дървесина – индикатори: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965296-79F8-411F-8A49-89869BD0CEC2}"/>
              </a:ext>
            </a:extLst>
          </p:cNvPr>
          <p:cNvSpPr txBox="1">
            <a:spLocks/>
          </p:cNvSpPr>
          <p:nvPr/>
        </p:nvSpPr>
        <p:spPr>
          <a:xfrm>
            <a:off x="473983" y="1416450"/>
            <a:ext cx="11592378" cy="460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1.12 Законно наемане на работа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1.13 Обичайни права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1.14 Свободно предварително и информирано съгласие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Неприложимо за България;</a:t>
            </a:r>
          </a:p>
          <a:p>
            <a:r>
              <a:rPr lang="bg-BG" dirty="0"/>
              <a:t>1.15 Права на коренното/традиционното население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Неприложимо за България;</a:t>
            </a:r>
          </a:p>
          <a:p>
            <a:r>
              <a:rPr lang="bg-BG" dirty="0"/>
              <a:t>1.16 Класификация на видове, количества, качества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B2BF95-C986-4C09-9FF4-E26893E35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69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02CC-B479-4BF4-8C2A-80C3B69A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128372"/>
            <a:ext cx="9577550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1. Незаконно добита дървесина – индикатори: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965296-79F8-411F-8A49-89869BD0CEC2}"/>
              </a:ext>
            </a:extLst>
          </p:cNvPr>
          <p:cNvSpPr txBox="1">
            <a:spLocks/>
          </p:cNvSpPr>
          <p:nvPr/>
        </p:nvSpPr>
        <p:spPr>
          <a:xfrm>
            <a:off x="473983" y="1416450"/>
            <a:ext cx="11592378" cy="460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1.17 Търговия и транспорт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1.18 Офшорна търговия и трансферно ценообразуване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1.19 Митнически разпоредби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1.20 CITES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>
                <a:solidFill>
                  <a:schemeClr val="tx1"/>
                </a:solidFill>
              </a:rPr>
              <a:t>Нисък риск</a:t>
            </a:r>
            <a:r>
              <a:rPr lang="bg-BG" dirty="0"/>
              <a:t>;</a:t>
            </a:r>
          </a:p>
          <a:p>
            <a:r>
              <a:rPr lang="bg-BG" dirty="0"/>
              <a:t>1.21 Законодателство, изискващо процедури за надлежна проверка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риск.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226442-F9EB-4DC3-8619-4BA38F10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6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4D6A-BF33-4FAB-B405-C7FCF99DB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128372"/>
            <a:ext cx="8596668" cy="1259801"/>
          </a:xfrm>
        </p:spPr>
        <p:txBody>
          <a:bodyPr>
            <a:normAutofit/>
          </a:bodyPr>
          <a:lstStyle/>
          <a:p>
            <a:r>
              <a:rPr lang="bg-BG" dirty="0"/>
              <a:t>Оценки на риска за дървесината в световен мащаб (</a:t>
            </a:r>
            <a:r>
              <a:rPr lang="en-GB" dirty="0"/>
              <a:t>Timber Risk Assessments</a:t>
            </a:r>
            <a:r>
              <a:rPr lang="bg-BG" dirty="0"/>
              <a:t>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1FE6F-81D4-4CD7-BBD4-A5E4A4B77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920870"/>
            <a:ext cx="3981904" cy="1950864"/>
          </a:xfrm>
        </p:spPr>
        <p:txBody>
          <a:bodyPr/>
          <a:lstStyle/>
          <a:p>
            <a:r>
              <a:rPr lang="bg-BG" dirty="0"/>
              <a:t>Оценки на риска за дървесината за България – одобрена Ноември 2017;</a:t>
            </a:r>
          </a:p>
          <a:p>
            <a:r>
              <a:rPr lang="bg-BG" dirty="0"/>
              <a:t>Оценката на риска за България е 5 от 100 за 2017 г. – Висок риск за незаконна дървесина.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83350A-B057-4186-8B05-099014C56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316" y="1388173"/>
            <a:ext cx="6296734" cy="40816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637B73-E6F4-488E-BD96-67A01F07F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950" y="4086798"/>
            <a:ext cx="2553056" cy="148610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F9BFE-D70C-4ACF-B982-F0DF6C937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01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4C879-971B-4621-B682-35D9B8924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" y="128372"/>
            <a:ext cx="9838808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2. Дървесина, добита в нарушение на традиционни или граждански права – индикатори: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459B2-E986-4722-B25D-FDA71222B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439" y="1856793"/>
            <a:ext cx="8118475" cy="3974840"/>
          </a:xfrm>
        </p:spPr>
        <p:txBody>
          <a:bodyPr>
            <a:normAutofit/>
          </a:bodyPr>
          <a:lstStyle/>
          <a:p>
            <a:r>
              <a:rPr lang="bg-BG" dirty="0"/>
              <a:t>2.1 Горският сектор не е свързан с въоръжени конфликти, включително заплахи на националната и регионална сигурност и/или свързани с военен контрол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>
                <a:solidFill>
                  <a:schemeClr val="tx1"/>
                </a:solidFill>
              </a:rPr>
              <a:t>Нисък риск;</a:t>
            </a:r>
          </a:p>
          <a:p>
            <a:r>
              <a:rPr lang="bg-BG" dirty="0"/>
              <a:t>2.2 Трудовите права се спазват, включително правата, определени в Задължителните принципи и права на работното място на МОТ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2.3 Правата на коренното население се спазват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5BFF7F-4761-4DAC-A1F7-A9EC8B391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4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9E302-4A77-4CD0-B392-AB4779F24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20" y="206588"/>
            <a:ext cx="9519493" cy="2043126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3. Дървесина, добита от гори, в които високи консервационни стойности са под заплаха от дейностите по управление – индикатори: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6A47B-2AA7-4E92-B488-58DA59CB3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98171"/>
            <a:ext cx="9955354" cy="4343192"/>
          </a:xfrm>
        </p:spPr>
        <p:txBody>
          <a:bodyPr>
            <a:normAutofit fontScale="92500" lnSpcReduction="10000"/>
          </a:bodyPr>
          <a:lstStyle/>
          <a:p>
            <a:r>
              <a:rPr lang="bg-BG" dirty="0"/>
              <a:t>3.1 Разнообразие от видове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Нисък риск;</a:t>
            </a:r>
          </a:p>
          <a:p>
            <a:r>
              <a:rPr lang="bg-BG" dirty="0"/>
              <a:t>3.2 Екосистеми и мозайки от екосистеми на ниво ландшафт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3.3 Екосистеми и местообитания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3.4 </a:t>
            </a:r>
            <a:r>
              <a:rPr lang="bg-BG" dirty="0" err="1"/>
              <a:t>Екосистемни</a:t>
            </a:r>
            <a:r>
              <a:rPr lang="bg-BG" dirty="0"/>
              <a:t> услуги от критично значение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3.5 Основни потребности на населението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3.6 Културни ценности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695434-32B9-44D2-AD3C-28003E5D4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63876DF-BC30-4150-B9CF-8AB9A49B0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248" y="2043404"/>
            <a:ext cx="9955354" cy="3312367"/>
          </a:xfrm>
        </p:spPr>
        <p:txBody>
          <a:bodyPr>
            <a:normAutofit/>
          </a:bodyPr>
          <a:lstStyle/>
          <a:p>
            <a:r>
              <a:rPr lang="bg-BG" sz="2000" b="1" dirty="0"/>
              <a:t>Категория 4. Дървесина от гори, превърнати в плантации или негорски територии (конверсия)</a:t>
            </a:r>
            <a:endParaRPr lang="en-US" sz="2000" b="1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2000" dirty="0">
                <a:solidFill>
                  <a:srgbClr val="FF0000"/>
                </a:solidFill>
              </a:rPr>
              <a:t>Нисък риск;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bg-BG" sz="2000" b="1" dirty="0"/>
              <a:t>Категория 5. Дървесина от гори, в които са засадени генетично модифицирани дървета</a:t>
            </a:r>
            <a:endParaRPr lang="en-US" sz="2000" b="1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sz="2000" dirty="0">
                <a:solidFill>
                  <a:srgbClr val="FF0000"/>
                </a:solidFill>
              </a:rPr>
              <a:t>Нисък риск.</a:t>
            </a:r>
            <a:endParaRPr lang="en-GB" sz="2000" dirty="0">
              <a:solidFill>
                <a:srgbClr val="FF0000"/>
              </a:solidFill>
            </a:endParaRPr>
          </a:p>
          <a:p>
            <a:pPr marL="540000">
              <a:buFont typeface="Wingdings" panose="05000000000000000000" pitchFamily="2" charset="2"/>
              <a:buChar char="Ø"/>
            </a:pPr>
            <a:endParaRPr lang="bg-BG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55AF38-F814-4DC2-B863-E9F21FA43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7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D721D-D9EB-4914-930A-4CFE80BE9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275772"/>
            <a:ext cx="9461436" cy="894854"/>
          </a:xfrm>
        </p:spPr>
        <p:txBody>
          <a:bodyPr>
            <a:normAutofit/>
          </a:bodyPr>
          <a:lstStyle/>
          <a:p>
            <a:r>
              <a:rPr lang="bg-BG" dirty="0"/>
              <a:t>Матрица на разглеждане на индикаторите: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7F5954-3EA0-4FF4-9959-7742DCF4C55D}"/>
              </a:ext>
            </a:extLst>
          </p:cNvPr>
          <p:cNvSpPr/>
          <p:nvPr/>
        </p:nvSpPr>
        <p:spPr>
          <a:xfrm>
            <a:off x="451821" y="1672771"/>
            <a:ext cx="1855950" cy="3058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b="1" dirty="0" err="1"/>
              <a:t>Приложими</a:t>
            </a:r>
            <a:r>
              <a:rPr lang="ru-RU" b="1" dirty="0"/>
              <a:t> </a:t>
            </a:r>
            <a:r>
              <a:rPr lang="ru-RU" b="1" dirty="0" err="1"/>
              <a:t>закони</a:t>
            </a:r>
            <a:r>
              <a:rPr lang="ru-RU" b="1" dirty="0"/>
              <a:t> и </a:t>
            </a:r>
            <a:r>
              <a:rPr lang="ru-RU" b="1" dirty="0" err="1"/>
              <a:t>норми</a:t>
            </a:r>
            <a:r>
              <a:rPr lang="en-GB" b="1" dirty="0"/>
              <a:t>;</a:t>
            </a:r>
          </a:p>
          <a:p>
            <a:pPr fontAlgn="base"/>
            <a:r>
              <a:rPr lang="en-US" b="1" dirty="0" err="1"/>
              <a:t>Законова</a:t>
            </a:r>
            <a:r>
              <a:rPr lang="en-US" b="1" dirty="0"/>
              <a:t> </a:t>
            </a:r>
            <a:r>
              <a:rPr lang="en-US" b="1" dirty="0" err="1"/>
              <a:t>власт</a:t>
            </a:r>
            <a:r>
              <a:rPr lang="en-US" b="1" dirty="0"/>
              <a:t>;</a:t>
            </a:r>
          </a:p>
          <a:p>
            <a:pPr fontAlgn="base"/>
            <a:r>
              <a:rPr lang="en-US" b="1" dirty="0" err="1"/>
              <a:t>Законово</a:t>
            </a:r>
            <a:r>
              <a:rPr lang="en-US" b="1" dirty="0"/>
              <a:t> </a:t>
            </a:r>
            <a:r>
              <a:rPr lang="en-US" b="1" dirty="0" err="1"/>
              <a:t>изискуеми</a:t>
            </a:r>
            <a:r>
              <a:rPr lang="en-US" b="1" dirty="0"/>
              <a:t> </a:t>
            </a:r>
            <a:r>
              <a:rPr lang="en-US" b="1" dirty="0" err="1"/>
              <a:t>документи</a:t>
            </a:r>
            <a:r>
              <a:rPr lang="en-US" b="1" dirty="0"/>
              <a:t> </a:t>
            </a:r>
            <a:r>
              <a:rPr lang="en-US" b="1" dirty="0" err="1"/>
              <a:t>или</a:t>
            </a:r>
            <a:r>
              <a:rPr lang="en-US" b="1" dirty="0"/>
              <a:t> </a:t>
            </a:r>
            <a:r>
              <a:rPr lang="en-US" b="1" dirty="0" err="1"/>
              <a:t>документация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05DFF4-F817-459B-A7C4-FC99220F3CCC}"/>
              </a:ext>
            </a:extLst>
          </p:cNvPr>
          <p:cNvSpPr/>
          <p:nvPr/>
        </p:nvSpPr>
        <p:spPr>
          <a:xfrm>
            <a:off x="3235744" y="1672770"/>
            <a:ext cx="1855950" cy="3058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Източници</a:t>
            </a:r>
            <a:r>
              <a:rPr lang="en-US" b="1" dirty="0"/>
              <a:t> </a:t>
            </a:r>
            <a:r>
              <a:rPr lang="en-US" b="1" dirty="0" err="1"/>
              <a:t>на</a:t>
            </a:r>
            <a:r>
              <a:rPr lang="en-US" b="1" dirty="0"/>
              <a:t> </a:t>
            </a:r>
            <a:r>
              <a:rPr lang="en-US" b="1" dirty="0" err="1"/>
              <a:t>информация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3D37B4-C1A5-4D64-B330-663D6930F84E}"/>
              </a:ext>
            </a:extLst>
          </p:cNvPr>
          <p:cNvSpPr/>
          <p:nvPr/>
        </p:nvSpPr>
        <p:spPr>
          <a:xfrm>
            <a:off x="6264324" y="1672770"/>
            <a:ext cx="1855950" cy="3058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Определяне</a:t>
            </a:r>
            <a:r>
              <a:rPr lang="en-US" b="1" dirty="0"/>
              <a:t> </a:t>
            </a:r>
            <a:r>
              <a:rPr lang="en-US" b="1" dirty="0" err="1"/>
              <a:t>на</a:t>
            </a:r>
            <a:r>
              <a:rPr lang="en-US" b="1" dirty="0"/>
              <a:t> </a:t>
            </a:r>
            <a:r>
              <a:rPr lang="en-US" b="1" dirty="0" err="1"/>
              <a:t>риска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E6C541-5B95-450E-8643-E19BB260026F}"/>
              </a:ext>
            </a:extLst>
          </p:cNvPr>
          <p:cNvSpPr/>
          <p:nvPr/>
        </p:nvSpPr>
        <p:spPr>
          <a:xfrm>
            <a:off x="9173029" y="1672770"/>
            <a:ext cx="1855950" cy="3058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err="1"/>
              <a:t>Препоръчи-телни</a:t>
            </a:r>
            <a:r>
              <a:rPr lang="bg-BG" b="1" dirty="0"/>
              <a:t> контролни мерки</a:t>
            </a:r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EB19E13-540A-4781-A243-A7240343C89E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2307771" y="3202213"/>
            <a:ext cx="927973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09D80EF-447F-4D19-B01D-E2BC3CC36C3A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5091694" y="3202213"/>
            <a:ext cx="1172630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3F6BCC4-0644-4589-BE84-F196C67E65F7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8120274" y="3202214"/>
            <a:ext cx="105275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6B4E2A-68D0-4DE0-8CDF-A0218B5AB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59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48731-38A9-4E93-9560-5636A709B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FSC </a:t>
            </a:r>
            <a:r>
              <a:rPr lang="bg-BG" dirty="0"/>
              <a:t>оценки на риска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EDCD-E9E9-4D79-BF0A-AF0A9B08F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548882"/>
            <a:ext cx="11142630" cy="4492481"/>
          </a:xfrm>
        </p:spPr>
        <p:txBody>
          <a:bodyPr>
            <a:normAutofit/>
          </a:bodyPr>
          <a:lstStyle/>
          <a:p>
            <a:r>
              <a:rPr lang="ru-RU" dirty="0" err="1"/>
              <a:t>Оценките</a:t>
            </a:r>
            <a:r>
              <a:rPr lang="ru-RU" dirty="0"/>
              <a:t> на риска на FSC се </a:t>
            </a:r>
            <a:r>
              <a:rPr lang="ru-RU" dirty="0" err="1"/>
              <a:t>използват</a:t>
            </a:r>
            <a:r>
              <a:rPr lang="ru-RU" dirty="0"/>
              <a:t> за </a:t>
            </a:r>
            <a:r>
              <a:rPr lang="ru-RU" dirty="0" err="1"/>
              <a:t>определяне</a:t>
            </a:r>
            <a:r>
              <a:rPr lang="ru-RU" dirty="0"/>
              <a:t> на риска от </a:t>
            </a:r>
            <a:r>
              <a:rPr lang="ru-RU" dirty="0" err="1"/>
              <a:t>получаване</a:t>
            </a:r>
            <a:r>
              <a:rPr lang="ru-RU" dirty="0"/>
              <a:t> на материал от </a:t>
            </a:r>
            <a:r>
              <a:rPr lang="ru-RU" dirty="0" err="1"/>
              <a:t>неприемливи</a:t>
            </a:r>
            <a:r>
              <a:rPr lang="ru-RU" dirty="0"/>
              <a:t> </a:t>
            </a:r>
            <a:r>
              <a:rPr lang="ru-RU" dirty="0" err="1"/>
              <a:t>дървесни</a:t>
            </a:r>
            <a:r>
              <a:rPr lang="ru-RU" dirty="0"/>
              <a:t> </a:t>
            </a:r>
            <a:r>
              <a:rPr lang="ru-RU" dirty="0" err="1"/>
              <a:t>източници</a:t>
            </a:r>
            <a:r>
              <a:rPr lang="ru-RU" dirty="0"/>
              <a:t> при </a:t>
            </a:r>
            <a:r>
              <a:rPr lang="ru-RU" dirty="0" err="1"/>
              <a:t>снабдяването</a:t>
            </a:r>
            <a:r>
              <a:rPr lang="ru-RU" dirty="0"/>
              <a:t> с </a:t>
            </a:r>
            <a:r>
              <a:rPr lang="ru-RU" dirty="0" err="1"/>
              <a:t>контролирана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;</a:t>
            </a:r>
          </a:p>
          <a:p>
            <a:r>
              <a:rPr lang="ru-RU" dirty="0" err="1"/>
              <a:t>Оценките</a:t>
            </a:r>
            <a:r>
              <a:rPr lang="ru-RU" dirty="0"/>
              <a:t> на риска се </a:t>
            </a:r>
            <a:r>
              <a:rPr lang="ru-RU" dirty="0" err="1"/>
              <a:t>разработват</a:t>
            </a:r>
            <a:r>
              <a:rPr lang="ru-RU" dirty="0"/>
              <a:t> в координация с </a:t>
            </a:r>
            <a:r>
              <a:rPr lang="ru-RU" dirty="0" err="1"/>
              <a:t>националните</a:t>
            </a:r>
            <a:r>
              <a:rPr lang="ru-RU" dirty="0"/>
              <a:t> </a:t>
            </a:r>
            <a:r>
              <a:rPr lang="ru-RU" dirty="0" err="1"/>
              <a:t>заинтересовани</a:t>
            </a:r>
            <a:r>
              <a:rPr lang="ru-RU" dirty="0"/>
              <a:t> </a:t>
            </a:r>
            <a:r>
              <a:rPr lang="ru-RU" dirty="0" err="1"/>
              <a:t>страни</a:t>
            </a:r>
            <a:r>
              <a:rPr lang="ru-RU" dirty="0"/>
              <a:t> и </a:t>
            </a:r>
            <a:r>
              <a:rPr lang="ru-RU" dirty="0" err="1"/>
              <a:t>трябва</a:t>
            </a:r>
            <a:r>
              <a:rPr lang="ru-RU" dirty="0"/>
              <a:t> да </a:t>
            </a:r>
            <a:r>
              <a:rPr lang="ru-RU" dirty="0" err="1"/>
              <a:t>бъдат</a:t>
            </a:r>
            <a:r>
              <a:rPr lang="ru-RU" dirty="0"/>
              <a:t> </a:t>
            </a:r>
            <a:r>
              <a:rPr lang="ru-RU" dirty="0" err="1"/>
              <a:t>одобрени</a:t>
            </a:r>
            <a:r>
              <a:rPr lang="ru-RU" dirty="0"/>
              <a:t> от FSC, </a:t>
            </a:r>
            <a:r>
              <a:rPr lang="ru-RU" dirty="0" err="1"/>
              <a:t>преди</a:t>
            </a:r>
            <a:r>
              <a:rPr lang="ru-RU" dirty="0"/>
              <a:t> да </a:t>
            </a:r>
            <a:r>
              <a:rPr lang="ru-RU" dirty="0" err="1"/>
              <a:t>станат</a:t>
            </a:r>
            <a:r>
              <a:rPr lang="ru-RU" dirty="0"/>
              <a:t> </a:t>
            </a:r>
            <a:r>
              <a:rPr lang="ru-RU" dirty="0" err="1"/>
              <a:t>задължителни</a:t>
            </a:r>
            <a:r>
              <a:rPr lang="ru-RU" dirty="0"/>
              <a:t>. След </a:t>
            </a:r>
            <a:r>
              <a:rPr lang="ru-RU" dirty="0" err="1"/>
              <a:t>като</a:t>
            </a:r>
            <a:r>
              <a:rPr lang="ru-RU" dirty="0"/>
              <a:t> </a:t>
            </a:r>
            <a:r>
              <a:rPr lang="ru-RU" dirty="0" err="1"/>
              <a:t>бъдат</a:t>
            </a:r>
            <a:r>
              <a:rPr lang="ru-RU" dirty="0"/>
              <a:t> </a:t>
            </a:r>
            <a:r>
              <a:rPr lang="ru-RU" dirty="0" err="1"/>
              <a:t>одобрени</a:t>
            </a:r>
            <a:r>
              <a:rPr lang="ru-RU" dirty="0"/>
              <a:t>, </a:t>
            </a:r>
            <a:r>
              <a:rPr lang="ru-RU" dirty="0" err="1"/>
              <a:t>организациите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определят риска, </a:t>
            </a:r>
            <a:r>
              <a:rPr lang="ru-RU" dirty="0" err="1"/>
              <a:t>свързан</a:t>
            </a:r>
            <a:r>
              <a:rPr lang="ru-RU" dirty="0"/>
              <a:t>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снабдяването</a:t>
            </a:r>
            <a:r>
              <a:rPr lang="ru-RU" dirty="0"/>
              <a:t> с </a:t>
            </a:r>
            <a:r>
              <a:rPr lang="ru-RU" dirty="0" err="1"/>
              <a:t>контролирана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 в </a:t>
            </a:r>
            <a:r>
              <a:rPr lang="ru-RU" dirty="0" err="1"/>
              <a:t>съответните</a:t>
            </a:r>
            <a:r>
              <a:rPr lang="ru-RU" dirty="0"/>
              <a:t> области;</a:t>
            </a:r>
          </a:p>
          <a:p>
            <a:r>
              <a:rPr lang="ru-RU" dirty="0" err="1"/>
              <a:t>Национални</a:t>
            </a:r>
            <a:r>
              <a:rPr lang="ru-RU" dirty="0"/>
              <a:t> оценки на риска (НОР) – </a:t>
            </a:r>
            <a:r>
              <a:rPr lang="ru-RU" dirty="0" err="1"/>
              <a:t>разработват</a:t>
            </a:r>
            <a:r>
              <a:rPr lang="ru-RU" dirty="0"/>
              <a:t> се от </a:t>
            </a:r>
            <a:r>
              <a:rPr lang="ru-RU" dirty="0" err="1"/>
              <a:t>местни</a:t>
            </a:r>
            <a:r>
              <a:rPr lang="ru-RU" dirty="0"/>
              <a:t> работни </a:t>
            </a:r>
            <a:r>
              <a:rPr lang="ru-RU" dirty="0" err="1"/>
              <a:t>групи</a:t>
            </a:r>
            <a:r>
              <a:rPr lang="ru-RU" dirty="0"/>
              <a:t>, за да се </a:t>
            </a:r>
            <a:r>
              <a:rPr lang="ru-RU" dirty="0" err="1"/>
              <a:t>вземат</a:t>
            </a:r>
            <a:r>
              <a:rPr lang="ru-RU" dirty="0"/>
              <a:t> </a:t>
            </a:r>
            <a:r>
              <a:rPr lang="ru-RU" dirty="0" err="1"/>
              <a:t>предвид</a:t>
            </a:r>
            <a:r>
              <a:rPr lang="ru-RU" dirty="0"/>
              <a:t> </a:t>
            </a:r>
            <a:r>
              <a:rPr lang="ru-RU" dirty="0" err="1"/>
              <a:t>специфичните</a:t>
            </a:r>
            <a:r>
              <a:rPr lang="ru-RU" dirty="0"/>
              <a:t> </a:t>
            </a:r>
            <a:r>
              <a:rPr lang="ru-RU" dirty="0" err="1"/>
              <a:t>социални</a:t>
            </a:r>
            <a:r>
              <a:rPr lang="ru-RU" dirty="0"/>
              <a:t> и </a:t>
            </a:r>
            <a:r>
              <a:rPr lang="ru-RU" dirty="0" err="1"/>
              <a:t>географски</a:t>
            </a:r>
            <a:r>
              <a:rPr lang="ru-RU" dirty="0"/>
              <a:t> условия на </a:t>
            </a:r>
            <a:r>
              <a:rPr lang="ru-RU" dirty="0" err="1"/>
              <a:t>страните</a:t>
            </a:r>
            <a:r>
              <a:rPr lang="ru-RU" dirty="0"/>
              <a:t>;</a:t>
            </a:r>
          </a:p>
          <a:p>
            <a:r>
              <a:rPr lang="ru-RU" dirty="0" err="1"/>
              <a:t>Определяне</a:t>
            </a:r>
            <a:r>
              <a:rPr lang="ru-RU" dirty="0"/>
              <a:t> на риска: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 err="1"/>
              <a:t>Нисък</a:t>
            </a:r>
            <a:r>
              <a:rPr lang="ru-RU" dirty="0"/>
              <a:t> риск – </a:t>
            </a:r>
            <a:r>
              <a:rPr lang="ru-RU" dirty="0" err="1"/>
              <a:t>организациите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получат </a:t>
            </a:r>
            <a:r>
              <a:rPr lang="ru-RU" dirty="0" err="1"/>
              <a:t>контролирана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;</a:t>
            </a:r>
          </a:p>
          <a:p>
            <a:pPr marL="540000">
              <a:buFont typeface="Wingdings" panose="05000000000000000000" pitchFamily="2" charset="2"/>
              <a:buChar char="Ø"/>
            </a:pPr>
            <a:r>
              <a:rPr lang="ru-RU" dirty="0"/>
              <a:t>Конкретно определен риск – НОР </a:t>
            </a:r>
            <a:r>
              <a:rPr lang="ru-RU" dirty="0" err="1"/>
              <a:t>описват</a:t>
            </a:r>
            <a:r>
              <a:rPr lang="ru-RU" dirty="0"/>
              <a:t> </a:t>
            </a:r>
            <a:r>
              <a:rPr lang="ru-RU" dirty="0" err="1"/>
              <a:t>рисковете</a:t>
            </a:r>
            <a:r>
              <a:rPr lang="ru-RU" dirty="0"/>
              <a:t> от </a:t>
            </a:r>
            <a:r>
              <a:rPr lang="ru-RU" dirty="0" err="1"/>
              <a:t>снабдяване</a:t>
            </a:r>
            <a:r>
              <a:rPr lang="ru-RU" dirty="0"/>
              <a:t> с </a:t>
            </a:r>
            <a:r>
              <a:rPr lang="ru-RU" dirty="0" err="1"/>
              <a:t>неприемливи</a:t>
            </a:r>
            <a:r>
              <a:rPr lang="ru-RU" dirty="0"/>
              <a:t> </a:t>
            </a:r>
            <a:r>
              <a:rPr lang="ru-RU" dirty="0" err="1"/>
              <a:t>материали</a:t>
            </a:r>
            <a:r>
              <a:rPr lang="ru-RU" dirty="0"/>
              <a:t>. За да се </a:t>
            </a:r>
            <a:r>
              <a:rPr lang="ru-RU" dirty="0" err="1"/>
              <a:t>снабдява</a:t>
            </a:r>
            <a:r>
              <a:rPr lang="ru-RU" dirty="0"/>
              <a:t> с </a:t>
            </a:r>
            <a:r>
              <a:rPr lang="ru-RU" dirty="0" err="1"/>
              <a:t>контролирана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 в </a:t>
            </a:r>
            <a:r>
              <a:rPr lang="ru-RU" dirty="0" err="1"/>
              <a:t>тези</a:t>
            </a:r>
            <a:r>
              <a:rPr lang="ru-RU" dirty="0"/>
              <a:t> области, </a:t>
            </a:r>
            <a:r>
              <a:rPr lang="ru-RU" dirty="0" err="1"/>
              <a:t>организациите</a:t>
            </a:r>
            <a:r>
              <a:rPr lang="ru-RU" dirty="0"/>
              <a:t> </a:t>
            </a:r>
            <a:r>
              <a:rPr lang="ru-RU" dirty="0" err="1"/>
              <a:t>трябва</a:t>
            </a:r>
            <a:r>
              <a:rPr lang="ru-RU" dirty="0"/>
              <a:t> да приложат набор от „</a:t>
            </a:r>
            <a:r>
              <a:rPr lang="ru-RU" dirty="0" err="1"/>
              <a:t>контролни</a:t>
            </a:r>
            <a:r>
              <a:rPr lang="ru-RU" dirty="0"/>
              <a:t> мерки“, </a:t>
            </a:r>
            <a:r>
              <a:rPr lang="ru-RU" dirty="0" err="1"/>
              <a:t>предназначени</a:t>
            </a:r>
            <a:r>
              <a:rPr lang="ru-RU" dirty="0"/>
              <a:t> да </a:t>
            </a:r>
            <a:r>
              <a:rPr lang="ru-RU" dirty="0" err="1"/>
              <a:t>намалят</a:t>
            </a:r>
            <a:r>
              <a:rPr lang="ru-RU" dirty="0"/>
              <a:t> </a:t>
            </a:r>
            <a:r>
              <a:rPr lang="ru-RU" dirty="0" err="1"/>
              <a:t>съществуващите</a:t>
            </a:r>
            <a:r>
              <a:rPr lang="ru-RU" dirty="0"/>
              <a:t> </a:t>
            </a:r>
            <a:r>
              <a:rPr lang="ru-RU" dirty="0" err="1"/>
              <a:t>специфични</a:t>
            </a:r>
            <a:r>
              <a:rPr lang="ru-RU" dirty="0"/>
              <a:t> </a:t>
            </a:r>
            <a:r>
              <a:rPr lang="ru-RU" dirty="0" err="1"/>
              <a:t>рискове</a:t>
            </a:r>
            <a:r>
              <a:rPr lang="ru-RU" dirty="0"/>
              <a:t> и да проверят дали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ефективни</a:t>
            </a:r>
            <a:r>
              <a:rPr lang="ru-RU" dirty="0"/>
              <a:t>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FF249D-8766-4BAB-8C56-C17B0AADA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9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866C9-B150-47FD-921D-52EC5E12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Видове </a:t>
            </a:r>
            <a:r>
              <a:rPr lang="en-GB" dirty="0"/>
              <a:t>FSC </a:t>
            </a:r>
            <a:r>
              <a:rPr lang="bg-BG" dirty="0"/>
              <a:t>оценки на риска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442FC-48CA-48A8-B901-630F11B78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3220864"/>
          </a:xfrm>
        </p:spPr>
        <p:txBody>
          <a:bodyPr>
            <a:normAutofit/>
          </a:bodyPr>
          <a:lstStyle/>
          <a:p>
            <a:r>
              <a:rPr lang="ru-RU" dirty="0" err="1"/>
              <a:t>Национална</a:t>
            </a:r>
            <a:r>
              <a:rPr lang="ru-RU" dirty="0"/>
              <a:t> оценка на риска (НОР) – Оценка на риска за </a:t>
            </a:r>
            <a:r>
              <a:rPr lang="ru-RU" dirty="0" err="1"/>
              <a:t>снабдяване</a:t>
            </a:r>
            <a:r>
              <a:rPr lang="ru-RU" dirty="0"/>
              <a:t> с </a:t>
            </a:r>
            <a:r>
              <a:rPr lang="ru-RU" dirty="0" err="1"/>
              <a:t>неприемливи</a:t>
            </a:r>
            <a:r>
              <a:rPr lang="ru-RU" dirty="0"/>
              <a:t> </a:t>
            </a:r>
            <a:r>
              <a:rPr lang="ru-RU" dirty="0" err="1"/>
              <a:t>източници</a:t>
            </a:r>
            <a:r>
              <a:rPr lang="ru-RU" dirty="0"/>
              <a:t> в дадена страна / регион, </a:t>
            </a:r>
            <a:r>
              <a:rPr lang="ru-RU" dirty="0" err="1"/>
              <a:t>разработена</a:t>
            </a:r>
            <a:r>
              <a:rPr lang="ru-RU" dirty="0"/>
              <a:t> </a:t>
            </a:r>
            <a:r>
              <a:rPr lang="ru-RU" dirty="0" err="1"/>
              <a:t>съгласно</a:t>
            </a:r>
            <a:r>
              <a:rPr lang="ru-RU" dirty="0"/>
              <a:t> </a:t>
            </a:r>
            <a:r>
              <a:rPr lang="bg-BG" dirty="0"/>
              <a:t>Процедура за р</a:t>
            </a:r>
            <a:r>
              <a:rPr lang="ru-RU" dirty="0" err="1"/>
              <a:t>азработване</a:t>
            </a:r>
            <a:r>
              <a:rPr lang="ru-RU" dirty="0"/>
              <a:t> и </a:t>
            </a:r>
            <a:r>
              <a:rPr lang="ru-RU" dirty="0" err="1"/>
              <a:t>одобряване</a:t>
            </a:r>
            <a:r>
              <a:rPr lang="ru-RU" dirty="0"/>
              <a:t> на </a:t>
            </a:r>
            <a:r>
              <a:rPr lang="en-GB" dirty="0"/>
              <a:t>FSC </a:t>
            </a:r>
            <a:r>
              <a:rPr lang="ru-RU" dirty="0" err="1"/>
              <a:t>Национална</a:t>
            </a:r>
            <a:r>
              <a:rPr lang="ru-RU" dirty="0"/>
              <a:t> оценка на риска (FSC-PRO-60-002);</a:t>
            </a:r>
          </a:p>
          <a:p>
            <a:r>
              <a:rPr lang="ru-RU" dirty="0" err="1"/>
              <a:t>Централизирана</a:t>
            </a:r>
            <a:r>
              <a:rPr lang="ru-RU" dirty="0"/>
              <a:t> </a:t>
            </a:r>
            <a:r>
              <a:rPr lang="ru-RU" dirty="0" err="1"/>
              <a:t>национална</a:t>
            </a:r>
            <a:r>
              <a:rPr lang="ru-RU" dirty="0"/>
              <a:t> оценка на риска (ЦНОР) – </a:t>
            </a:r>
            <a:r>
              <a:rPr lang="ru-RU" dirty="0" err="1"/>
              <a:t>Национална</a:t>
            </a:r>
            <a:r>
              <a:rPr lang="ru-RU" dirty="0"/>
              <a:t> оценка на риска или част от </a:t>
            </a:r>
            <a:r>
              <a:rPr lang="ru-RU" dirty="0" err="1"/>
              <a:t>нея</a:t>
            </a:r>
            <a:r>
              <a:rPr lang="ru-RU" dirty="0"/>
              <a:t>, </a:t>
            </a:r>
            <a:r>
              <a:rPr lang="ru-RU" dirty="0" err="1"/>
              <a:t>разработена</a:t>
            </a:r>
            <a:r>
              <a:rPr lang="ru-RU" dirty="0"/>
              <a:t> от </a:t>
            </a:r>
            <a:r>
              <a:rPr lang="bg-BG" dirty="0"/>
              <a:t>консултанти наети от </a:t>
            </a:r>
            <a:r>
              <a:rPr lang="ru-RU" dirty="0"/>
              <a:t>FSC.</a:t>
            </a:r>
          </a:p>
          <a:p>
            <a:r>
              <a:rPr lang="ru-RU" dirty="0"/>
              <a:t>НОР и ЦНОР се </a:t>
            </a:r>
            <a:r>
              <a:rPr lang="ru-RU" dirty="0" err="1"/>
              <a:t>наричат</a:t>
            </a:r>
            <a:r>
              <a:rPr lang="ru-RU" dirty="0"/>
              <a:t> ​​общо оценка на риска от FSC.</a:t>
            </a:r>
          </a:p>
          <a:p>
            <a:r>
              <a:rPr lang="ru-RU" dirty="0"/>
              <a:t>Оценка на риска на </a:t>
            </a:r>
            <a:r>
              <a:rPr lang="bg-BG" dirty="0"/>
              <a:t>организация</a:t>
            </a:r>
            <a:r>
              <a:rPr lang="ru-RU" dirty="0"/>
              <a:t> – Оценка на риска за </a:t>
            </a:r>
            <a:r>
              <a:rPr lang="ru-RU" dirty="0" err="1"/>
              <a:t>снабдяване</a:t>
            </a:r>
            <a:r>
              <a:rPr lang="ru-RU" dirty="0"/>
              <a:t> с </a:t>
            </a:r>
            <a:r>
              <a:rPr lang="ru-RU" dirty="0" err="1"/>
              <a:t>неприемливи</a:t>
            </a:r>
            <a:r>
              <a:rPr lang="ru-RU" dirty="0"/>
              <a:t> </a:t>
            </a:r>
            <a:r>
              <a:rPr lang="ru-RU" dirty="0" err="1"/>
              <a:t>източници</a:t>
            </a:r>
            <a:r>
              <a:rPr lang="ru-RU" dirty="0"/>
              <a:t> в </a:t>
            </a:r>
            <a:r>
              <a:rPr lang="ru-RU" dirty="0" err="1"/>
              <a:t>неоценени</a:t>
            </a:r>
            <a:r>
              <a:rPr lang="ru-RU" dirty="0"/>
              <a:t> </a:t>
            </a:r>
            <a:r>
              <a:rPr lang="ru-RU" dirty="0" err="1"/>
              <a:t>райони</a:t>
            </a:r>
            <a:r>
              <a:rPr lang="ru-RU" dirty="0"/>
              <a:t>, </a:t>
            </a:r>
            <a:r>
              <a:rPr lang="ru-RU" dirty="0" err="1"/>
              <a:t>разработена</a:t>
            </a:r>
            <a:r>
              <a:rPr lang="ru-RU" dirty="0"/>
              <a:t> от </a:t>
            </a:r>
            <a:r>
              <a:rPr lang="ru-RU" dirty="0" err="1"/>
              <a:t>организацията</a:t>
            </a:r>
            <a:r>
              <a:rPr lang="ru-RU" dirty="0"/>
              <a:t> </a:t>
            </a:r>
            <a:r>
              <a:rPr lang="ru-RU" dirty="0" err="1"/>
              <a:t>съгласно</a:t>
            </a:r>
            <a:r>
              <a:rPr lang="ru-RU" dirty="0"/>
              <a:t> приложение А от FSC-STD-40-005 V3-1 </a:t>
            </a:r>
            <a:r>
              <a:rPr lang="ru-RU" dirty="0" err="1"/>
              <a:t>Изисквания</a:t>
            </a:r>
            <a:r>
              <a:rPr lang="ru-RU" dirty="0"/>
              <a:t> за </a:t>
            </a:r>
            <a:r>
              <a:rPr lang="ru-RU" dirty="0" err="1"/>
              <a:t>снабдяване</a:t>
            </a:r>
            <a:r>
              <a:rPr lang="ru-RU" dirty="0"/>
              <a:t> с</a:t>
            </a:r>
            <a:r>
              <a:rPr lang="en-GB" dirty="0"/>
              <a:t> FSC</a:t>
            </a:r>
            <a:r>
              <a:rPr lang="ru-RU" dirty="0"/>
              <a:t> </a:t>
            </a:r>
            <a:r>
              <a:rPr lang="ru-RU" dirty="0" err="1"/>
              <a:t>контролирана</a:t>
            </a:r>
            <a:r>
              <a:rPr lang="ru-RU" dirty="0"/>
              <a:t> </a:t>
            </a:r>
            <a:r>
              <a:rPr lang="ru-RU" dirty="0" err="1"/>
              <a:t>дървесина</a:t>
            </a:r>
            <a:r>
              <a:rPr lang="ru-RU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65222-A87B-4271-BEF9-4D54B9A91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7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41D80-704D-4FA6-BDDF-E0B1673FE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11773"/>
            <a:ext cx="8596668" cy="1075851"/>
          </a:xfrm>
        </p:spPr>
        <p:txBody>
          <a:bodyPr>
            <a:normAutofit fontScale="90000"/>
          </a:bodyPr>
          <a:lstStyle/>
          <a:p>
            <a:r>
              <a:rPr lang="bg-BG" dirty="0"/>
              <a:t>Нормативни документи за разработване на Оценки на риска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58484-5784-4B85-95A1-B68F17C1E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2396163"/>
            <a:ext cx="9955354" cy="2707681"/>
          </a:xfrm>
        </p:spPr>
        <p:txBody>
          <a:bodyPr>
            <a:normAutofit/>
          </a:bodyPr>
          <a:lstStyle/>
          <a:p>
            <a:r>
              <a:rPr lang="bg-BG" sz="2000" dirty="0"/>
              <a:t>Процедура за р</a:t>
            </a:r>
            <a:r>
              <a:rPr lang="ru-RU" sz="2000" dirty="0" err="1"/>
              <a:t>азработване</a:t>
            </a:r>
            <a:r>
              <a:rPr lang="ru-RU" sz="2000" dirty="0"/>
              <a:t> и </a:t>
            </a:r>
            <a:r>
              <a:rPr lang="ru-RU" sz="2000" dirty="0" err="1"/>
              <a:t>одобряване</a:t>
            </a:r>
            <a:r>
              <a:rPr lang="ru-RU" sz="2000" dirty="0"/>
              <a:t> на </a:t>
            </a:r>
            <a:r>
              <a:rPr lang="en-GB" sz="2000" dirty="0"/>
              <a:t>FSC </a:t>
            </a:r>
            <a:r>
              <a:rPr lang="ru-RU" sz="2000" dirty="0" err="1"/>
              <a:t>Националната</a:t>
            </a:r>
            <a:r>
              <a:rPr lang="ru-RU" sz="2000" dirty="0"/>
              <a:t> оценка на риска </a:t>
            </a:r>
            <a:r>
              <a:rPr lang="en-GB" sz="2000" dirty="0"/>
              <a:t>(FSC-PRO-60-002 V3-0 The Development and Approval of FSC National Risk Assessments)</a:t>
            </a:r>
            <a:r>
              <a:rPr lang="bg-BG" sz="2000" dirty="0"/>
              <a:t>;</a:t>
            </a:r>
            <a:endParaRPr lang="en-GB" sz="2000" dirty="0"/>
          </a:p>
          <a:p>
            <a:r>
              <a:rPr lang="bg-BG" sz="2000" dirty="0"/>
              <a:t>Процедура за рамката за </a:t>
            </a:r>
            <a:r>
              <a:rPr lang="en-GB" sz="2000" dirty="0"/>
              <a:t>FSC </a:t>
            </a:r>
            <a:r>
              <a:rPr lang="ru-RU" sz="2000" dirty="0" err="1"/>
              <a:t>Националната</a:t>
            </a:r>
            <a:r>
              <a:rPr lang="ru-RU" sz="2000" dirty="0"/>
              <a:t> оценка на риска (</a:t>
            </a:r>
            <a:r>
              <a:rPr lang="en-GB" sz="2000" dirty="0"/>
              <a:t>FSC-PRO-60-002a V1-0 FSC National Risk Assessment Framework</a:t>
            </a:r>
            <a:r>
              <a:rPr lang="bg-BG" sz="2000" dirty="0"/>
              <a:t>);</a:t>
            </a:r>
            <a:endParaRPr lang="en-GB" sz="2000" dirty="0"/>
          </a:p>
          <a:p>
            <a:r>
              <a:rPr lang="ru-RU" sz="2000" dirty="0" err="1"/>
              <a:t>Списък</a:t>
            </a:r>
            <a:r>
              <a:rPr lang="ru-RU" sz="2000" dirty="0"/>
              <a:t> на </a:t>
            </a:r>
            <a:r>
              <a:rPr lang="ru-RU" sz="2000" dirty="0" err="1"/>
              <a:t>одобрени</a:t>
            </a:r>
            <a:r>
              <a:rPr lang="ru-RU" sz="2000" dirty="0"/>
              <a:t> FSC </a:t>
            </a:r>
            <a:r>
              <a:rPr lang="ru-RU" sz="2000" dirty="0" err="1"/>
              <a:t>документи</a:t>
            </a:r>
            <a:r>
              <a:rPr lang="ru-RU" sz="2000" dirty="0"/>
              <a:t> за </a:t>
            </a:r>
            <a:r>
              <a:rPr lang="ru-RU" sz="2000" dirty="0" err="1"/>
              <a:t>контролирана</a:t>
            </a:r>
            <a:r>
              <a:rPr lang="ru-RU" sz="2000" dirty="0"/>
              <a:t> </a:t>
            </a:r>
            <a:r>
              <a:rPr lang="ru-RU" sz="2000" dirty="0" err="1"/>
              <a:t>дървесина</a:t>
            </a:r>
            <a:r>
              <a:rPr lang="ru-RU" sz="2000" dirty="0"/>
              <a:t> (</a:t>
            </a:r>
            <a:r>
              <a:rPr lang="en-GB" sz="2000" dirty="0"/>
              <a:t>FSC-PRO-60-002b V2-0 List of FSC approved Controlled Wood documents</a:t>
            </a:r>
            <a:r>
              <a:rPr lang="bg-BG" sz="2000" dirty="0"/>
              <a:t>).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A175A-7138-4296-B84E-EF440CD02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95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5F72A-3B4A-4113-B875-E2E976BE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69380"/>
            <a:ext cx="8596668" cy="1094513"/>
          </a:xfrm>
        </p:spPr>
        <p:txBody>
          <a:bodyPr>
            <a:normAutofit fontScale="90000"/>
          </a:bodyPr>
          <a:lstStyle/>
          <a:p>
            <a:r>
              <a:rPr lang="bg-BG" dirty="0"/>
              <a:t>Централизираната национална оценка на риска за България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2E345-2DD2-4DBA-BC74-945A98407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881" y="2515105"/>
            <a:ext cx="4919112" cy="1489005"/>
          </a:xfrm>
        </p:spPr>
        <p:txBody>
          <a:bodyPr/>
          <a:lstStyle/>
          <a:p>
            <a:r>
              <a:rPr lang="bg-BG" dirty="0"/>
              <a:t>Централизираната национална оценка на риска за България FSC-CNRA-BG V1-0 EN – одобрена Юли 2017;</a:t>
            </a:r>
          </a:p>
          <a:p>
            <a:r>
              <a:rPr lang="bg-BG" dirty="0"/>
              <a:t>Разработена от </a:t>
            </a:r>
            <a:r>
              <a:rPr lang="en-GB" dirty="0"/>
              <a:t>FSC</a:t>
            </a:r>
            <a:r>
              <a:rPr lang="bg-BG" dirty="0"/>
              <a:t> чрез наети консултанти.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AC9851-4904-4E87-9250-5672A9433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008" y="1520471"/>
            <a:ext cx="3102548" cy="43636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2FAD81-6CEB-4715-841D-36FD20CC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8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AD321-AE27-4904-B07C-DF27882B3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надлежна проверка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0381E0-F70F-463A-8A2B-1B4A0076A0E0}"/>
              </a:ext>
            </a:extLst>
          </p:cNvPr>
          <p:cNvSpPr/>
          <p:nvPr/>
        </p:nvSpPr>
        <p:spPr>
          <a:xfrm>
            <a:off x="513724" y="2956966"/>
            <a:ext cx="1903445" cy="1919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1. Събиране на информация</a:t>
            </a:r>
          </a:p>
          <a:p>
            <a:pPr algn="ctr"/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0C74F7-9FD6-4709-8402-5E04137DAC85}"/>
              </a:ext>
            </a:extLst>
          </p:cNvPr>
          <p:cNvCxnSpPr>
            <a:cxnSpLocks/>
          </p:cNvCxnSpPr>
          <p:nvPr/>
        </p:nvCxnSpPr>
        <p:spPr>
          <a:xfrm>
            <a:off x="2533283" y="3899860"/>
            <a:ext cx="1260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6260987-156B-40D2-B80E-09C17EFA58D6}"/>
              </a:ext>
            </a:extLst>
          </p:cNvPr>
          <p:cNvSpPr/>
          <p:nvPr/>
        </p:nvSpPr>
        <p:spPr>
          <a:xfrm>
            <a:off x="3967455" y="3015684"/>
            <a:ext cx="2017497" cy="18514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2. Оценка на риска</a:t>
            </a:r>
          </a:p>
          <a:p>
            <a:pPr algn="ctr"/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C20885B-EA80-418E-9E5C-69D8E7EEAF3D}"/>
              </a:ext>
            </a:extLst>
          </p:cNvPr>
          <p:cNvCxnSpPr>
            <a:cxnSpLocks/>
          </p:cNvCxnSpPr>
          <p:nvPr/>
        </p:nvCxnSpPr>
        <p:spPr>
          <a:xfrm>
            <a:off x="5984952" y="3855479"/>
            <a:ext cx="1630114" cy="32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604E9170-AA51-446C-880F-A27D95C44549}"/>
              </a:ext>
            </a:extLst>
          </p:cNvPr>
          <p:cNvSpPr/>
          <p:nvPr/>
        </p:nvSpPr>
        <p:spPr>
          <a:xfrm>
            <a:off x="7710320" y="2956968"/>
            <a:ext cx="2017497" cy="1916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3. Мерки за намаляване на риска – задължителни и препоръчителни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1ECA3E-948F-4B0C-99C6-02789428D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75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E7EB-4911-4583-9E00-8C90C2CA9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Категории на FSC за неприемливи източници: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D976E-BD96-4378-B4AC-B106D499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3779664"/>
          </a:xfrm>
        </p:spPr>
        <p:txBody>
          <a:bodyPr>
            <a:normAutofit lnSpcReduction="10000"/>
          </a:bodyPr>
          <a:lstStyle/>
          <a:p>
            <a:pPr lvl="0">
              <a:buFont typeface="+mj-lt"/>
              <a:buAutoNum type="arabicPeriod"/>
            </a:pPr>
            <a:r>
              <a:rPr lang="bg-BG" sz="2400" dirty="0"/>
              <a:t>Незаконно добита дървесина;</a:t>
            </a:r>
            <a:endParaRPr lang="en-GB" sz="2400" dirty="0"/>
          </a:p>
          <a:p>
            <a:pPr lvl="0">
              <a:buFont typeface="+mj-lt"/>
              <a:buAutoNum type="arabicPeriod"/>
            </a:pPr>
            <a:r>
              <a:rPr lang="bg-BG" sz="2400" dirty="0"/>
              <a:t>Дървесина, добита в нарушение на традиционните или граждански права;</a:t>
            </a:r>
            <a:endParaRPr lang="en-GB" sz="2400" dirty="0"/>
          </a:p>
          <a:p>
            <a:pPr lvl="0">
              <a:buFont typeface="+mj-lt"/>
              <a:buAutoNum type="arabicPeriod"/>
            </a:pPr>
            <a:r>
              <a:rPr lang="ru-RU" sz="2400" dirty="0" err="1"/>
              <a:t>Дървесина</a:t>
            </a:r>
            <a:r>
              <a:rPr lang="ru-RU" sz="2400" dirty="0"/>
              <a:t>, добита от гори, в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dirty="0" err="1"/>
              <a:t>високи</a:t>
            </a:r>
            <a:r>
              <a:rPr lang="ru-RU" sz="2400" dirty="0"/>
              <a:t> консервационни </a:t>
            </a:r>
            <a:r>
              <a:rPr lang="ru-RU" sz="2400" dirty="0" err="1"/>
              <a:t>стойности</a:t>
            </a:r>
            <a:r>
              <a:rPr lang="ru-RU" sz="2400" dirty="0"/>
              <a:t> </a:t>
            </a:r>
            <a:r>
              <a:rPr lang="ru-RU" sz="2400" dirty="0" err="1"/>
              <a:t>са</a:t>
            </a:r>
            <a:r>
              <a:rPr lang="ru-RU" sz="2400" dirty="0"/>
              <a:t> под </a:t>
            </a:r>
            <a:r>
              <a:rPr lang="ru-RU" sz="2400" dirty="0" err="1"/>
              <a:t>заплаха</a:t>
            </a:r>
            <a:r>
              <a:rPr lang="ru-RU" sz="2400" dirty="0"/>
              <a:t> от </a:t>
            </a:r>
            <a:r>
              <a:rPr lang="ru-RU" sz="2400" dirty="0" err="1"/>
              <a:t>дейностите</a:t>
            </a:r>
            <a:r>
              <a:rPr lang="ru-RU" sz="2400" dirty="0"/>
              <a:t> по управление</a:t>
            </a:r>
            <a:r>
              <a:rPr lang="bg-BG" sz="2400" dirty="0"/>
              <a:t>;</a:t>
            </a:r>
            <a:endParaRPr lang="en-GB" sz="2400" dirty="0"/>
          </a:p>
          <a:p>
            <a:pPr lvl="0">
              <a:buFont typeface="+mj-lt"/>
              <a:buAutoNum type="arabicPeriod"/>
            </a:pPr>
            <a:r>
              <a:rPr lang="ru-RU" sz="2400" dirty="0" err="1"/>
              <a:t>Дървесина</a:t>
            </a:r>
            <a:r>
              <a:rPr lang="ru-RU" sz="2400" dirty="0"/>
              <a:t> от гори, </a:t>
            </a:r>
            <a:r>
              <a:rPr lang="ru-RU" sz="2400" dirty="0" err="1"/>
              <a:t>превърнати</a:t>
            </a:r>
            <a:r>
              <a:rPr lang="ru-RU" sz="2400" dirty="0"/>
              <a:t> в плантации или </a:t>
            </a:r>
            <a:r>
              <a:rPr lang="ru-RU" sz="2400" dirty="0" err="1"/>
              <a:t>негорски</a:t>
            </a:r>
            <a:r>
              <a:rPr lang="ru-RU" sz="2400" dirty="0"/>
              <a:t> </a:t>
            </a:r>
            <a:r>
              <a:rPr lang="ru-RU" sz="2400" dirty="0" err="1"/>
              <a:t>територии</a:t>
            </a:r>
            <a:r>
              <a:rPr lang="ru-RU" sz="2400" dirty="0"/>
              <a:t> (конверсия)</a:t>
            </a:r>
            <a:r>
              <a:rPr lang="bg-BG" sz="2400" dirty="0"/>
              <a:t>; </a:t>
            </a:r>
            <a:endParaRPr lang="en-GB" sz="2400" dirty="0"/>
          </a:p>
          <a:p>
            <a:pPr lvl="0">
              <a:buFont typeface="+mj-lt"/>
              <a:buAutoNum type="arabicPeriod"/>
            </a:pPr>
            <a:r>
              <a:rPr lang="ru-RU" sz="2400" dirty="0" err="1"/>
              <a:t>Дървесина</a:t>
            </a:r>
            <a:r>
              <a:rPr lang="ru-RU" sz="2400" dirty="0"/>
              <a:t> от гори, в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засадени</a:t>
            </a:r>
            <a:r>
              <a:rPr lang="ru-RU" sz="2400" dirty="0"/>
              <a:t> </a:t>
            </a:r>
            <a:r>
              <a:rPr lang="ru-RU" sz="2400" dirty="0" err="1"/>
              <a:t>генетично</a:t>
            </a:r>
            <a:r>
              <a:rPr lang="ru-RU" sz="2400" dirty="0"/>
              <a:t> </a:t>
            </a:r>
            <a:r>
              <a:rPr lang="ru-RU" sz="2400" dirty="0" err="1"/>
              <a:t>модифицирани</a:t>
            </a:r>
            <a:r>
              <a:rPr lang="ru-RU" sz="2400" dirty="0"/>
              <a:t> </a:t>
            </a:r>
            <a:r>
              <a:rPr lang="ru-RU" sz="2400" dirty="0" err="1"/>
              <a:t>дървета</a:t>
            </a:r>
            <a:r>
              <a:rPr lang="bg-BG" sz="2400" dirty="0"/>
              <a:t>.</a:t>
            </a:r>
            <a:endParaRPr lang="en-GB" sz="2400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F16E6F-C1C0-4CCF-8F9D-E0D2D735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4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02CC-B479-4BF4-8C2A-80C3B69A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128372"/>
            <a:ext cx="9577550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1. Незаконно добита дървесина – индикатори: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D59AC-9FF5-4D28-A2EA-C675529A5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416449"/>
            <a:ext cx="10876189" cy="4606979"/>
          </a:xfrm>
        </p:spPr>
        <p:txBody>
          <a:bodyPr>
            <a:normAutofit/>
          </a:bodyPr>
          <a:lstStyle/>
          <a:p>
            <a:r>
              <a:rPr lang="bg-BG" dirty="0"/>
              <a:t>1.1 Поземлени права и права за управление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1.2 Лицензи за концесия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 за държавни гори и Неприложим за частни;</a:t>
            </a:r>
          </a:p>
          <a:p>
            <a:r>
              <a:rPr lang="bg-BG" dirty="0"/>
              <a:t>1.3 Планиране на управлението и дърводобива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1.4 Разрешителни за дърводобив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1.5 Плащане на лицензионни възнаграждения и такси за дърводобив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Неприложим за частни и Конкретно определен риск за всички останали източници;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B0C3E-6CA8-4CA6-8CA2-42BD51635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5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02CC-B479-4BF4-8C2A-80C3B69A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128372"/>
            <a:ext cx="9577550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Категория 1. Незаконно добита дървесина – индикатори: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D59AC-9FF5-4D28-A2EA-C675529A5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416449"/>
            <a:ext cx="10876189" cy="4606979"/>
          </a:xfrm>
        </p:spPr>
        <p:txBody>
          <a:bodyPr>
            <a:normAutofit lnSpcReduction="10000"/>
          </a:bodyPr>
          <a:lstStyle/>
          <a:p>
            <a:r>
              <a:rPr lang="bg-BG" dirty="0"/>
              <a:t>1.6 Данък добавена стойност и други данъци при продажба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1.7 Данъци върху приходите и печалбата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1.8 Норми за дърводобив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1.9 Защитени обекти и видове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1.10 Екологични изисквания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</a:p>
          <a:p>
            <a:r>
              <a:rPr lang="bg-BG" dirty="0"/>
              <a:t>1.11 Здраве и безопасност</a:t>
            </a:r>
            <a:endParaRPr lang="en-US" dirty="0"/>
          </a:p>
          <a:p>
            <a:pPr marL="540000">
              <a:buFont typeface="Wingdings" panose="05000000000000000000" pitchFamily="2" charset="2"/>
              <a:buChar char="Ø"/>
            </a:pPr>
            <a:r>
              <a:rPr lang="bg-BG" dirty="0"/>
              <a:t>Конкретно определен риск;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E2C8F-0E8F-4A2C-96D6-18FB3C80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5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1016</Words>
  <Application>Microsoft Office PowerPoint</Application>
  <PresentationFormat>Widescreen</PresentationFormat>
  <Paragraphs>128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Wingdings</vt:lpstr>
      <vt:lpstr>Wingdings 3</vt:lpstr>
      <vt:lpstr>Facet</vt:lpstr>
      <vt:lpstr>FSC оценка на риска за България</vt:lpstr>
      <vt:lpstr>FSC оценки на риска</vt:lpstr>
      <vt:lpstr>Видове FSC оценки на риска</vt:lpstr>
      <vt:lpstr>Нормативни документи за разработване на Оценки на риска</vt:lpstr>
      <vt:lpstr>Централизираната национална оценка на риска за България</vt:lpstr>
      <vt:lpstr>Система за надлежна проверка</vt:lpstr>
      <vt:lpstr>Категории на FSC за неприемливи източници:</vt:lpstr>
      <vt:lpstr>Категория 1. Незаконно добита дървесина – индикатори:</vt:lpstr>
      <vt:lpstr>Категория 1. Незаконно добита дървесина – индикатори:</vt:lpstr>
      <vt:lpstr>Категория 1. Незаконно добита дървесина – индикатори:</vt:lpstr>
      <vt:lpstr>Категория 1. Незаконно добита дървесина – индикатори:</vt:lpstr>
      <vt:lpstr>Оценки на риска за дървесината в световен мащаб (Timber Risk Assessments)</vt:lpstr>
      <vt:lpstr>Категория 2. Дървесина, добита в нарушение на традиционни или граждански права – индикатори:</vt:lpstr>
      <vt:lpstr>Категория 3. Дървесина, добита от гори, в които високи консервационни стойности са под заплаха от дейностите по управление – индикатори:</vt:lpstr>
      <vt:lpstr>PowerPoint Presentation</vt:lpstr>
      <vt:lpstr>Матрица на разглеждане на индикаторите: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34</cp:revision>
  <cp:lastPrinted>2019-05-20T08:59:55Z</cp:lastPrinted>
  <dcterms:created xsi:type="dcterms:W3CDTF">2019-04-30T11:06:54Z</dcterms:created>
  <dcterms:modified xsi:type="dcterms:W3CDTF">2019-05-20T09:00:35Z</dcterms:modified>
</cp:coreProperties>
</file>