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CB61A7D-6E76-4473-91CA-B0C89CFF70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A660AA-E900-4674-89C1-208954D0FE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E67A07-4FAC-43A8-AA9D-7B648A46DB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F298DB-AEC9-4C32-944C-2B51D8FBA2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C0106-6060-4C63-868F-97337D8A47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7346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2"/>
            <a:ext cx="789940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A9B0B-A4ED-4584-8336-04367BD7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7940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DA9C-F5DC-42C1-93B7-E73510D097DD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F884-E888-4896-9C79-093D89351258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EF708-E65E-43A9-8A75-1E150B328D2D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8EE1-7F32-48AD-AFBA-48B3D6F033C3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43CC2-42BF-437E-B5F7-7A31EA7B9CA2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A6B6F-34CB-4C59-8CBC-7DE5FD926EDD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30D4-4053-4A73-B618-0762B60205A9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9C1EE-AAD2-46A0-8749-BD34FCFA8E14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DCD1-86C7-4118-B79F-7664F7774F27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854C-D5B1-4EB9-8CA2-90D322259F6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FF327-2738-4592-8F80-D1E8DFEE7408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3EC8D-1195-400A-8B6B-4BE17DCFD993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F14FD-356D-4A77-8905-920330F1F507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DBEA4-D4EF-4528-AA99-4AF4FF115ACB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A361-9390-4709-86E7-7DA9D1E4543A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ED3-BB82-407B-B481-627B074C4355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9C7D1-EB5F-4AD1-9B01-2680A4C52910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8E78D-48C7-458F-88DE-E216515684B2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E404E-32D4-477F-B2CD-5785E943F60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3018" y="1376218"/>
            <a:ext cx="8100985" cy="2674618"/>
          </a:xfrm>
        </p:spPr>
        <p:txBody>
          <a:bodyPr/>
          <a:lstStyle/>
          <a:p>
            <a:pPr algn="l"/>
            <a:r>
              <a:rPr lang="bg-BG" sz="3600" dirty="0"/>
              <a:t>Вътрешна работна група на ИАГ по прилагане на Регламент (ЕС) № 995/2010 – състав и задачи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11BD2-135A-44F5-A5A6-3057C025C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3018" y="4235560"/>
            <a:ext cx="8100985" cy="1096899"/>
          </a:xfrm>
        </p:spPr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Александър </a:t>
            </a:r>
            <a:r>
              <a:rPr lang="bg-BG" b="1" i="1" dirty="0" err="1">
                <a:solidFill>
                  <a:schemeClr val="tx1"/>
                </a:solidFill>
              </a:rPr>
              <a:t>Бърдаров</a:t>
            </a:r>
            <a:endParaRPr lang="bg-BG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AD86F-12C1-4D4E-B55B-9D0B5E60B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20C4-BD88-42BD-A451-5FDC74526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Заповед № 596/ 13.06.2018 г.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B1240-7241-4C6E-A02D-6519ACF21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b="1" dirty="0"/>
              <a:t>Правно основание – </a:t>
            </a:r>
            <a:r>
              <a:rPr lang="bg-BG" dirty="0"/>
              <a:t>чл. 5, ал. 1, т.16 от Устройствения правилник на ИАГ и чл. 2, ал. 2, т. 3 от Административно процесуалния кодекс</a:t>
            </a:r>
          </a:p>
          <a:p>
            <a:r>
              <a:rPr lang="bg-BG" b="1" dirty="0"/>
              <a:t>Цел – </a:t>
            </a:r>
            <a:r>
              <a:rPr lang="bg-BG" dirty="0"/>
              <a:t>инструмент за прилагане на Регламент (ЕС) № 995/2010 г.</a:t>
            </a:r>
            <a:endParaRPr lang="bg-BG" b="1" dirty="0"/>
          </a:p>
          <a:p>
            <a:r>
              <a:rPr lang="bg-BG" b="1" dirty="0"/>
              <a:t>Състав на работната група: </a:t>
            </a:r>
          </a:p>
          <a:p>
            <a:pPr marL="0" indent="0">
              <a:buNone/>
            </a:pPr>
            <a:r>
              <a:rPr lang="bg-BG" b="1" dirty="0"/>
              <a:t>	</a:t>
            </a:r>
            <a:r>
              <a:rPr lang="bg-BG" dirty="0"/>
              <a:t>- </a:t>
            </a:r>
            <a:r>
              <a:rPr lang="bg-BG" b="1" dirty="0"/>
              <a:t>Председател:</a:t>
            </a:r>
            <a:r>
              <a:rPr lang="bg-BG" dirty="0"/>
              <a:t> Инж. Росен </a:t>
            </a:r>
            <a:r>
              <a:rPr lang="bg-BG" dirty="0" err="1"/>
              <a:t>Попсавов</a:t>
            </a:r>
            <a:r>
              <a:rPr lang="bg-BG" dirty="0"/>
              <a:t> – зам. изпълнителен директор на ИАГ;</a:t>
            </a:r>
          </a:p>
          <a:p>
            <a:pPr marL="0" indent="0">
              <a:buNone/>
            </a:pPr>
            <a:r>
              <a:rPr lang="bg-BG" dirty="0"/>
              <a:t>	- </a:t>
            </a:r>
            <a:r>
              <a:rPr lang="bg-BG" b="1" dirty="0"/>
              <a:t>Зам. председател:</a:t>
            </a:r>
            <a:r>
              <a:rPr lang="bg-BG" dirty="0"/>
              <a:t> инж. Николай Пиронков – директор на дирекция ОГ;</a:t>
            </a:r>
          </a:p>
          <a:p>
            <a:pPr marL="0" indent="0">
              <a:buNone/>
            </a:pPr>
            <a:r>
              <a:rPr lang="bg-BG" dirty="0"/>
              <a:t>	- </a:t>
            </a:r>
            <a:r>
              <a:rPr lang="bg-BG" b="1" dirty="0"/>
              <a:t>Координатор: </a:t>
            </a:r>
            <a:r>
              <a:rPr lang="bg-BG" dirty="0"/>
              <a:t>инж. Спас </a:t>
            </a:r>
            <a:r>
              <a:rPr lang="bg-BG" dirty="0" err="1"/>
              <a:t>Тумбев</a:t>
            </a:r>
            <a:r>
              <a:rPr lang="bg-BG" dirty="0"/>
              <a:t> – гл. експерт</a:t>
            </a:r>
          </a:p>
          <a:p>
            <a:pPr marL="0" indent="0">
              <a:buNone/>
            </a:pPr>
            <a:r>
              <a:rPr lang="bg-BG" dirty="0"/>
              <a:t>	- </a:t>
            </a:r>
            <a:r>
              <a:rPr lang="bg-BG" b="1" dirty="0"/>
              <a:t>Членове: </a:t>
            </a:r>
            <a:r>
              <a:rPr lang="bg-BG" dirty="0"/>
              <a:t>15 </a:t>
            </a:r>
          </a:p>
          <a:p>
            <a:pPr marL="0" indent="0">
              <a:buNone/>
            </a:pPr>
            <a:r>
              <a:rPr lang="bg-BG" dirty="0"/>
              <a:t>(представители на ИАГ, РДГ – Бургас, Кърджали, София, Варна и Благоевград)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3B8B30-DBC8-4408-83C8-69E539736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044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20C4-BD88-42BD-A451-5FDC74526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Задачи на работната група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B1240-7241-4C6E-A02D-6519ACF21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b="1" dirty="0"/>
              <a:t>Изготвяне на проекти и методически указания</a:t>
            </a:r>
          </a:p>
          <a:p>
            <a:r>
              <a:rPr lang="bg-BG" b="1" dirty="0"/>
              <a:t>Подготовка на унифицирани документални процедури</a:t>
            </a:r>
          </a:p>
          <a:p>
            <a:r>
              <a:rPr lang="bg-BG" b="1" dirty="0"/>
              <a:t>Изготвяне на проекти и указания за извършване и отчитане на проверки по Регламента</a:t>
            </a:r>
          </a:p>
          <a:p>
            <a:r>
              <a:rPr lang="bg-BG" b="1" dirty="0"/>
              <a:t>Подготовка на отчети и информация по изпълнението на Регламента</a:t>
            </a:r>
          </a:p>
          <a:p>
            <a:r>
              <a:rPr lang="bg-BG" b="1" dirty="0"/>
              <a:t>Координация на взаимоотношенията с Агенция „Митници“ и други ведомства</a:t>
            </a:r>
          </a:p>
          <a:p>
            <a:r>
              <a:rPr lang="bg-BG" b="1" dirty="0"/>
              <a:t>Обсъждане и предлагане на решения по конкретни казуси</a:t>
            </a:r>
          </a:p>
          <a:p>
            <a:r>
              <a:rPr lang="bg-BG" b="1" dirty="0"/>
              <a:t>Организиране на обучения по прилагане на Регламента и извършването на проверки за спазването му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F231B6-3B39-4747-A321-63455331D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2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20C4-BD88-42BD-A451-5FDC74526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Други отговорности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B1240-7241-4C6E-A02D-6519ACF21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b="1" dirty="0"/>
              <a:t>Председател на РГ:</a:t>
            </a:r>
          </a:p>
          <a:p>
            <a:pPr marL="0" indent="0">
              <a:buNone/>
            </a:pPr>
            <a:r>
              <a:rPr lang="bg-BG" b="1" dirty="0"/>
              <a:t>	</a:t>
            </a:r>
            <a:r>
              <a:rPr lang="bg-BG" dirty="0"/>
              <a:t>- определя формата, организацията и отчетността на РГ;</a:t>
            </a:r>
          </a:p>
          <a:p>
            <a:pPr marL="0" indent="0">
              <a:buNone/>
            </a:pPr>
            <a:r>
              <a:rPr lang="bg-BG" dirty="0"/>
              <a:t>	- може да кани за участие и други лица (от ИАГ и/или външни експерти и/или заинтересовани лица</a:t>
            </a:r>
          </a:p>
          <a:p>
            <a:pPr marL="0" indent="0">
              <a:buNone/>
            </a:pPr>
            <a:r>
              <a:rPr lang="bg-BG" dirty="0"/>
              <a:t>	- ежегодно до 31.01 изготвя отчет за дейността</a:t>
            </a:r>
          </a:p>
          <a:p>
            <a:pPr marL="0" indent="0">
              <a:buNone/>
            </a:pPr>
            <a:r>
              <a:rPr lang="bg-BG" dirty="0"/>
              <a:t>	- одобрява писмена кореспонденция свързана с Регламента и изготвена от членове на РГ</a:t>
            </a:r>
          </a:p>
          <a:p>
            <a:r>
              <a:rPr lang="bg-BG" b="1" dirty="0"/>
              <a:t>Лице и информация за контакт по въпроси свързани с прилагане на Регламента</a:t>
            </a:r>
          </a:p>
          <a:p>
            <a:pPr marL="0" indent="0">
              <a:buNone/>
            </a:pPr>
            <a:endParaRPr lang="bg-BG" b="1" dirty="0"/>
          </a:p>
          <a:p>
            <a:pPr marL="0" indent="0">
              <a:buNone/>
            </a:pPr>
            <a:r>
              <a:rPr lang="bg-BG" b="1" dirty="0"/>
              <a:t>Вътрешни правила за дейността на работната група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E0BF14-FFC2-4858-9282-BCF7BA76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99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20C4-BD88-42BD-A451-5FDC74526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Вътрешни правила за дейността на РГ</a:t>
            </a:r>
            <a:br>
              <a:rPr lang="bg-BG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B1240-7241-4C6E-A02D-6519ACF21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b="1" dirty="0"/>
              <a:t>Разпоредби различни от общата Заповед:</a:t>
            </a:r>
          </a:p>
          <a:p>
            <a:pPr marL="0" indent="0">
              <a:buNone/>
            </a:pPr>
            <a:r>
              <a:rPr lang="bg-BG" b="1" dirty="0"/>
              <a:t>	- </a:t>
            </a:r>
            <a:r>
              <a:rPr lang="bg-BG" dirty="0"/>
              <a:t>участие на други лица – само след покана от председателя или зам. председателя</a:t>
            </a:r>
          </a:p>
          <a:p>
            <a:pPr marL="0" indent="0">
              <a:buNone/>
            </a:pPr>
            <a:r>
              <a:rPr lang="bg-BG" b="1" dirty="0"/>
              <a:t>	</a:t>
            </a:r>
            <a:r>
              <a:rPr lang="bg-BG" dirty="0"/>
              <a:t>- Регионални постоянни работни групи – участие на представители в заседанията или представяне на писмени становища</a:t>
            </a:r>
          </a:p>
          <a:p>
            <a:pPr marL="0" indent="0">
              <a:buNone/>
            </a:pPr>
            <a:r>
              <a:rPr lang="bg-BG" dirty="0"/>
              <a:t>	- разглеждането на въпроси от заинтересовани организации се извършва след предварително уведомяване с покана за участие до подателя (най-малко два дни преди заседание на РГ)</a:t>
            </a:r>
          </a:p>
          <a:p>
            <a:r>
              <a:rPr lang="bg-BG" b="1" dirty="0"/>
              <a:t>Ред за провеждане на заседанията – </a:t>
            </a:r>
            <a:r>
              <a:rPr lang="bg-BG" dirty="0"/>
              <a:t>редовни (на всеки 6 м.) и извънредни (при необходимост или искане на заинтересована страна) – мин. 2 дни преди заседанието; присъствени и неприсъствени</a:t>
            </a:r>
            <a:endParaRPr lang="bg-BG" b="1" dirty="0"/>
          </a:p>
          <a:p>
            <a:r>
              <a:rPr lang="bg-BG" b="1" dirty="0"/>
              <a:t>Организация на работа – </a:t>
            </a:r>
            <a:r>
              <a:rPr lang="bg-BG" dirty="0"/>
              <a:t>предварителен дневен ред, протоколиране на срещите, редовно е заседание на което присъстват или са подали становище повече от половината от състава на РГ; решенията се взимат с обикновено мнозинство от присъстващите</a:t>
            </a:r>
            <a:endParaRPr lang="bg-BG" b="1" dirty="0"/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E57D40-0F79-4A4A-979F-1B3040529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65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20C4-BD88-42BD-A451-5FDC74526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Вътрешни правила за дейността на РГ</a:t>
            </a:r>
            <a:br>
              <a:rPr lang="bg-BG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B1240-7241-4C6E-A02D-6519ACF21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b="1" dirty="0"/>
              <a:t>Информация:</a:t>
            </a:r>
          </a:p>
          <a:p>
            <a:pPr marL="0" indent="0">
              <a:buNone/>
            </a:pPr>
            <a:r>
              <a:rPr lang="bg-BG" b="1" dirty="0"/>
              <a:t>	- </a:t>
            </a:r>
            <a:r>
              <a:rPr lang="bg-BG" dirty="0"/>
              <a:t>решенията на РГ са публично достъпни и се публикуват на страницата на ИАГ</a:t>
            </a:r>
          </a:p>
          <a:p>
            <a:pPr marL="0" indent="0">
              <a:buNone/>
            </a:pPr>
            <a:r>
              <a:rPr lang="bg-BG" dirty="0"/>
              <a:t>	- информацията за работата на РГ се предоставя след съгласуването ѝ от председателя или зам. председателя</a:t>
            </a:r>
          </a:p>
          <a:p>
            <a:pPr marL="0" indent="0">
              <a:buNone/>
            </a:pPr>
            <a:r>
              <a:rPr lang="bg-BG" dirty="0"/>
              <a:t>	- Координатор – съхранява копие на документацията свързана с дейността на РГ</a:t>
            </a:r>
          </a:p>
          <a:p>
            <a:pPr marL="0" indent="0">
              <a:buNone/>
            </a:pPr>
            <a:endParaRPr lang="bg-BG" b="1" dirty="0"/>
          </a:p>
          <a:p>
            <a:r>
              <a:rPr lang="bg-BG" b="1" dirty="0"/>
              <a:t>Отчетност – </a:t>
            </a:r>
            <a:r>
              <a:rPr lang="bg-BG" dirty="0"/>
              <a:t>годишен отчет за дейността на РГ (приема се от РГ), обобщава отчетите на Регионалните работни групи, публикува се на страницата на ИАГ</a:t>
            </a:r>
          </a:p>
          <a:p>
            <a:r>
              <a:rPr lang="bg-BG" b="1" dirty="0"/>
              <a:t>Председателят на РГ в срок до 31.03 представя за приемане в РГ проект на доклад изискващ се по чл. 20 от Регламент 995/2010.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A4F1EC-F7FC-4134-9ED0-8147D0286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7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220C4-BD88-42BD-A451-5FDC74526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Работна група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B1240-7241-4C6E-A02D-6519ACF21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bg-BG" b="1" dirty="0"/>
          </a:p>
          <a:p>
            <a:pPr marL="0" indent="0">
              <a:buNone/>
            </a:pPr>
            <a:endParaRPr lang="bg-BG" b="1" dirty="0"/>
          </a:p>
          <a:p>
            <a:pPr marL="0" indent="0">
              <a:buNone/>
            </a:pPr>
            <a:r>
              <a:rPr lang="bg-BG" sz="3200" b="1" dirty="0">
                <a:solidFill>
                  <a:srgbClr val="FF0000"/>
                </a:solidFill>
              </a:rPr>
              <a:t>Ефективна ли е работната група и с какво може да се подобри работата ѝ?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54442-6AAA-4C1D-9625-0B79E6987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9898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207</Words>
  <Application>Microsoft Office PowerPoint</Application>
  <PresentationFormat>Widescreen</PresentationFormat>
  <Paragraphs>55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Trebuchet MS</vt:lpstr>
      <vt:lpstr>Wingdings 3</vt:lpstr>
      <vt:lpstr>Facet</vt:lpstr>
      <vt:lpstr>Вътрешна работна група на ИАГ по прилагане на Регламент (ЕС) № 995/2010 – състав и задачи</vt:lpstr>
      <vt:lpstr>Заповед № 596/ 13.06.2018 г.</vt:lpstr>
      <vt:lpstr>Задачи на работната група</vt:lpstr>
      <vt:lpstr>Други отговорности</vt:lpstr>
      <vt:lpstr>Вътрешни правила за дейността на РГ </vt:lpstr>
      <vt:lpstr>Вътрешни правила за дейността на РГ </vt:lpstr>
      <vt:lpstr>Работна група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22</cp:revision>
  <cp:lastPrinted>2019-05-20T09:03:55Z</cp:lastPrinted>
  <dcterms:created xsi:type="dcterms:W3CDTF">2019-04-30T11:06:54Z</dcterms:created>
  <dcterms:modified xsi:type="dcterms:W3CDTF">2019-05-20T09:04:27Z</dcterms:modified>
</cp:coreProperties>
</file>