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78" r:id="rId2"/>
    <p:sldId id="286" r:id="rId3"/>
    <p:sldId id="285" r:id="rId4"/>
    <p:sldId id="284" r:id="rId5"/>
    <p:sldId id="287" r:id="rId6"/>
    <p:sldId id="280" r:id="rId7"/>
    <p:sldId id="281" r:id="rId8"/>
    <p:sldId id="282" r:id="rId9"/>
    <p:sldId id="283" r:id="rId10"/>
    <p:sldId id="289" r:id="rId11"/>
    <p:sldId id="290" r:id="rId12"/>
    <p:sldId id="288" r:id="rId13"/>
    <p:sldId id="273" r:id="rId14"/>
    <p:sldId id="291" r:id="rId15"/>
    <p:sldId id="292" r:id="rId16"/>
    <p:sldId id="293" r:id="rId17"/>
    <p:sldId id="294" r:id="rId18"/>
    <p:sldId id="266" r:id="rId19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190" autoAdjust="0"/>
  </p:normalViewPr>
  <p:slideViewPr>
    <p:cSldViewPr>
      <p:cViewPr varScale="1">
        <p:scale>
          <a:sx n="65" d="100"/>
          <a:sy n="65" d="100"/>
        </p:scale>
        <p:origin x="145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22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F:\My%20Documents_home\prof_flash\TEXT%20BOOK\fig\9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NO\dipl_Rado\radi_dipl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NO\dipl_Rado\radi_dipl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NO\dipl_Rado\radi_dipl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BOTNI\Kristian_dipl_rab\Komb_metod_KR_Las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893737841764858"/>
          <c:y val="0.10747152665524352"/>
          <c:w val="0.86788790151784312"/>
          <c:h val="0.7409358893410416"/>
        </c:manualLayout>
      </c:layout>
      <c:lineChart>
        <c:grouping val="standard"/>
        <c:varyColors val="0"/>
        <c:ser>
          <c:idx val="1"/>
          <c:order val="0"/>
          <c:tx>
            <c:v>1.26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FFFF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numRef>
              <c:f>'F:\WINDOWS\Profiles\leni\My Documents\ELENA\Rafailov\habil\[habil.xls]Sheet5'!$H$47:$H$64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'F:\WINDOWS\Profiles\leni\My Documents\ELENA\Rafailov\habil\[habil.xls]Sheet5'!$I$47:$I$64</c:f>
              <c:numCache>
                <c:formatCode>General</c:formatCode>
                <c:ptCount val="18"/>
                <c:pt idx="0">
                  <c:v>153</c:v>
                </c:pt>
                <c:pt idx="1">
                  <c:v>121</c:v>
                </c:pt>
                <c:pt idx="2">
                  <c:v>96</c:v>
                </c:pt>
                <c:pt idx="3">
                  <c:v>76</c:v>
                </c:pt>
                <c:pt idx="4">
                  <c:v>61</c:v>
                </c:pt>
                <c:pt idx="5">
                  <c:v>48</c:v>
                </c:pt>
                <c:pt idx="6">
                  <c:v>38</c:v>
                </c:pt>
                <c:pt idx="7">
                  <c:v>30</c:v>
                </c:pt>
                <c:pt idx="8">
                  <c:v>24</c:v>
                </c:pt>
                <c:pt idx="9">
                  <c:v>19</c:v>
                </c:pt>
                <c:pt idx="10">
                  <c:v>15</c:v>
                </c:pt>
                <c:pt idx="11">
                  <c:v>12</c:v>
                </c:pt>
                <c:pt idx="12">
                  <c:v>10</c:v>
                </c:pt>
                <c:pt idx="13">
                  <c:v>8</c:v>
                </c:pt>
                <c:pt idx="14">
                  <c:v>6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3F3-4F79-9776-DD2A061FE3BC}"/>
            </c:ext>
          </c:extLst>
        </c:ser>
        <c:ser>
          <c:idx val="2"/>
          <c:order val="1"/>
          <c:tx>
            <c:v>1.28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numRef>
              <c:f>'F:\WINDOWS\Profiles\leni\My Documents\ELENA\Rafailov\habil\[habil.xls]Sheet5'!$H$47:$H$64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'F:\WINDOWS\Profiles\leni\My Documents\ELENA\Rafailov\habil\[habil.xls]Sheet5'!$J$47:$J$64</c:f>
              <c:numCache>
                <c:formatCode>General</c:formatCode>
                <c:ptCount val="18"/>
                <c:pt idx="0">
                  <c:v>199</c:v>
                </c:pt>
                <c:pt idx="1">
                  <c:v>156</c:v>
                </c:pt>
                <c:pt idx="2">
                  <c:v>122</c:v>
                </c:pt>
                <c:pt idx="3">
                  <c:v>95</c:v>
                </c:pt>
                <c:pt idx="4">
                  <c:v>74</c:v>
                </c:pt>
                <c:pt idx="5">
                  <c:v>58</c:v>
                </c:pt>
                <c:pt idx="6">
                  <c:v>45</c:v>
                </c:pt>
                <c:pt idx="7">
                  <c:v>35</c:v>
                </c:pt>
                <c:pt idx="8">
                  <c:v>28</c:v>
                </c:pt>
                <c:pt idx="9">
                  <c:v>22</c:v>
                </c:pt>
                <c:pt idx="10">
                  <c:v>17</c:v>
                </c:pt>
                <c:pt idx="11">
                  <c:v>13</c:v>
                </c:pt>
                <c:pt idx="12">
                  <c:v>10</c:v>
                </c:pt>
                <c:pt idx="13">
                  <c:v>8</c:v>
                </c:pt>
                <c:pt idx="14">
                  <c:v>6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A3F3-4F79-9776-DD2A061FE3BC}"/>
            </c:ext>
          </c:extLst>
        </c:ser>
        <c:ser>
          <c:idx val="3"/>
          <c:order val="2"/>
          <c:tx>
            <c:v>1.3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cat>
            <c:numRef>
              <c:f>'F:\WINDOWS\Profiles\leni\My Documents\ELENA\Rafailov\habil\[habil.xls]Sheet5'!$H$47:$H$64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'F:\WINDOWS\Profiles\leni\My Documents\ELENA\Rafailov\habil\[habil.xls]Sheet5'!$K$47:$K$64</c:f>
              <c:numCache>
                <c:formatCode>General</c:formatCode>
                <c:ptCount val="18"/>
                <c:pt idx="0">
                  <c:v>260</c:v>
                </c:pt>
                <c:pt idx="1">
                  <c:v>200</c:v>
                </c:pt>
                <c:pt idx="2">
                  <c:v>154</c:v>
                </c:pt>
                <c:pt idx="3">
                  <c:v>118</c:v>
                </c:pt>
                <c:pt idx="4">
                  <c:v>91</c:v>
                </c:pt>
                <c:pt idx="5">
                  <c:v>70</c:v>
                </c:pt>
                <c:pt idx="6">
                  <c:v>54</c:v>
                </c:pt>
                <c:pt idx="7">
                  <c:v>41</c:v>
                </c:pt>
                <c:pt idx="8">
                  <c:v>32</c:v>
                </c:pt>
                <c:pt idx="9">
                  <c:v>24</c:v>
                </c:pt>
                <c:pt idx="10">
                  <c:v>19</c:v>
                </c:pt>
                <c:pt idx="11">
                  <c:v>14</c:v>
                </c:pt>
                <c:pt idx="12">
                  <c:v>11</c:v>
                </c:pt>
                <c:pt idx="13">
                  <c:v>9</c:v>
                </c:pt>
                <c:pt idx="14">
                  <c:v>7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A3F3-4F79-9776-DD2A061FE3BC}"/>
            </c:ext>
          </c:extLst>
        </c:ser>
        <c:ser>
          <c:idx val="4"/>
          <c:order val="3"/>
          <c:tx>
            <c:v>1.32</c:v>
          </c:tx>
          <c:spPr>
            <a:ln w="12700">
              <a:solidFill>
                <a:srgbClr val="000000"/>
              </a:solidFill>
              <a:prstDash val="sysDash"/>
            </a:ln>
          </c:spPr>
          <c:marker>
            <c:symbol val="none"/>
          </c:marker>
          <c:cat>
            <c:numRef>
              <c:f>'F:\WINDOWS\Profiles\leni\My Documents\ELENA\Rafailov\habil\[habil.xls]Sheet5'!$H$47:$H$64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'F:\WINDOWS\Profiles\leni\My Documents\ELENA\Rafailov\habil\[habil.xls]Sheet5'!$L$47:$L$64</c:f>
              <c:numCache>
                <c:formatCode>General</c:formatCode>
                <c:ptCount val="18"/>
                <c:pt idx="0">
                  <c:v>336</c:v>
                </c:pt>
                <c:pt idx="1">
                  <c:v>255</c:v>
                </c:pt>
                <c:pt idx="2">
                  <c:v>193</c:v>
                </c:pt>
                <c:pt idx="3">
                  <c:v>146</c:v>
                </c:pt>
                <c:pt idx="4">
                  <c:v>111</c:v>
                </c:pt>
                <c:pt idx="5">
                  <c:v>84</c:v>
                </c:pt>
                <c:pt idx="6">
                  <c:v>64</c:v>
                </c:pt>
                <c:pt idx="7">
                  <c:v>48</c:v>
                </c:pt>
                <c:pt idx="8">
                  <c:v>36</c:v>
                </c:pt>
                <c:pt idx="9">
                  <c:v>28</c:v>
                </c:pt>
                <c:pt idx="10">
                  <c:v>21</c:v>
                </c:pt>
                <c:pt idx="11">
                  <c:v>16</c:v>
                </c:pt>
                <c:pt idx="12">
                  <c:v>12</c:v>
                </c:pt>
                <c:pt idx="13">
                  <c:v>9</c:v>
                </c:pt>
                <c:pt idx="14">
                  <c:v>7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A3F3-4F79-9776-DD2A061FE3BC}"/>
            </c:ext>
          </c:extLst>
        </c:ser>
        <c:ser>
          <c:idx val="5"/>
          <c:order val="4"/>
          <c:tx>
            <c:v>1.34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numRef>
              <c:f>'F:\WINDOWS\Profiles\leni\My Documents\ELENA\Rafailov\habil\[habil.xls]Sheet5'!$H$47:$H$64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'F:\WINDOWS\Profiles\leni\My Documents\ELENA\Rafailov\habil\[habil.xls]Sheet5'!$M$47:$M$64</c:f>
              <c:numCache>
                <c:formatCode>General</c:formatCode>
                <c:ptCount val="18"/>
                <c:pt idx="0">
                  <c:v>434</c:v>
                </c:pt>
                <c:pt idx="1">
                  <c:v>324</c:v>
                </c:pt>
                <c:pt idx="2">
                  <c:v>242</c:v>
                </c:pt>
                <c:pt idx="3">
                  <c:v>181</c:v>
                </c:pt>
                <c:pt idx="4">
                  <c:v>135</c:v>
                </c:pt>
                <c:pt idx="5">
                  <c:v>101</c:v>
                </c:pt>
                <c:pt idx="6">
                  <c:v>75</c:v>
                </c:pt>
                <c:pt idx="7">
                  <c:v>45</c:v>
                </c:pt>
                <c:pt idx="8">
                  <c:v>42</c:v>
                </c:pt>
                <c:pt idx="9">
                  <c:v>31</c:v>
                </c:pt>
                <c:pt idx="10">
                  <c:v>23</c:v>
                </c:pt>
                <c:pt idx="11">
                  <c:v>17</c:v>
                </c:pt>
                <c:pt idx="12">
                  <c:v>13</c:v>
                </c:pt>
                <c:pt idx="13">
                  <c:v>10</c:v>
                </c:pt>
                <c:pt idx="14">
                  <c:v>7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A3F3-4F79-9776-DD2A061FE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738688"/>
        <c:axId val="159097600"/>
      </c:lineChart>
      <c:catAx>
        <c:axId val="158738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1"/>
                </a:pPr>
                <a:r>
                  <a:rPr lang="bg-BG" b="1"/>
                  <a:t>Степени на дебелина, </a:t>
                </a:r>
                <a:r>
                  <a:rPr lang="en-US" b="1"/>
                  <a:t>cm</a:t>
                </a:r>
              </a:p>
            </c:rich>
          </c:tx>
          <c:layout>
            <c:manualLayout>
              <c:xMode val="edge"/>
              <c:yMode val="edge"/>
              <c:x val="0.39634225010768093"/>
              <c:y val="0.913496353090453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/>
            </a:pPr>
            <a:endParaRPr lang="en-US"/>
          </a:p>
        </c:txPr>
        <c:crossAx val="1590976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9097600"/>
        <c:scaling>
          <c:orientation val="minMax"/>
        </c:scaling>
        <c:delete val="0"/>
        <c:axPos val="l"/>
        <c:majorGridlines>
          <c:spPr>
            <a:ln w="12700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bg-BG" b="1"/>
                  <a:t>Брой дървета на </a:t>
                </a:r>
                <a:r>
                  <a:rPr lang="en-US" b="1"/>
                  <a:t>ha</a:t>
                </a:r>
              </a:p>
            </c:rich>
          </c:tx>
          <c:layout>
            <c:manualLayout>
              <c:xMode val="edge"/>
              <c:yMode val="edge"/>
              <c:x val="1.0162621797632857E-2"/>
              <c:y val="0.2837375036114287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/>
            </a:pPr>
            <a:endParaRPr lang="en-US"/>
          </a:p>
        </c:txPr>
        <c:crossAx val="158738688"/>
        <c:crosses val="autoZero"/>
        <c:crossBetween val="between"/>
      </c:valAx>
      <c:spPr>
        <a:noFill/>
        <a:ln w="12700">
          <a:solidFill>
            <a:srgbClr val="000000"/>
          </a:solidFill>
          <a:prstDash val="solid"/>
        </a:ln>
      </c:spPr>
    </c:plotArea>
    <c:legend>
      <c:legendPos val="r"/>
      <c:legendEntry>
        <c:idx val="3"/>
        <c:txPr>
          <a:bodyPr/>
          <a:lstStyle/>
          <a:p>
            <a:pPr>
              <a:defRPr b="1"/>
            </a:pPr>
            <a:endParaRPr lang="en-US"/>
          </a:p>
        </c:txPr>
      </c:legendEntry>
      <c:layout>
        <c:manualLayout>
          <c:xMode val="edge"/>
          <c:yMode val="edge"/>
          <c:x val="0.79606766943590568"/>
          <c:y val="0.12165333481465021"/>
          <c:w val="0.12819666127631907"/>
          <c:h val="0.3749114913157803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rPr lang="bg-BG" sz="1400" dirty="0">
                <a:solidFill>
                  <a:srgbClr val="000000"/>
                </a:solidFill>
              </a:rPr>
              <a:t>Разпределение броя на дърветата по степени на </a:t>
            </a:r>
            <a:r>
              <a:rPr lang="bg-BG" sz="1400" dirty="0" smtClean="0">
                <a:solidFill>
                  <a:srgbClr val="000000"/>
                </a:solidFill>
              </a:rPr>
              <a:t>дебелина за отдел 96 а</a:t>
            </a:r>
            <a:endParaRPr lang="en-US" sz="1400" dirty="0">
              <a:solidFill>
                <a:srgbClr val="000000"/>
              </a:solidFill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263836138129817"/>
          <c:y val="0.1870371905266234"/>
          <c:w val="0.8340935618341826"/>
          <c:h val="0.70612730426240577"/>
        </c:manualLayout>
      </c:layout>
      <c:barChart>
        <c:barDir val="col"/>
        <c:grouping val="stacked"/>
        <c:varyColors val="0"/>
        <c:ser>
          <c:idx val="1"/>
          <c:order val="0"/>
          <c:tx>
            <c:v>смърч</c:v>
          </c:tx>
          <c:invertIfNegative val="0"/>
          <c:cat>
            <c:numRef>
              <c:f>'96 а (2)'!$A$9:$A$28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'96 а (2)'!$G$9:$G$26</c:f>
              <c:numCache>
                <c:formatCode>0</c:formatCode>
                <c:ptCount val="18"/>
                <c:pt idx="0">
                  <c:v>4.3020850180429049</c:v>
                </c:pt>
                <c:pt idx="1">
                  <c:v>5.7361133573905567</c:v>
                </c:pt>
                <c:pt idx="2">
                  <c:v>7.1701416967381961</c:v>
                </c:pt>
                <c:pt idx="3">
                  <c:v>1.4340283393476392</c:v>
                </c:pt>
                <c:pt idx="4">
                  <c:v>2.8680566786952784</c:v>
                </c:pt>
                <c:pt idx="5">
                  <c:v>5.7361133573905567</c:v>
                </c:pt>
                <c:pt idx="6">
                  <c:v>4.3020850180429049</c:v>
                </c:pt>
                <c:pt idx="7">
                  <c:v>1.4340283393476392</c:v>
                </c:pt>
                <c:pt idx="8">
                  <c:v>2.8680566786952784</c:v>
                </c:pt>
                <c:pt idx="9">
                  <c:v>2.8680566786952784</c:v>
                </c:pt>
                <c:pt idx="10">
                  <c:v>4.3020850180429049</c:v>
                </c:pt>
                <c:pt idx="11">
                  <c:v>0</c:v>
                </c:pt>
                <c:pt idx="12">
                  <c:v>2.8680566786952784</c:v>
                </c:pt>
                <c:pt idx="13">
                  <c:v>2.8680566786952784</c:v>
                </c:pt>
                <c:pt idx="14">
                  <c:v>0</c:v>
                </c:pt>
                <c:pt idx="15">
                  <c:v>2.8680566786952784</c:v>
                </c:pt>
                <c:pt idx="16">
                  <c:v>1.4340283393476392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CF-4577-937A-495CD17A3DEE}"/>
            </c:ext>
          </c:extLst>
        </c:ser>
        <c:ser>
          <c:idx val="2"/>
          <c:order val="1"/>
          <c:tx>
            <c:v>ела</c:v>
          </c:tx>
          <c:spPr>
            <a:solidFill>
              <a:srgbClr val="C00000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'96 а (2)'!$A$9:$A$28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'96 а (2)'!$H$9:$H$26</c:f>
              <c:numCache>
                <c:formatCode>0</c:formatCode>
                <c:ptCount val="18"/>
                <c:pt idx="0">
                  <c:v>54.493076895210294</c:v>
                </c:pt>
                <c:pt idx="1">
                  <c:v>51.625020216515118</c:v>
                </c:pt>
                <c:pt idx="2">
                  <c:v>63.097246931296048</c:v>
                </c:pt>
                <c:pt idx="3">
                  <c:v>45.888906859124454</c:v>
                </c:pt>
                <c:pt idx="4">
                  <c:v>58.79516191325321</c:v>
                </c:pt>
                <c:pt idx="5">
                  <c:v>50.19099187716737</c:v>
                </c:pt>
                <c:pt idx="6">
                  <c:v>35.850708483690859</c:v>
                </c:pt>
                <c:pt idx="7">
                  <c:v>48.756963537819736</c:v>
                </c:pt>
                <c:pt idx="8">
                  <c:v>20.076396750866927</c:v>
                </c:pt>
                <c:pt idx="9">
                  <c:v>17.208340072171595</c:v>
                </c:pt>
                <c:pt idx="10">
                  <c:v>11.472226714781122</c:v>
                </c:pt>
                <c:pt idx="11">
                  <c:v>10.038198375433453</c:v>
                </c:pt>
                <c:pt idx="12">
                  <c:v>1.4340283393476392</c:v>
                </c:pt>
                <c:pt idx="13">
                  <c:v>1.4340283393476392</c:v>
                </c:pt>
                <c:pt idx="14">
                  <c:v>1.4340283393476392</c:v>
                </c:pt>
                <c:pt idx="15">
                  <c:v>0</c:v>
                </c:pt>
                <c:pt idx="16">
                  <c:v>2.8680566786952784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CF-4577-937A-495CD17A3DEE}"/>
            </c:ext>
          </c:extLst>
        </c:ser>
        <c:ser>
          <c:idx val="3"/>
          <c:order val="2"/>
          <c:tx>
            <c:v>бук</c:v>
          </c:tx>
          <c:spPr>
            <a:solidFill>
              <a:srgbClr val="FFC000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'96 а (2)'!$A$9:$A$28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'96 а (2)'!$I$9:$I$26</c:f>
              <c:numCache>
                <c:formatCode>0</c:formatCode>
                <c:ptCount val="18"/>
                <c:pt idx="0">
                  <c:v>11.472226714781122</c:v>
                </c:pt>
                <c:pt idx="1">
                  <c:v>4.3020850180429049</c:v>
                </c:pt>
                <c:pt idx="2">
                  <c:v>0</c:v>
                </c:pt>
                <c:pt idx="3">
                  <c:v>1.4340283393476392</c:v>
                </c:pt>
                <c:pt idx="4">
                  <c:v>1.4340283393476392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CF-4577-937A-495CD17A3DEE}"/>
            </c:ext>
          </c:extLst>
        </c:ser>
        <c:ser>
          <c:idx val="4"/>
          <c:order val="3"/>
          <c:tx>
            <c:v>трепетлика</c:v>
          </c:tx>
          <c:spPr>
            <a:ln>
              <a:solidFill>
                <a:srgbClr val="000000"/>
              </a:solidFill>
            </a:ln>
          </c:spPr>
          <c:invertIfNegative val="0"/>
          <c:cat>
            <c:numRef>
              <c:f>'96 а (2)'!$A$9:$A$28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'96 а (2)'!$J$9:$J$26</c:f>
              <c:numCache>
                <c:formatCode>0</c:formatCode>
                <c:ptCount val="18"/>
                <c:pt idx="0">
                  <c:v>1.4340283393476392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2.8680566786952784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1.4340283393476392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CF-4577-937A-495CD17A3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103148928"/>
        <c:axId val="103208448"/>
      </c:barChart>
      <c:lineChart>
        <c:grouping val="standard"/>
        <c:varyColors val="0"/>
        <c:ser>
          <c:idx val="5"/>
          <c:order val="4"/>
          <c:tx>
            <c:v>равновесна крива</c:v>
          </c:tx>
          <c:spPr>
            <a:ln w="25400">
              <a:solidFill>
                <a:srgbClr val="000000"/>
              </a:solidFill>
            </a:ln>
          </c:spPr>
          <c:marker>
            <c:symbol val="none"/>
          </c:marker>
          <c:cat>
            <c:numRef>
              <c:f>'96 а (2)'!$A$9:$A$28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'96 а (2)'!$L$9:$L$26</c:f>
              <c:numCache>
                <c:formatCode>0</c:formatCode>
                <c:ptCount val="18"/>
                <c:pt idx="0">
                  <c:v>193.26032231365068</c:v>
                </c:pt>
                <c:pt idx="1">
                  <c:v>150.98462680753988</c:v>
                </c:pt>
                <c:pt idx="2">
                  <c:v>117.95673969339013</c:v>
                </c:pt>
                <c:pt idx="3">
                  <c:v>92.153702885460817</c:v>
                </c:pt>
                <c:pt idx="4">
                  <c:v>71.99508037926644</c:v>
                </c:pt>
                <c:pt idx="5">
                  <c:v>56.246156546302011</c:v>
                </c:pt>
                <c:pt idx="6">
                  <c:v>43.942309801798345</c:v>
                </c:pt>
                <c:pt idx="7">
                  <c:v>34.32992953265498</c:v>
                </c:pt>
                <c:pt idx="8">
                  <c:v>26.820257447386698</c:v>
                </c:pt>
                <c:pt idx="9">
                  <c:v>20.953326130770801</c:v>
                </c:pt>
                <c:pt idx="10">
                  <c:v>16.369786039664696</c:v>
                </c:pt>
                <c:pt idx="11">
                  <c:v>12.788895343488068</c:v>
                </c:pt>
                <c:pt idx="12">
                  <c:v>9.9913244871000479</c:v>
                </c:pt>
                <c:pt idx="13">
                  <c:v>7.8057222555469155</c:v>
                </c:pt>
                <c:pt idx="14">
                  <c:v>6.0982205121460291</c:v>
                </c:pt>
                <c:pt idx="15">
                  <c:v>4.7642347751140859</c:v>
                </c:pt>
                <c:pt idx="16">
                  <c:v>3.7220584180578777</c:v>
                </c:pt>
                <c:pt idx="17">
                  <c:v>2.9078581391077134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CF-4577-937A-495CD17A3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148928"/>
        <c:axId val="103208448"/>
      </c:lineChart>
      <c:catAx>
        <c:axId val="1031489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bg-BG"/>
                  <a:t>степени на дебелина, см</a:t>
                </a:r>
                <a:endParaRPr 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1">
                <a:solidFill>
                  <a:srgbClr val="000000"/>
                </a:solidFill>
              </a:defRPr>
            </a:pPr>
            <a:endParaRPr lang="en-US"/>
          </a:p>
        </c:txPr>
        <c:crossAx val="103208448"/>
        <c:crosses val="autoZero"/>
        <c:auto val="1"/>
        <c:lblAlgn val="ctr"/>
        <c:lblOffset val="100"/>
        <c:noMultiLvlLbl val="0"/>
      </c:catAx>
      <c:valAx>
        <c:axId val="103208448"/>
        <c:scaling>
          <c:orientation val="minMax"/>
          <c:max val="200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bg-BG">
                    <a:solidFill>
                      <a:srgbClr val="000000"/>
                    </a:solidFill>
                  </a:rPr>
                  <a:t>брой/ха</a:t>
                </a:r>
                <a:endParaRPr lang="en-US">
                  <a:solidFill>
                    <a:srgbClr val="000000"/>
                  </a:solidFill>
                </a:endParaRP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0000"/>
                </a:solidFill>
              </a:defRPr>
            </a:pPr>
            <a:endParaRPr lang="en-US"/>
          </a:p>
        </c:txPr>
        <c:crossAx val="103148928"/>
        <c:crosses val="autoZero"/>
        <c:crossBetween val="between"/>
      </c:valAx>
      <c:spPr>
        <a:gradFill>
          <a:gsLst>
            <a:gs pos="0">
              <a:srgbClr val="4F81BD">
                <a:tint val="66000"/>
                <a:satMod val="160000"/>
              </a:srgbClr>
            </a:gs>
            <a:gs pos="50000">
              <a:srgbClr val="4F81BD">
                <a:tint val="44500"/>
                <a:satMod val="160000"/>
              </a:srgbClr>
            </a:gs>
            <a:gs pos="100000">
              <a:srgbClr val="4F81BD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63470577942463269"/>
          <c:y val="0.36074166167825594"/>
          <c:w val="0.28403931861458476"/>
          <c:h val="0.35249343832020996"/>
        </c:manualLayout>
      </c:layout>
      <c:overlay val="0"/>
      <c:txPr>
        <a:bodyPr/>
        <a:lstStyle/>
        <a:p>
          <a:pPr>
            <a:defRPr b="1">
              <a:solidFill>
                <a:srgbClr val="0000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rPr lang="bg-BG" sz="1400" dirty="0">
                <a:solidFill>
                  <a:srgbClr val="000000"/>
                </a:solidFill>
              </a:rPr>
              <a:t>Разпределение броя на дърветата по степени на </a:t>
            </a:r>
            <a:r>
              <a:rPr lang="bg-BG" sz="1400" dirty="0" smtClean="0">
                <a:solidFill>
                  <a:srgbClr val="000000"/>
                </a:solidFill>
              </a:rPr>
              <a:t>дебелина за отдел 53 а</a:t>
            </a:r>
            <a:endParaRPr lang="en-US" sz="1400" dirty="0">
              <a:solidFill>
                <a:srgbClr val="000000"/>
              </a:solidFill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956646595646159"/>
          <c:y val="0.17534128409387462"/>
          <c:w val="0.8340935618341826"/>
          <c:h val="0.70612730426240577"/>
        </c:manualLayout>
      </c:layout>
      <c:barChart>
        <c:barDir val="col"/>
        <c:grouping val="stacked"/>
        <c:varyColors val="0"/>
        <c:ser>
          <c:idx val="1"/>
          <c:order val="0"/>
          <c:tx>
            <c:v>смърч</c:v>
          </c:tx>
          <c:spPr>
            <a:solidFill>
              <a:srgbClr val="C00000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'53 а (2)'!$L$9:$L$26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'53 а (2)'!$M$9:$M$26</c:f>
              <c:numCache>
                <c:formatCode>0</c:formatCode>
                <c:ptCount val="18"/>
                <c:pt idx="0">
                  <c:v>48.051948051947939</c:v>
                </c:pt>
                <c:pt idx="1">
                  <c:v>45.454545454545354</c:v>
                </c:pt>
                <c:pt idx="2">
                  <c:v>41.558441558441444</c:v>
                </c:pt>
                <c:pt idx="3">
                  <c:v>25.974025974025938</c:v>
                </c:pt>
                <c:pt idx="4">
                  <c:v>24.675324675324642</c:v>
                </c:pt>
                <c:pt idx="5">
                  <c:v>24.675324675324642</c:v>
                </c:pt>
                <c:pt idx="6">
                  <c:v>16.883116883116848</c:v>
                </c:pt>
                <c:pt idx="7">
                  <c:v>12.987012987012987</c:v>
                </c:pt>
                <c:pt idx="8">
                  <c:v>22.077922077922079</c:v>
                </c:pt>
                <c:pt idx="9">
                  <c:v>12.987012987012987</c:v>
                </c:pt>
                <c:pt idx="10">
                  <c:v>5.1948051948051948</c:v>
                </c:pt>
                <c:pt idx="11">
                  <c:v>5.1948051948051948</c:v>
                </c:pt>
                <c:pt idx="12">
                  <c:v>2.5974025974025992</c:v>
                </c:pt>
                <c:pt idx="13">
                  <c:v>3.8961038961038916</c:v>
                </c:pt>
                <c:pt idx="14">
                  <c:v>1.2987012987012978</c:v>
                </c:pt>
                <c:pt idx="15">
                  <c:v>0</c:v>
                </c:pt>
                <c:pt idx="16">
                  <c:v>3.8961038961038916</c:v>
                </c:pt>
                <c:pt idx="17">
                  <c:v>2.5974025974025992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68-4805-A14C-C98771443254}"/>
            </c:ext>
          </c:extLst>
        </c:ser>
        <c:ser>
          <c:idx val="2"/>
          <c:order val="1"/>
          <c:tx>
            <c:v>ела</c:v>
          </c:tx>
          <c:spPr>
            <a:solidFill>
              <a:srgbClr val="92D050"/>
            </a:solidFill>
            <a:ln>
              <a:solidFill>
                <a:prstClr val="black"/>
              </a:solidFill>
            </a:ln>
          </c:spPr>
          <c:invertIfNegative val="0"/>
          <c:cat>
            <c:numRef>
              <c:f>'53 а (2)'!$L$9:$L$26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'53 а (2)'!$N$9:$N$26</c:f>
              <c:numCache>
                <c:formatCode>0</c:formatCode>
                <c:ptCount val="18"/>
                <c:pt idx="0">
                  <c:v>10.3896103896104</c:v>
                </c:pt>
                <c:pt idx="1">
                  <c:v>9.0909090909091006</c:v>
                </c:pt>
                <c:pt idx="2">
                  <c:v>2.5974025974025992</c:v>
                </c:pt>
                <c:pt idx="3">
                  <c:v>5.1948051948051948</c:v>
                </c:pt>
                <c:pt idx="4">
                  <c:v>9.0909090909091006</c:v>
                </c:pt>
                <c:pt idx="5">
                  <c:v>2.5974025974025992</c:v>
                </c:pt>
                <c:pt idx="6">
                  <c:v>3.8961038961038916</c:v>
                </c:pt>
                <c:pt idx="7">
                  <c:v>6.4935064935064926</c:v>
                </c:pt>
                <c:pt idx="8">
                  <c:v>3.8961038961038916</c:v>
                </c:pt>
                <c:pt idx="9">
                  <c:v>3.8961038961038916</c:v>
                </c:pt>
                <c:pt idx="10">
                  <c:v>2.5974025974025992</c:v>
                </c:pt>
                <c:pt idx="11">
                  <c:v>1.2987012987012978</c:v>
                </c:pt>
                <c:pt idx="12">
                  <c:v>1.2987012987012978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68-4805-A14C-C98771443254}"/>
            </c:ext>
          </c:extLst>
        </c:ser>
        <c:ser>
          <c:idx val="3"/>
          <c:order val="2"/>
          <c:tx>
            <c:v>бук</c:v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prstClr val="black"/>
              </a:solidFill>
            </a:ln>
          </c:spPr>
          <c:invertIfNegative val="0"/>
          <c:cat>
            <c:numRef>
              <c:f>'53 а (2)'!$L$9:$L$26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'53 а (2)'!$O$9:$O$26</c:f>
              <c:numCache>
                <c:formatCode>0</c:formatCode>
                <c:ptCount val="18"/>
                <c:pt idx="0">
                  <c:v>6.4935064935064926</c:v>
                </c:pt>
                <c:pt idx="1">
                  <c:v>2.5974025974025992</c:v>
                </c:pt>
                <c:pt idx="2">
                  <c:v>0</c:v>
                </c:pt>
                <c:pt idx="3">
                  <c:v>1.2987012987012978</c:v>
                </c:pt>
                <c:pt idx="4">
                  <c:v>0</c:v>
                </c:pt>
                <c:pt idx="5">
                  <c:v>1.2987012987012978</c:v>
                </c:pt>
                <c:pt idx="6">
                  <c:v>1.2987012987012978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68-4805-A14C-C98771443254}"/>
            </c:ext>
          </c:extLst>
        </c:ser>
        <c:ser>
          <c:idx val="4"/>
          <c:order val="3"/>
          <c:tx>
            <c:v>офика</c:v>
          </c:tx>
          <c:spPr>
            <a:ln>
              <a:solidFill>
                <a:prstClr val="black"/>
              </a:solidFill>
            </a:ln>
          </c:spPr>
          <c:invertIfNegative val="0"/>
          <c:cat>
            <c:numRef>
              <c:f>'53 а (2)'!$L$9:$L$26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'53 а (2)'!$P$9:$P$26</c:f>
              <c:numCache>
                <c:formatCode>0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1.2987012987012978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68-4805-A14C-C98771443254}"/>
            </c:ext>
          </c:extLst>
        </c:ser>
        <c:ser>
          <c:idx val="0"/>
          <c:order val="5"/>
          <c:tx>
            <c:v>бял бор</c:v>
          </c:tx>
          <c:spPr>
            <a:solidFill>
              <a:srgbClr val="FFFF00"/>
            </a:solidFill>
            <a:ln>
              <a:solidFill>
                <a:prstClr val="black"/>
              </a:solidFill>
            </a:ln>
          </c:spPr>
          <c:invertIfNegative val="0"/>
          <c:cat>
            <c:numRef>
              <c:f>'53 а (2)'!$L$9:$L$26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'53 а (2)'!$Q$9:$Q$26</c:f>
              <c:numCache>
                <c:formatCode>0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1.2987012987012978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1.2987012987012978</c:v>
                </c:pt>
                <c:pt idx="9">
                  <c:v>0</c:v>
                </c:pt>
                <c:pt idx="10">
                  <c:v>3.8961038961038916</c:v>
                </c:pt>
                <c:pt idx="11">
                  <c:v>2.5974025974025992</c:v>
                </c:pt>
                <c:pt idx="12">
                  <c:v>1.2987012987012978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68-4805-A14C-C98771443254}"/>
            </c:ext>
          </c:extLst>
        </c:ser>
        <c:ser>
          <c:idx val="6"/>
          <c:order val="6"/>
          <c:tx>
            <c:v>бяла мура</c:v>
          </c:tx>
          <c:spPr>
            <a:solidFill>
              <a:srgbClr val="FFC000"/>
            </a:solidFill>
            <a:ln>
              <a:solidFill>
                <a:prstClr val="black"/>
              </a:solidFill>
            </a:ln>
          </c:spPr>
          <c:invertIfNegative val="0"/>
          <c:cat>
            <c:numRef>
              <c:f>'53 а (2)'!$L$9:$L$26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'53 а (2)'!$R$9:$R$26</c:f>
              <c:numCache>
                <c:formatCode>0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1.2987012987012978</c:v>
                </c:pt>
                <c:pt idx="11">
                  <c:v>0</c:v>
                </c:pt>
                <c:pt idx="12">
                  <c:v>1.2987012987012978</c:v>
                </c:pt>
                <c:pt idx="13">
                  <c:v>0</c:v>
                </c:pt>
                <c:pt idx="14">
                  <c:v>1.2987012987012978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68-4805-A14C-C98771443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131264"/>
        <c:axId val="111944448"/>
      </c:barChart>
      <c:lineChart>
        <c:grouping val="standard"/>
        <c:varyColors val="0"/>
        <c:ser>
          <c:idx val="5"/>
          <c:order val="4"/>
          <c:tx>
            <c:v>равновесна крива</c:v>
          </c:tx>
          <c:spPr>
            <a:ln w="25400">
              <a:solidFill>
                <a:srgbClr val="000000"/>
              </a:solidFill>
            </a:ln>
          </c:spPr>
          <c:marker>
            <c:symbol val="none"/>
          </c:marker>
          <c:cat>
            <c:numRef>
              <c:f>'53 а (2)'!$L$9:$L$26</c:f>
              <c:numCache>
                <c:formatCode>General</c:formatCode>
                <c:ptCount val="18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</c:numCache>
            </c:numRef>
          </c:cat>
          <c:val>
            <c:numRef>
              <c:f>'53 а (2)'!$T$9:$T$26</c:f>
              <c:numCache>
                <c:formatCode>0</c:formatCode>
                <c:ptCount val="18"/>
                <c:pt idx="0">
                  <c:v>193.26032231365068</c:v>
                </c:pt>
                <c:pt idx="1">
                  <c:v>150.98462680753988</c:v>
                </c:pt>
                <c:pt idx="2">
                  <c:v>117.95673969339013</c:v>
                </c:pt>
                <c:pt idx="3">
                  <c:v>92.153702885460817</c:v>
                </c:pt>
                <c:pt idx="4">
                  <c:v>71.99508037926644</c:v>
                </c:pt>
                <c:pt idx="5">
                  <c:v>56.246156546302011</c:v>
                </c:pt>
                <c:pt idx="6">
                  <c:v>43.942309801798345</c:v>
                </c:pt>
                <c:pt idx="7">
                  <c:v>34.32992953265498</c:v>
                </c:pt>
                <c:pt idx="8">
                  <c:v>26.820257447386698</c:v>
                </c:pt>
                <c:pt idx="9">
                  <c:v>20.953326130770801</c:v>
                </c:pt>
                <c:pt idx="10">
                  <c:v>16.369786039664696</c:v>
                </c:pt>
                <c:pt idx="11">
                  <c:v>12.788895343488068</c:v>
                </c:pt>
                <c:pt idx="12">
                  <c:v>9.9913244871000479</c:v>
                </c:pt>
                <c:pt idx="13">
                  <c:v>7.8057222555469155</c:v>
                </c:pt>
                <c:pt idx="14">
                  <c:v>6.0982205121460291</c:v>
                </c:pt>
                <c:pt idx="15">
                  <c:v>4.7642347751140859</c:v>
                </c:pt>
                <c:pt idx="16">
                  <c:v>3.7220584180578777</c:v>
                </c:pt>
                <c:pt idx="17">
                  <c:v>2.9078581391077134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568-4805-A14C-C98771443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131264"/>
        <c:axId val="111944448"/>
      </c:lineChart>
      <c:catAx>
        <c:axId val="111131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bg-BG">
                    <a:solidFill>
                      <a:srgbClr val="000000"/>
                    </a:solidFill>
                  </a:rPr>
                  <a:t>степени на дебелина, см</a:t>
                </a:r>
                <a:endParaRPr lang="en-US">
                  <a:solidFill>
                    <a:srgbClr val="000000"/>
                  </a:solidFill>
                </a:endParaRP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1">
                <a:solidFill>
                  <a:srgbClr val="000000"/>
                </a:solidFill>
              </a:defRPr>
            </a:pPr>
            <a:endParaRPr lang="en-US"/>
          </a:p>
        </c:txPr>
        <c:crossAx val="111944448"/>
        <c:crosses val="autoZero"/>
        <c:auto val="1"/>
        <c:lblAlgn val="ctr"/>
        <c:lblOffset val="100"/>
        <c:noMultiLvlLbl val="0"/>
      </c:catAx>
      <c:valAx>
        <c:axId val="111944448"/>
        <c:scaling>
          <c:orientation val="minMax"/>
          <c:max val="200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bg-BG">
                    <a:solidFill>
                      <a:srgbClr val="000000"/>
                    </a:solidFill>
                  </a:rPr>
                  <a:t>брой/ха</a:t>
                </a:r>
                <a:endParaRPr lang="en-US">
                  <a:solidFill>
                    <a:srgbClr val="000000"/>
                  </a:solidFill>
                </a:endParaRP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0000"/>
                </a:solidFill>
              </a:defRPr>
            </a:pPr>
            <a:endParaRPr lang="en-US"/>
          </a:p>
        </c:txPr>
        <c:crossAx val="111131264"/>
        <c:crosses val="autoZero"/>
        <c:crossBetween val="between"/>
      </c:valAx>
      <c:spPr>
        <a:gradFill>
          <a:gsLst>
            <a:gs pos="0">
              <a:srgbClr val="4F81BD">
                <a:tint val="66000"/>
                <a:satMod val="160000"/>
              </a:srgbClr>
            </a:gs>
            <a:gs pos="50000">
              <a:srgbClr val="4F81BD">
                <a:tint val="44500"/>
                <a:satMod val="160000"/>
              </a:srgbClr>
            </a:gs>
            <a:gs pos="100000">
              <a:srgbClr val="4F81BD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62686264216972964"/>
          <c:y val="0.24378259735076976"/>
          <c:w val="0.28403931861458476"/>
          <c:h val="0.49349081364829467"/>
        </c:manualLayout>
      </c:layout>
      <c:overlay val="0"/>
      <c:txPr>
        <a:bodyPr/>
        <a:lstStyle/>
        <a:p>
          <a:pPr>
            <a:defRPr b="1">
              <a:solidFill>
                <a:srgbClr val="0000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rPr lang="bg-BG" sz="1400" dirty="0">
                <a:solidFill>
                  <a:srgbClr val="000000"/>
                </a:solidFill>
              </a:rPr>
              <a:t>Разпределение броя на дърветата по степени на дебелина за отдел 117 а</a:t>
            </a:r>
            <a:endParaRPr lang="en-US" sz="1400" dirty="0">
              <a:solidFill>
                <a:srgbClr val="000000"/>
              </a:solidFill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956646595646148"/>
          <c:y val="0.17534128409387445"/>
          <c:w val="0.8340935618341826"/>
          <c:h val="0.70612730426240577"/>
        </c:manualLayout>
      </c:layout>
      <c:barChart>
        <c:barDir val="col"/>
        <c:grouping val="stacked"/>
        <c:varyColors val="0"/>
        <c:ser>
          <c:idx val="1"/>
          <c:order val="0"/>
          <c:tx>
            <c:v>смърч</c:v>
          </c:tx>
          <c:spPr>
            <a:solidFill>
              <a:srgbClr val="C00000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'117 а'!$A$9:$A$28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'117 а'!$G$9:$G$28</c:f>
              <c:numCache>
                <c:formatCode>0</c:formatCode>
                <c:ptCount val="20"/>
                <c:pt idx="0">
                  <c:v>52.310698165713326</c:v>
                </c:pt>
                <c:pt idx="1">
                  <c:v>26.999070021013431</c:v>
                </c:pt>
                <c:pt idx="2">
                  <c:v>16.874418763133381</c:v>
                </c:pt>
                <c:pt idx="3">
                  <c:v>23.624186268386733</c:v>
                </c:pt>
                <c:pt idx="4">
                  <c:v>5.0623256289400054</c:v>
                </c:pt>
                <c:pt idx="5">
                  <c:v>8.4372093815666904</c:v>
                </c:pt>
                <c:pt idx="6">
                  <c:v>16.874418763133381</c:v>
                </c:pt>
                <c:pt idx="7">
                  <c:v>16.874418763133381</c:v>
                </c:pt>
                <c:pt idx="8">
                  <c:v>11.81209313419337</c:v>
                </c:pt>
                <c:pt idx="9">
                  <c:v>13.499535010506731</c:v>
                </c:pt>
                <c:pt idx="10">
                  <c:v>10.124651257880029</c:v>
                </c:pt>
                <c:pt idx="11">
                  <c:v>15.186976886820046</c:v>
                </c:pt>
                <c:pt idx="12">
                  <c:v>0</c:v>
                </c:pt>
                <c:pt idx="13">
                  <c:v>3.3748837526266802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92-408B-A2E2-E7434B347951}"/>
            </c:ext>
          </c:extLst>
        </c:ser>
        <c:ser>
          <c:idx val="2"/>
          <c:order val="1"/>
          <c:tx>
            <c:v>ела</c:v>
          </c:tx>
          <c:spPr>
            <a:solidFill>
              <a:srgbClr val="00B050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'117 а'!$A$9:$A$28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'117 а'!$H$9:$H$28</c:f>
              <c:numCache>
                <c:formatCode>0</c:formatCode>
                <c:ptCount val="20"/>
                <c:pt idx="0">
                  <c:v>231.17953705492732</c:v>
                </c:pt>
                <c:pt idx="1">
                  <c:v>101.24651257880029</c:v>
                </c:pt>
                <c:pt idx="2">
                  <c:v>62.435349423593451</c:v>
                </c:pt>
                <c:pt idx="3">
                  <c:v>67.497675052533509</c:v>
                </c:pt>
                <c:pt idx="4">
                  <c:v>67.497675052533509</c:v>
                </c:pt>
                <c:pt idx="5">
                  <c:v>30.373953773640125</c:v>
                </c:pt>
                <c:pt idx="6">
                  <c:v>16.874418763133381</c:v>
                </c:pt>
                <c:pt idx="7">
                  <c:v>25.311628144700091</c:v>
                </c:pt>
                <c:pt idx="8">
                  <c:v>18.561860639446731</c:v>
                </c:pt>
                <c:pt idx="9">
                  <c:v>23.624186268386733</c:v>
                </c:pt>
                <c:pt idx="10">
                  <c:v>18.561860639446731</c:v>
                </c:pt>
                <c:pt idx="11">
                  <c:v>8.4372093815666904</c:v>
                </c:pt>
                <c:pt idx="12">
                  <c:v>3.3748837526266802</c:v>
                </c:pt>
                <c:pt idx="13">
                  <c:v>0</c:v>
                </c:pt>
                <c:pt idx="14">
                  <c:v>0</c:v>
                </c:pt>
                <c:pt idx="15">
                  <c:v>1.6874418763133383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92-408B-A2E2-E7434B347951}"/>
            </c:ext>
          </c:extLst>
        </c:ser>
        <c:ser>
          <c:idx val="3"/>
          <c:order val="2"/>
          <c:tx>
            <c:v>бук</c:v>
          </c:tx>
          <c:spPr>
            <a:solidFill>
              <a:srgbClr val="FF0000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'117 а'!$A$9:$A$28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'117 а'!$I$9:$I$28</c:f>
              <c:numCache>
                <c:formatCode>0</c:formatCode>
                <c:ptCount val="20"/>
                <c:pt idx="0">
                  <c:v>38.811163155206629</c:v>
                </c:pt>
                <c:pt idx="1">
                  <c:v>18.561860639446731</c:v>
                </c:pt>
                <c:pt idx="2">
                  <c:v>16.874418763133381</c:v>
                </c:pt>
                <c:pt idx="3">
                  <c:v>8.4372093815666904</c:v>
                </c:pt>
                <c:pt idx="4">
                  <c:v>6.7497675052533683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92-408B-A2E2-E7434B347951}"/>
            </c:ext>
          </c:extLst>
        </c:ser>
        <c:ser>
          <c:idx val="4"/>
          <c:order val="3"/>
          <c:tx>
            <c:v>офика</c:v>
          </c:tx>
          <c:spPr>
            <a:ln>
              <a:solidFill>
                <a:srgbClr val="000000"/>
              </a:solidFill>
            </a:ln>
          </c:spPr>
          <c:invertIfNegative val="0"/>
          <c:cat>
            <c:numRef>
              <c:f>'117 а'!$A$9:$A$28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'117 а'!$J$9:$J$28</c:f>
              <c:numCache>
                <c:formatCode>0</c:formatCode>
                <c:ptCount val="20"/>
                <c:pt idx="0">
                  <c:v>5.0623256289400054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92-408B-A2E2-E7434B347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112324992"/>
        <c:axId val="112326912"/>
      </c:barChart>
      <c:lineChart>
        <c:grouping val="standard"/>
        <c:varyColors val="0"/>
        <c:ser>
          <c:idx val="5"/>
          <c:order val="4"/>
          <c:tx>
            <c:v>равновесна крива</c:v>
          </c:tx>
          <c:spPr>
            <a:ln w="25400">
              <a:solidFill>
                <a:srgbClr val="000000"/>
              </a:solidFill>
            </a:ln>
          </c:spPr>
          <c:marker>
            <c:symbol val="none"/>
          </c:marker>
          <c:cat>
            <c:numRef>
              <c:f>'117 а'!$A$9:$A$28</c:f>
              <c:numCache>
                <c:formatCode>General</c:formatCode>
                <c:ptCount val="20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62</c:v>
                </c:pt>
                <c:pt idx="15">
                  <c:v>66</c:v>
                </c:pt>
                <c:pt idx="16">
                  <c:v>70</c:v>
                </c:pt>
                <c:pt idx="17">
                  <c:v>74</c:v>
                </c:pt>
                <c:pt idx="18">
                  <c:v>78</c:v>
                </c:pt>
                <c:pt idx="19">
                  <c:v>82</c:v>
                </c:pt>
              </c:numCache>
            </c:numRef>
          </c:cat>
          <c:val>
            <c:numRef>
              <c:f>'117 а'!$L$9:$L$28</c:f>
              <c:numCache>
                <c:formatCode>0</c:formatCode>
                <c:ptCount val="20"/>
                <c:pt idx="0">
                  <c:v>193.26032231365068</c:v>
                </c:pt>
                <c:pt idx="1">
                  <c:v>150.98462680753988</c:v>
                </c:pt>
                <c:pt idx="2">
                  <c:v>117.95673969339013</c:v>
                </c:pt>
                <c:pt idx="3">
                  <c:v>92.153702885460817</c:v>
                </c:pt>
                <c:pt idx="4">
                  <c:v>71.99508037926644</c:v>
                </c:pt>
                <c:pt idx="5">
                  <c:v>56.246156546302011</c:v>
                </c:pt>
                <c:pt idx="6">
                  <c:v>43.942309801798345</c:v>
                </c:pt>
                <c:pt idx="7">
                  <c:v>34.32992953265498</c:v>
                </c:pt>
                <c:pt idx="8">
                  <c:v>26.820257447386698</c:v>
                </c:pt>
                <c:pt idx="9">
                  <c:v>20.953326130770801</c:v>
                </c:pt>
                <c:pt idx="10">
                  <c:v>16.369786039664696</c:v>
                </c:pt>
                <c:pt idx="11">
                  <c:v>12.788895343488068</c:v>
                </c:pt>
                <c:pt idx="12">
                  <c:v>9.9913244871000479</c:v>
                </c:pt>
                <c:pt idx="13">
                  <c:v>7.8057222555469155</c:v>
                </c:pt>
                <c:pt idx="14">
                  <c:v>6.0982205121460291</c:v>
                </c:pt>
                <c:pt idx="15">
                  <c:v>4.7642347751140859</c:v>
                </c:pt>
                <c:pt idx="16">
                  <c:v>3.7220584180578777</c:v>
                </c:pt>
                <c:pt idx="17">
                  <c:v>2.9078581391077134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92-408B-A2E2-E7434B347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324992"/>
        <c:axId val="112326912"/>
      </c:lineChart>
      <c:catAx>
        <c:axId val="112324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bg-BG">
                    <a:solidFill>
                      <a:srgbClr val="000000"/>
                    </a:solidFill>
                  </a:rPr>
                  <a:t>степени на дебелина, см</a:t>
                </a:r>
                <a:endParaRPr lang="en-US">
                  <a:solidFill>
                    <a:srgbClr val="000000"/>
                  </a:solidFill>
                </a:endParaRP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 b="1">
                <a:solidFill>
                  <a:srgbClr val="000000"/>
                </a:solidFill>
              </a:defRPr>
            </a:pPr>
            <a:endParaRPr lang="en-US"/>
          </a:p>
        </c:txPr>
        <c:crossAx val="112326912"/>
        <c:crosses val="autoZero"/>
        <c:auto val="1"/>
        <c:lblAlgn val="ctr"/>
        <c:lblOffset val="100"/>
        <c:noMultiLvlLbl val="0"/>
      </c:catAx>
      <c:valAx>
        <c:axId val="1123269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bg-BG">
                    <a:solidFill>
                      <a:srgbClr val="000000"/>
                    </a:solidFill>
                  </a:rPr>
                  <a:t>брой/ха</a:t>
                </a:r>
                <a:endParaRPr lang="en-US">
                  <a:solidFill>
                    <a:srgbClr val="000000"/>
                  </a:solidFill>
                </a:endParaRP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0000"/>
                </a:solidFill>
              </a:defRPr>
            </a:pPr>
            <a:endParaRPr lang="en-US"/>
          </a:p>
        </c:txPr>
        <c:crossAx val="112324992"/>
        <c:crosses val="autoZero"/>
        <c:crossBetween val="between"/>
      </c:valAx>
      <c:spPr>
        <a:gradFill>
          <a:gsLst>
            <a:gs pos="0">
              <a:srgbClr val="4F81BD">
                <a:tint val="66000"/>
                <a:satMod val="160000"/>
              </a:srgbClr>
            </a:gs>
            <a:gs pos="50000">
              <a:srgbClr val="4F81BD">
                <a:tint val="44500"/>
                <a:satMod val="160000"/>
              </a:srgbClr>
            </a:gs>
            <a:gs pos="100000">
              <a:srgbClr val="4F81BD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63470577942463235"/>
          <c:y val="0.36074166167825583"/>
          <c:w val="0.28403931861458476"/>
          <c:h val="0.35249343832020996"/>
        </c:manualLayout>
      </c:layout>
      <c:overlay val="0"/>
      <c:txPr>
        <a:bodyPr/>
        <a:lstStyle/>
        <a:p>
          <a:pPr>
            <a:defRPr b="1">
              <a:solidFill>
                <a:srgbClr val="00000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bg-BG" b="1">
                <a:effectLst/>
              </a:rPr>
              <a:t>Процентно разпредление броя на дърветата по класове на дебелина</a:t>
            </a:r>
            <a:endParaRPr lang="en-US" b="1">
              <a:effectLst/>
            </a:endParaRPr>
          </a:p>
        </c:rich>
      </c:tx>
      <c:layout>
        <c:manualLayout>
          <c:xMode val="edge"/>
          <c:yMode val="edge"/>
          <c:x val="8.552898307924274E-2"/>
          <c:y val="1.002999625046868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320572960294856E-2"/>
          <c:y val="0.17352549681289836"/>
          <c:w val="0.87248563576103444"/>
          <c:h val="0.63114251673185762"/>
        </c:manualLayout>
      </c:layout>
      <c:lineChart>
        <c:grouping val="standard"/>
        <c:varyColors val="0"/>
        <c:ser>
          <c:idx val="0"/>
          <c:order val="0"/>
          <c:tx>
            <c:v>BDq метод</c:v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5A73-4F53-A342-FA565205618C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5A73-4F53-A342-FA565205618C}"/>
              </c:ext>
            </c:extLst>
          </c:dPt>
          <c:dLbls>
            <c:spPr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BDq!$L$5:$L$7</c:f>
              <c:strCache>
                <c:ptCount val="3"/>
                <c:pt idx="0">
                  <c:v>&lt; 18 см</c:v>
                </c:pt>
                <c:pt idx="1">
                  <c:v>22-42 см</c:v>
                </c:pt>
                <c:pt idx="2">
                  <c:v>&gt; 42 см</c:v>
                </c:pt>
              </c:strCache>
            </c:strRef>
          </c:cat>
          <c:val>
            <c:numRef>
              <c:f>BDq!$J$5:$J$7</c:f>
              <c:numCache>
                <c:formatCode>0</c:formatCode>
                <c:ptCount val="3"/>
                <c:pt idx="0">
                  <c:v>65.570298555785755</c:v>
                </c:pt>
                <c:pt idx="1">
                  <c:v>28.008023568070289</c:v>
                </c:pt>
                <c:pt idx="2">
                  <c:v>6.4216778761438995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45-44E9-B8D0-28822E1E75B4}"/>
            </c:ext>
          </c:extLst>
        </c:ser>
        <c:ser>
          <c:idx val="1"/>
          <c:order val="1"/>
          <c:tx>
            <c:v>метод на Кръстанов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BDq!$L$5:$L$7</c:f>
              <c:strCache>
                <c:ptCount val="3"/>
                <c:pt idx="0">
                  <c:v>&lt; 18 см</c:v>
                </c:pt>
                <c:pt idx="1">
                  <c:v>22-42 см</c:v>
                </c:pt>
                <c:pt idx="2">
                  <c:v>&gt; 42 см</c:v>
                </c:pt>
              </c:strCache>
            </c:strRef>
          </c:cat>
          <c:val>
            <c:numRef>
              <c:f>BDq!$K$5:$K$7</c:f>
              <c:numCache>
                <c:formatCode>General</c:formatCode>
                <c:ptCount val="3"/>
                <c:pt idx="0">
                  <c:v>35</c:v>
                </c:pt>
                <c:pt idx="1">
                  <c:v>45</c:v>
                </c:pt>
                <c:pt idx="2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45-44E9-B8D0-28822E1E75B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03049088"/>
        <c:axId val="103050624"/>
      </c:lineChart>
      <c:catAx>
        <c:axId val="103049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50624"/>
        <c:crosses val="autoZero"/>
        <c:auto val="1"/>
        <c:lblAlgn val="ctr"/>
        <c:lblOffset val="100"/>
        <c:tickLblSkip val="1"/>
        <c:noMultiLvlLbl val="0"/>
      </c:catAx>
      <c:valAx>
        <c:axId val="10305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bg-BG" sz="1200"/>
                  <a:t>брой дървета на 1ха (%)</a:t>
                </a:r>
                <a:endParaRPr lang="en-US" sz="12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4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655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bg-BG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0" y="-7938"/>
            <a:ext cx="9144000" cy="6865938"/>
            <a:chOff x="0" y="-8467"/>
            <a:chExt cx="12192000" cy="6866467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9370484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7425267" y="3681168"/>
              <a:ext cx="476461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7784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3317" y="-8467"/>
              <a:ext cx="2588683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8"/>
            <p:cNvSpPr/>
            <p:nvPr/>
          </p:nvSpPr>
          <p:spPr>
            <a:xfrm>
              <a:off x="8932333" y="3047706"/>
              <a:ext cx="325966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5384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717" y="-8467"/>
              <a:ext cx="1289049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8933" y="-8467"/>
              <a:ext cx="1248833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/>
            <p:cNvSpPr/>
            <p:nvPr/>
          </p:nvSpPr>
          <p:spPr>
            <a:xfrm>
              <a:off x="10371667" y="3589086"/>
              <a:ext cx="181821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/>
            <p:cNvSpPr/>
            <p:nvPr/>
          </p:nvSpPr>
          <p:spPr>
            <a:xfrm rot="10800000">
              <a:off x="0" y="-528"/>
              <a:ext cx="84243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34"/>
            <a:ext cx="5825202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3A6BF-0D27-4424-89DD-7257B4EBD6DA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0FAF4-C48C-40D0-A9D8-7A60921D2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2F488-41AD-4888-BADB-65326E646113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898B4-6F9C-447D-BBBF-1F428A99A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700868"/>
            <a:ext cx="644750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44102-FEA5-4474-B2B0-3DE6B034581B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DDAE-2F5D-41B7-BC5B-C81789AB0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160589"/>
            <a:ext cx="3138026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C210B-81C2-47A6-98D6-5B40C0881AEA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62588-34F7-4690-97DF-9C05CF67F9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2160983"/>
            <a:ext cx="313921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737246"/>
            <a:ext cx="31392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2160983"/>
            <a:ext cx="313921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737246"/>
            <a:ext cx="313921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6BF34-A1F7-4FD5-94CD-E40629CD56BB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15A33-F943-4AAB-AAA9-1FFAB60F6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3F9FB-AF65-48AB-B5FB-320C85DD1610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0731-C16B-4595-9561-05BF5054E4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A17C8-F122-45DD-A067-C739871F3F92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E01AA-75EA-42F1-973F-F4AF05D29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98604"/>
            <a:ext cx="2890896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514925"/>
            <a:ext cx="3385156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777069"/>
            <a:ext cx="2890896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5F8AD-E914-403F-94A3-767E4FCB48BC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53D89-B3F6-40D1-A9C6-289C9C99CE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800600"/>
            <a:ext cx="6447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609600"/>
            <a:ext cx="6447501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5367338"/>
            <a:ext cx="644750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97E2D-6630-4E3A-B912-1E09E9A70010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2EECD-CFB7-4176-874E-489A19E6A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C263-D462-4B9C-B09E-E9C2FE74D611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25AB4-ED06-45BE-AE27-BA36CF179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06400" y="790575"/>
            <a:ext cx="457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8000">
                <a:solidFill>
                  <a:srgbClr val="C0E47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669088" y="2886075"/>
            <a:ext cx="4572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8000">
                <a:solidFill>
                  <a:srgbClr val="C0E474"/>
                </a:solidFill>
                <a:latin typeface="Arial" charset="0"/>
              </a:rPr>
              <a:t>”</a:t>
            </a:r>
            <a:endParaRPr lang="en-US">
              <a:solidFill>
                <a:srgbClr val="C0E474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3632200"/>
            <a:ext cx="541839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15865-04D2-4F46-B221-D6B154D97187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9E124-846C-4DA3-8723-2CE60D326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931988"/>
            <a:ext cx="644750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0E967-8C09-43C8-86AA-1D11A15ECE72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BFEA1-1C8B-4A08-8390-D05E04A93A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06400" y="790575"/>
            <a:ext cx="457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8000">
                <a:solidFill>
                  <a:srgbClr val="C0E47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669088" y="2886075"/>
            <a:ext cx="4572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8000">
                <a:solidFill>
                  <a:srgbClr val="C0E474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8BC46-252C-46FF-A44A-01F4FA100C83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41BBE-AC1B-418A-868B-3FD528B09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644115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CE25B-540E-43FC-9C06-5DB66E57B68C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6494-0F84-4ADF-9103-04CD03313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BC01-2833-4132-A933-6C756A888D95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5CE5E-3468-4D2D-8FF0-9B2BB8704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609600"/>
            <a:ext cx="978557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609600"/>
            <a:ext cx="5295113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E01-40B5-4F44-B46F-5F7627E051DA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04CE8-0B9D-43BD-9374-4ED269D76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9144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0484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168"/>
              <a:ext cx="476461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7784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317" y="-8467"/>
              <a:ext cx="2588683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7706"/>
              <a:ext cx="325966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5384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17" y="-8467"/>
              <a:ext cx="1289049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33" y="-8467"/>
              <a:ext cx="1248833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7" y="3589086"/>
              <a:ext cx="181821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873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508000" y="609600"/>
            <a:ext cx="6446838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2160588"/>
            <a:ext cx="6446838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6042025"/>
            <a:ext cx="684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3DF122-C950-4D17-A0F6-665B748AB1C1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0" y="6042025"/>
            <a:ext cx="4722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3663" y="6042025"/>
            <a:ext cx="511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E114E0-B0DE-47A4-9D55-CD54A2A93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6" r:id="rId11"/>
    <p:sldLayoutId id="2147483701" r:id="rId12"/>
    <p:sldLayoutId id="2147483707" r:id="rId13"/>
    <p:sldLayoutId id="2147483702" r:id="rId14"/>
    <p:sldLayoutId id="2147483703" r:id="rId15"/>
    <p:sldLayoutId id="2147483704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oppic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7162800" cy="22098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Лесовъдски системи за стопанисване на </a:t>
            </a:r>
            <a:r>
              <a:rPr lang="bg-BG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разновъзрастни</a:t>
            </a:r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гори и методи за определяне размера на ползването в насаждения предвидени за изборно стопанисване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5900" y="5285722"/>
            <a:ext cx="472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Лесотехнически Университет</a:t>
            </a:r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133600" y="5715341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 dirty="0" smtClean="0">
                <a:latin typeface="Arial" charset="0"/>
              </a:rPr>
              <a:t>Юндола, 2018 </a:t>
            </a:r>
            <a:r>
              <a:rPr lang="bg-BG" dirty="0">
                <a:latin typeface="Arial" charset="0"/>
              </a:rPr>
              <a:t>г.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935499" y="4373489"/>
            <a:ext cx="5825202" cy="1096899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гл. ас д-р Нено Александров</a:t>
            </a:r>
          </a:p>
          <a:p>
            <a:pPr algn="ctr"/>
            <a:r>
              <a:rPr lang="bg-B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катедра „Лесовъдство“</a:t>
            </a:r>
            <a:endParaRPr lang="bg-BG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46" y="204788"/>
            <a:ext cx="204914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297" y="126078"/>
            <a:ext cx="878205" cy="682625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71" y="169146"/>
            <a:ext cx="2092735" cy="66905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" y="6183144"/>
            <a:ext cx="8890819" cy="973394"/>
          </a:xfrm>
        </p:spPr>
        <p:txBody>
          <a:bodyPr/>
          <a:lstStyle/>
          <a:p>
            <a:r>
              <a:rPr lang="ru-RU" dirty="0"/>
              <a:t>Този документ е създаден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ru-RU" dirty="0"/>
              <a:t>Административен договор № </a:t>
            </a:r>
            <a:r>
              <a:rPr lang="en-US" dirty="0"/>
              <a:t>BG05SFOP001-2.006-0039-CO1/10.07.2018 г.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финансиране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проект</a:t>
            </a:r>
            <a:r>
              <a:rPr lang="en-US" dirty="0"/>
              <a:t> № BG05SFOP001-2.006-0039-CO1 </a:t>
            </a:r>
            <a:r>
              <a:rPr lang="ru-RU" dirty="0"/>
              <a:t>„</a:t>
            </a:r>
            <a:r>
              <a:rPr lang="en-US" dirty="0" err="1"/>
              <a:t>Повишаване</a:t>
            </a:r>
            <a:r>
              <a:rPr lang="en-US" dirty="0"/>
              <a:t> </a:t>
            </a:r>
            <a:r>
              <a:rPr lang="en-US" dirty="0" err="1"/>
              <a:t>капацитета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служителите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Изпълнителна</a:t>
            </a:r>
            <a:r>
              <a:rPr lang="en-US" dirty="0"/>
              <a:t> </a:t>
            </a:r>
            <a:r>
              <a:rPr lang="en-US" dirty="0" err="1"/>
              <a:t>агенция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горите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изпълнение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контролни</a:t>
            </a:r>
            <a:r>
              <a:rPr lang="en-US" dirty="0"/>
              <a:t> </a:t>
            </a:r>
            <a:r>
              <a:rPr lang="en-US" dirty="0" err="1"/>
              <a:t>функции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управление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горите</a:t>
            </a:r>
            <a:r>
              <a:rPr lang="ru-RU" dirty="0"/>
              <a:t> ”, за предоставяне на безвъзмездна финансова помощ по Оперативна програма „Добро управление“, съфинансирана от Европейския съюз чрез Европейския социален фонд</a:t>
            </a:r>
            <a:endParaRPr lang="en-US" dirty="0"/>
          </a:p>
          <a:p>
            <a:r>
              <a:rPr lang="en-US" dirty="0"/>
              <a:t>www.eufunds.bg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fig18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773238"/>
            <a:ext cx="9144000" cy="508476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" y="633618"/>
            <a:ext cx="6858000" cy="13208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bg-BG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на горските насаждения</a:t>
            </a:r>
            <a:br>
              <a:rPr lang="bg-BG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 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Oliver and Larson – 1990)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58" y="157369"/>
            <a:ext cx="204914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8934"/>
            <a:ext cx="878205" cy="682625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74" y="72002"/>
            <a:ext cx="2092735" cy="6690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902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738394"/>
            <a:ext cx="6446838" cy="838200"/>
          </a:xfrm>
        </p:spPr>
        <p:txBody>
          <a:bodyPr/>
          <a:lstStyle/>
          <a:p>
            <a:r>
              <a:rPr lang="bg-B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Разновъзрастна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гора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24000"/>
            <a:ext cx="6883400" cy="4518025"/>
          </a:xfrm>
        </p:spPr>
        <p:txBody>
          <a:bodyPr/>
          <a:lstStyle/>
          <a:p>
            <a:r>
              <a:rPr lang="bg-BG" dirty="0" smtClean="0"/>
              <a:t>Наличие на дървета от всички размери (възрасти)</a:t>
            </a:r>
          </a:p>
          <a:p>
            <a:r>
              <a:rPr lang="bg-BG" dirty="0" smtClean="0"/>
              <a:t>Непрекъснато протичащ процес на естествено възобновяване</a:t>
            </a:r>
          </a:p>
          <a:p>
            <a:r>
              <a:rPr lang="bg-BG" dirty="0"/>
              <a:t>Сложна пространствена структура -  неравномерно разпределение на дърветата </a:t>
            </a:r>
          </a:p>
          <a:p>
            <a:pPr marL="0" indent="0">
              <a:buNone/>
            </a:pPr>
            <a:endParaRPr lang="bg-BG" b="1" u="sng" dirty="0" smtClean="0"/>
          </a:p>
          <a:p>
            <a:pPr marL="0" indent="0">
              <a:buNone/>
            </a:pPr>
            <a:r>
              <a:rPr lang="bg-BG" b="1" u="sng" dirty="0" smtClean="0"/>
              <a:t>НЕ САМО </a:t>
            </a:r>
            <a:r>
              <a:rPr lang="bg-BG" dirty="0" smtClean="0"/>
              <a:t>изборно стопанисваните гори са </a:t>
            </a:r>
            <a:r>
              <a:rPr lang="bg-BG" dirty="0" err="1" smtClean="0"/>
              <a:t>разновъзрастни</a:t>
            </a:r>
            <a:r>
              <a:rPr lang="bg-BG" dirty="0" smtClean="0"/>
              <a:t>!!!</a:t>
            </a:r>
          </a:p>
          <a:p>
            <a:pPr marL="0" indent="0" algn="just">
              <a:buNone/>
            </a:pPr>
            <a:r>
              <a:rPr lang="bg-BG" dirty="0" err="1" smtClean="0"/>
              <a:t>Разновъзрастна</a:t>
            </a:r>
            <a:r>
              <a:rPr lang="bg-BG" dirty="0" smtClean="0"/>
              <a:t> гора на </a:t>
            </a:r>
            <a:r>
              <a:rPr lang="bg-BG" dirty="0" err="1" smtClean="0"/>
              <a:t>ландшафтно</a:t>
            </a:r>
            <a:r>
              <a:rPr lang="en-US" dirty="0" smtClean="0"/>
              <a:t> </a:t>
            </a:r>
            <a:r>
              <a:rPr lang="bg-BG" dirty="0" smtClean="0"/>
              <a:t>ниво или</a:t>
            </a:r>
            <a:r>
              <a:rPr lang="en-US" dirty="0" smtClean="0"/>
              <a:t> </a:t>
            </a:r>
            <a:r>
              <a:rPr lang="bg-BG" dirty="0" smtClean="0"/>
              <a:t>на ниво насаждение може да бъде формирана като съвкупност от относително </a:t>
            </a:r>
            <a:r>
              <a:rPr lang="bg-BG" dirty="0" err="1" smtClean="0"/>
              <a:t>едновъзрастни</a:t>
            </a:r>
            <a:r>
              <a:rPr lang="bg-BG" dirty="0" smtClean="0"/>
              <a:t> </a:t>
            </a:r>
            <a:r>
              <a:rPr lang="bg-BG" dirty="0" err="1" smtClean="0"/>
              <a:t>биогрупи</a:t>
            </a:r>
            <a:r>
              <a:rPr lang="bg-BG" dirty="0"/>
              <a:t> </a:t>
            </a:r>
            <a:r>
              <a:rPr lang="bg-BG" dirty="0" smtClean="0"/>
              <a:t>(подотдели?!) В тези случай в състава на </a:t>
            </a:r>
            <a:r>
              <a:rPr lang="bg-BG" dirty="0" err="1" smtClean="0"/>
              <a:t>дървостоя</a:t>
            </a:r>
            <a:r>
              <a:rPr lang="bg-BG" dirty="0" smtClean="0"/>
              <a:t> не е задължително да доминират </a:t>
            </a:r>
            <a:r>
              <a:rPr lang="bg-BG" dirty="0" err="1" smtClean="0"/>
              <a:t>сенкоиздръжливи</a:t>
            </a:r>
            <a:r>
              <a:rPr lang="bg-BG" dirty="0" smtClean="0"/>
              <a:t> дървесни видове.</a:t>
            </a:r>
            <a:endParaRPr lang="bg-BG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58" y="157369"/>
            <a:ext cx="204914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8934"/>
            <a:ext cx="878205" cy="682625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74" y="72002"/>
            <a:ext cx="2092735" cy="6690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7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446838" cy="1320800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Лесовъдски системи за </a:t>
            </a:r>
            <a:r>
              <a:rPr lang="bg-B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разновъзрастно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стопанисване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6446838" cy="4724400"/>
          </a:xfrm>
        </p:spPr>
        <p:txBody>
          <a:bodyPr/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Изборно стопанисване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dirty="0" smtClean="0"/>
              <a:t>Единично изборна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dirty="0" smtClean="0"/>
              <a:t>Групово изборна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cover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forestry “CCF” – 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постоянно покритие с гора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dirty="0" err="1" smtClean="0"/>
              <a:t>Средностъблено</a:t>
            </a:r>
            <a:r>
              <a:rPr lang="bg-BG" dirty="0" smtClean="0"/>
              <a:t> стопанисване </a:t>
            </a:r>
            <a:r>
              <a:rPr lang="bg-BG" dirty="0" smtClean="0">
                <a:solidFill>
                  <a:schemeClr val="accent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hlinkClick r:id="rId2" tooltip="Coppice"/>
              </a:rPr>
              <a:t>coppice with standards</a:t>
            </a:r>
            <a:r>
              <a:rPr lang="bg-BG" dirty="0" smtClean="0">
                <a:solidFill>
                  <a:schemeClr val="accent1"/>
                </a:solidFill>
              </a:rPr>
              <a:t>)</a:t>
            </a:r>
            <a:endParaRPr lang="en-US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dirty="0" smtClean="0"/>
              <a:t>Неравномерно постепенна сеч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dirty="0" smtClean="0"/>
              <a:t>Групово постепенна сеч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dirty="0" err="1" smtClean="0"/>
              <a:t>Дауервалд</a:t>
            </a:r>
            <a:r>
              <a:rPr lang="bg-BG" dirty="0" smtClean="0"/>
              <a:t> </a:t>
            </a:r>
          </a:p>
          <a:p>
            <a:pPr marL="0" indent="0" algn="just">
              <a:buNone/>
            </a:pPr>
            <a:r>
              <a:rPr lang="bg-BG" sz="1400" b="1" dirty="0" smtClean="0"/>
              <a:t>Чл</a:t>
            </a:r>
            <a:r>
              <a:rPr lang="bg-BG" sz="1400" b="1" dirty="0"/>
              <a:t>. 35е.</a:t>
            </a:r>
            <a:r>
              <a:rPr lang="bg-BG" sz="1400" dirty="0"/>
              <a:t> (</a:t>
            </a:r>
            <a:r>
              <a:rPr lang="bg-BG" sz="1400" dirty="0" smtClean="0"/>
              <a:t>Наредба 8, </a:t>
            </a:r>
            <a:r>
              <a:rPr lang="bg-BG" sz="1400" dirty="0"/>
              <a:t>бр. 72 от </a:t>
            </a:r>
            <a:r>
              <a:rPr lang="bg-BG" sz="1400" dirty="0" smtClean="0"/>
              <a:t>2015г</a:t>
            </a:r>
            <a:r>
              <a:rPr lang="bg-BG" sz="1400" dirty="0"/>
              <a:t>.) </a:t>
            </a:r>
            <a:r>
              <a:rPr lang="bg-BG" sz="1400" i="1" dirty="0"/>
              <a:t>(1)</a:t>
            </a:r>
            <a:r>
              <a:rPr lang="bg-BG" sz="1400" dirty="0"/>
              <a:t> За </a:t>
            </a:r>
            <a:r>
              <a:rPr lang="bg-BG" sz="1400" dirty="0" err="1"/>
              <a:t>разновъзрастно</a:t>
            </a:r>
            <a:r>
              <a:rPr lang="bg-BG" sz="1400" dirty="0"/>
              <a:t> стопанисване на горите се прилага система от сечи, при която се цели осигуряване на постоянно покритие на площта с </a:t>
            </a:r>
            <a:r>
              <a:rPr lang="bg-BG" sz="1400" dirty="0" err="1"/>
              <a:t>горскодървесна</a:t>
            </a:r>
            <a:r>
              <a:rPr lang="bg-BG" sz="1400" dirty="0"/>
              <a:t> растителност, чрез провеждане на </a:t>
            </a:r>
            <a:r>
              <a:rPr lang="bg-BG" sz="1400" dirty="0" err="1"/>
              <a:t>отгледни</a:t>
            </a:r>
            <a:r>
              <a:rPr lang="bg-BG" sz="1400" dirty="0"/>
              <a:t> и възобновителни мероприятия и се прилага в чисти и смесени иглолистни и широколистни гори. </a:t>
            </a:r>
          </a:p>
          <a:p>
            <a:pPr>
              <a:buFont typeface="Arial" panose="020B0604020202020204" pitchFamily="34" charset="0"/>
              <a:buChar char="•"/>
            </a:pPr>
            <a:endParaRPr lang="bg-BG" dirty="0" smtClean="0"/>
          </a:p>
          <a:p>
            <a:pPr>
              <a:buFont typeface="Arial" panose="020B0604020202020204" pitchFamily="34" charset="0"/>
              <a:buChar char="•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298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8390"/>
            <a:ext cx="6446838" cy="762000"/>
          </a:xfrm>
        </p:spPr>
        <p:txBody>
          <a:bodyPr/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 гората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239" y="2317385"/>
            <a:ext cx="4415249" cy="4545012"/>
          </a:xfrm>
        </p:spPr>
      </p:pic>
      <p:sp>
        <p:nvSpPr>
          <p:cNvPr id="5" name="Rectangle 4"/>
          <p:cNvSpPr/>
          <p:nvPr/>
        </p:nvSpPr>
        <p:spPr>
          <a:xfrm>
            <a:off x="1638300" y="779190"/>
            <a:ext cx="4572000" cy="17034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dirty="0"/>
              <a:t>Хоризонтална структура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dirty="0"/>
              <a:t>Вертикална структура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dirty="0" err="1"/>
              <a:t>Пространсвена</a:t>
            </a:r>
            <a:r>
              <a:rPr lang="bg-BG" dirty="0"/>
              <a:t> структура (текстура)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dirty="0"/>
              <a:t>Възрастова структура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2419529"/>
            <a:ext cx="2819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g-BG" dirty="0" smtClean="0"/>
              <a:t>А – естествена гора във ваза на старост</a:t>
            </a:r>
          </a:p>
          <a:p>
            <a:pPr>
              <a:lnSpc>
                <a:spcPct val="150000"/>
              </a:lnSpc>
            </a:pPr>
            <a:r>
              <a:rPr lang="bg-BG" dirty="0" smtClean="0"/>
              <a:t>В – двуетажно насаждение или </a:t>
            </a:r>
            <a:r>
              <a:rPr lang="bg-BG" dirty="0" err="1" smtClean="0"/>
              <a:t>средностъблено</a:t>
            </a:r>
            <a:r>
              <a:rPr lang="bg-BG" dirty="0" smtClean="0"/>
              <a:t> стопанисвана гора</a:t>
            </a:r>
          </a:p>
          <a:p>
            <a:pPr>
              <a:lnSpc>
                <a:spcPct val="150000"/>
              </a:lnSpc>
            </a:pPr>
            <a:r>
              <a:rPr lang="bg-BG" dirty="0" smtClean="0"/>
              <a:t>С – изборна гора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 </a:t>
            </a:r>
            <a:r>
              <a:rPr lang="bg-BG" dirty="0" smtClean="0"/>
              <a:t>– гора </a:t>
            </a:r>
            <a:r>
              <a:rPr lang="bg-BG" dirty="0" err="1" smtClean="0"/>
              <a:t>стопанисвна</a:t>
            </a:r>
            <a:r>
              <a:rPr lang="bg-BG" dirty="0" smtClean="0"/>
              <a:t> с дългосрочно пост. сечи </a:t>
            </a:r>
          </a:p>
          <a:p>
            <a:pPr>
              <a:lnSpc>
                <a:spcPct val="150000"/>
              </a:lnSpc>
            </a:pPr>
            <a:r>
              <a:rPr lang="bg-BG" dirty="0" smtClean="0"/>
              <a:t>Е – </a:t>
            </a:r>
            <a:r>
              <a:rPr lang="bg-BG" dirty="0" err="1" smtClean="0"/>
              <a:t>едновъзрастна</a:t>
            </a:r>
            <a:r>
              <a:rPr lang="bg-BG" dirty="0" smtClean="0"/>
              <a:t> гора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423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446838" cy="1320800"/>
          </a:xfrm>
        </p:spPr>
        <p:txBody>
          <a:bodyPr/>
          <a:lstStyle/>
          <a:p>
            <a:pPr>
              <a:defRPr/>
            </a:pPr>
            <a:r>
              <a:rPr lang="bg-BG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 за контрол на структурата на изборната гора</a:t>
            </a:r>
            <a:endParaRPr lang="bg-BG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7445375" cy="4065587"/>
          </a:xfrm>
        </p:spPr>
        <p:txBody>
          <a:bodyPr/>
          <a:lstStyle/>
          <a:p>
            <a:pPr>
              <a:defRPr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контролен метод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(Biolley, 1920)</a:t>
            </a:r>
          </a:p>
          <a:p>
            <a:pPr>
              <a:defRPr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контролно-прирастен метод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(Недялков, 1965)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E =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400" baseline="-25000" dirty="0" err="1" smtClean="0">
                <a:latin typeface="Arial" pitchFamily="34" charset="0"/>
                <a:cs typeface="Arial" pitchFamily="34" charset="0"/>
              </a:rPr>
              <a:t>д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+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fr-FR" sz="2400" baseline="-250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400" baseline="-25000" dirty="0" err="1" smtClean="0">
                <a:latin typeface="Arial" pitchFamily="34" charset="0"/>
                <a:cs typeface="Arial" pitchFamily="34" charset="0"/>
              </a:rPr>
              <a:t>опт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bg-BG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където</a:t>
            </a: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		Е – 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размер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на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ползването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з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10 години</a:t>
            </a:r>
          </a:p>
          <a:p>
            <a:pPr>
              <a:buFont typeface="Wingdings" pitchFamily="2" charset="2"/>
              <a:buNone/>
              <a:defRPr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aseline="-25000" dirty="0" err="1" smtClean="0">
                <a:latin typeface="Arial" pitchFamily="34" charset="0"/>
                <a:cs typeface="Arial" pitchFamily="34" charset="0"/>
              </a:rPr>
              <a:t>д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– 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действител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н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запас</a:t>
            </a: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fr-FR" sz="2000" baseline="-250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–  текущ 10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годи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ше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н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прираст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aseline="-25000" dirty="0" err="1" smtClean="0">
                <a:latin typeface="Arial" pitchFamily="34" charset="0"/>
                <a:cs typeface="Arial" pitchFamily="34" charset="0"/>
              </a:rPr>
              <a:t>опт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– 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оптимал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н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запас</a:t>
            </a: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	</a:t>
            </a: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bg-BG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bg-B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7772400" cy="5946775"/>
          </a:xfrm>
        </p:spPr>
        <p:txBody>
          <a:bodyPr/>
          <a:lstStyle/>
          <a:p>
            <a:pPr>
              <a:defRPr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Контролен метод по класове на дебелина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(Кръстанов, 1987)</a:t>
            </a:r>
          </a:p>
          <a:p>
            <a:pPr>
              <a:buFont typeface="Wingdings" pitchFamily="2" charset="2"/>
              <a:buNone/>
              <a:defRPr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три класа по степеи на  дебелина: </a:t>
            </a:r>
          </a:p>
          <a:p>
            <a:pPr>
              <a:buFont typeface="Wingdings" pitchFamily="2" charset="2"/>
              <a:buNone/>
              <a:defRPr/>
            </a:pPr>
            <a:r>
              <a:rPr lang="bg-BG" sz="2000" dirty="0" smtClean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(6)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14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-18см; 18-42см; над 42см</a:t>
            </a:r>
          </a:p>
          <a:p>
            <a:pPr>
              <a:buFont typeface="Wingdings" pitchFamily="2" charset="2"/>
              <a:buNone/>
              <a:defRPr/>
            </a:pP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група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– 400–450 m</a:t>
            </a:r>
            <a:r>
              <a:rPr lang="fr-FR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/ha</a:t>
            </a:r>
          </a:p>
          <a:p>
            <a:pPr>
              <a:buFont typeface="Wingdings" pitchFamily="2" charset="2"/>
              <a:buNone/>
              <a:defRPr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	II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група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– 350–400 m</a:t>
            </a:r>
            <a:r>
              <a:rPr lang="fr-FR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/ha </a:t>
            </a:r>
          </a:p>
          <a:p>
            <a:pPr>
              <a:buFont typeface="Wingdings" pitchFamily="2" charset="2"/>
              <a:buNone/>
              <a:defRPr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	III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група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– 300–350 m</a:t>
            </a:r>
            <a:r>
              <a:rPr lang="fr-FR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/ha</a:t>
            </a:r>
            <a:endParaRPr lang="bg-BG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590800"/>
          <a:ext cx="6858001" cy="1857375"/>
        </p:xfrm>
        <a:graphic>
          <a:graphicData uri="http://schemas.openxmlformats.org/drawingml/2006/table">
            <a:tbl>
              <a:tblPr/>
              <a:tblGrid>
                <a:gridCol w="2532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2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Група</a:t>
                      </a: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 по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производителност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Оптимална структура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запас</a:t>
                      </a:r>
                      <a:endParaRPr kumimoji="0" lang="bg-B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диаметър</a:t>
                      </a:r>
                      <a:endParaRPr kumimoji="0" lang="bg-B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bg-BG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5:35:60</a:t>
                      </a:r>
                      <a:endParaRPr kumimoji="0" lang="bg-BG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35:45:20</a:t>
                      </a:r>
                      <a:endParaRPr kumimoji="0" lang="bg-BG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bg-BG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7:38:55</a:t>
                      </a:r>
                      <a:endParaRPr kumimoji="0" lang="bg-BG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40:42:18</a:t>
                      </a:r>
                      <a:endParaRPr kumimoji="0" lang="bg-BG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kumimoji="0" lang="bg-BG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10:40:50</a:t>
                      </a:r>
                      <a:endParaRPr kumimoji="0" lang="bg-BG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45:40:15</a:t>
                      </a:r>
                      <a:endParaRPr kumimoji="0" lang="bg-BG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Hebar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0" y="1676400"/>
          <a:ext cx="727280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ctangle 12"/>
          <p:cNvSpPr/>
          <p:nvPr/>
        </p:nvSpPr>
        <p:spPr>
          <a:xfrm>
            <a:off x="395288" y="152401"/>
            <a:ext cx="6538912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Ø"/>
              <a:defRPr/>
            </a:pPr>
            <a:r>
              <a:rPr lang="bg-BG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 smtClean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BDq-метод</a:t>
            </a: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bg-BG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B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– оптимална кръгова площ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bg-BG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D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– максимален диаметър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bg-BG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q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– коефициент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8313" y="95250"/>
          <a:ext cx="8351837" cy="66294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8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8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8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8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39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endParaRPr kumimoji="0" lang="bg-BG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/ha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</a:t>
                      </a:r>
                      <a:endParaRPr kumimoji="0" lang="bg-BG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98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bg-BG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/ha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ела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смърч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бор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бук</a:t>
                      </a:r>
                      <a:endParaRPr kumimoji="0" lang="bg-BG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кривата</a:t>
                      </a:r>
                      <a:endParaRPr kumimoji="0" lang="bg-BG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9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– 74 (2)**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233.4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324.3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289.3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368.4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363.1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302.2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413.9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376.4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1402</a:t>
                      </a: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477.8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472.7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430.6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9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– 74 (3)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262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241.3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328.1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296.2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272.6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379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371.3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429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424.1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381.2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478.5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398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39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– 70 (2)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279.1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249.7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228.9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351.3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316.6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289.7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395.1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391.7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357.4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442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404.1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368.9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39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– 70 (3)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266.4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244.9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273.6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374.2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368</a:t>
                      </a:r>
                      <a:r>
                        <a:rPr kumimoji="0" 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418.6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412.6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374.6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343.4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469.3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463.4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421.4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385.9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39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– 66 (2)</a:t>
                      </a: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248.2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226.2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206.8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276.6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282.2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346.1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287.9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431.8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385.6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354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45.3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431.7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397.1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39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– 66 (3)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246.2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305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334.7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278.5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1133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372.4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339.2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310.1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r>
                        <a:rPr kumimoji="0" lang="bg-BG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1358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41.6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417.9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414.9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378.7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345.9</a:t>
                      </a:r>
                      <a:endParaRPr kumimoji="0" lang="bg-BG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r>
                        <a:rPr kumimoji="0" 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bar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808038"/>
          </a:xfrm>
        </p:spPr>
        <p:txBody>
          <a:bodyPr/>
          <a:lstStyle/>
          <a:p>
            <a:pPr>
              <a:defRPr/>
            </a:pP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BDq-метод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258888" y="981075"/>
          <a:ext cx="5903914" cy="5643613"/>
        </p:xfrm>
        <a:graphic>
          <a:graphicData uri="http://schemas.openxmlformats.org/drawingml/2006/table">
            <a:tbl>
              <a:tblPr/>
              <a:tblGrid>
                <a:gridCol w="1169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98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0.4889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0.0079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1.0447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0.0154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1.5751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0.0254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2.0029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0.0380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2.3015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2.4727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2.5323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0.0907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2.5020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0.1134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2.4041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0.1385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2.2591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2.0846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0.1963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1.8945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0.2289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1.6998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0.2641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1.5084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0.3018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1.3259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0.3419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1.1558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0.3847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9133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0.4299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0.8597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31.1122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1.112103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383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88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349742"/>
              </p:ext>
            </p:extLst>
          </p:nvPr>
        </p:nvGraphicFramePr>
        <p:xfrm>
          <a:off x="685800" y="0"/>
          <a:ext cx="4857750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0" y="3600450"/>
          <a:ext cx="4857750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0649606"/>
              </p:ext>
            </p:extLst>
          </p:nvPr>
        </p:nvGraphicFramePr>
        <p:xfrm>
          <a:off x="4286250" y="3124200"/>
          <a:ext cx="4857750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9310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531328"/>
              </p:ext>
            </p:extLst>
          </p:nvPr>
        </p:nvGraphicFramePr>
        <p:xfrm>
          <a:off x="152400" y="1143000"/>
          <a:ext cx="7162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235134" y="293910"/>
            <a:ext cx="6581775" cy="762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bg-BG" b="1" dirty="0" smtClean="0"/>
              <a:t>Сравнение на методите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9887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0851" y="1066801"/>
            <a:ext cx="7473950" cy="4730750"/>
          </a:xfrm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304800" y="5867400"/>
            <a:ext cx="7239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dirty="0" smtClean="0">
                <a:latin typeface="Arial" charset="0"/>
                <a:ea typeface="Times New Roman" pitchFamily="18" charset="0"/>
              </a:rPr>
              <a:t>Разпределение </a:t>
            </a:r>
            <a:r>
              <a:rPr lang="bg-BG" dirty="0">
                <a:latin typeface="Arial" charset="0"/>
                <a:ea typeface="Times New Roman" pitchFamily="18" charset="0"/>
              </a:rPr>
              <a:t>на оптималния запас по класове на дебелина по </a:t>
            </a:r>
            <a:r>
              <a:rPr lang="bg-BG" dirty="0" smtClean="0">
                <a:latin typeface="Arial" charset="0"/>
                <a:ea typeface="Times New Roman" pitchFamily="18" charset="0"/>
              </a:rPr>
              <a:t>метода на Кръстанов </a:t>
            </a:r>
            <a:r>
              <a:rPr lang="bg-BG" dirty="0">
                <a:latin typeface="Arial" charset="0"/>
                <a:ea typeface="Times New Roman" pitchFamily="18" charset="0"/>
              </a:rPr>
              <a:t>и </a:t>
            </a:r>
            <a:r>
              <a:rPr lang="en-US" dirty="0" err="1">
                <a:latin typeface="Arial" charset="0"/>
                <a:ea typeface="Times New Roman" pitchFamily="18" charset="0"/>
              </a:rPr>
              <a:t>BDq</a:t>
            </a:r>
            <a:r>
              <a:rPr lang="en-US" dirty="0">
                <a:latin typeface="Arial" charset="0"/>
                <a:ea typeface="Times New Roman" pitchFamily="18" charset="0"/>
              </a:rPr>
              <a:t>.</a:t>
            </a:r>
            <a:endParaRPr lang="bg-BG" dirty="0">
              <a:latin typeface="Arial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5134" y="293910"/>
            <a:ext cx="6581775" cy="762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bg-BG" b="1" dirty="0" smtClean="0"/>
              <a:t>Сравнение на методите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0825"/>
            <a:ext cx="6446838" cy="1320800"/>
          </a:xfrm>
        </p:spPr>
        <p:txBody>
          <a:bodyPr>
            <a:normAutofit/>
          </a:bodyPr>
          <a:lstStyle/>
          <a:p>
            <a:r>
              <a:rPr lang="bg-BG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Примерни параметри при използване на метода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BDq</a:t>
            </a:r>
            <a:endParaRPr lang="bg-BG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9330619"/>
              </p:ext>
            </p:extLst>
          </p:nvPr>
        </p:nvGraphicFramePr>
        <p:xfrm>
          <a:off x="838200" y="5670550"/>
          <a:ext cx="4829971" cy="1051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7128">
                  <a:extLst>
                    <a:ext uri="{9D8B030D-6E8A-4147-A177-3AD203B41FA5}">
                      <a16:colId xmlns:a16="http://schemas.microsoft.com/office/drawing/2014/main" val="121821627"/>
                    </a:ext>
                  </a:extLst>
                </a:gridCol>
                <a:gridCol w="760237">
                  <a:extLst>
                    <a:ext uri="{9D8B030D-6E8A-4147-A177-3AD203B41FA5}">
                      <a16:colId xmlns:a16="http://schemas.microsoft.com/office/drawing/2014/main" val="1165343344"/>
                    </a:ext>
                  </a:extLst>
                </a:gridCol>
                <a:gridCol w="866497">
                  <a:extLst>
                    <a:ext uri="{9D8B030D-6E8A-4147-A177-3AD203B41FA5}">
                      <a16:colId xmlns:a16="http://schemas.microsoft.com/office/drawing/2014/main" val="3040825512"/>
                    </a:ext>
                  </a:extLst>
                </a:gridCol>
                <a:gridCol w="866497">
                  <a:extLst>
                    <a:ext uri="{9D8B030D-6E8A-4147-A177-3AD203B41FA5}">
                      <a16:colId xmlns:a16="http://schemas.microsoft.com/office/drawing/2014/main" val="1925541117"/>
                    </a:ext>
                  </a:extLst>
                </a:gridCol>
                <a:gridCol w="749612">
                  <a:extLst>
                    <a:ext uri="{9D8B030D-6E8A-4147-A177-3AD203B41FA5}">
                      <a16:colId xmlns:a16="http://schemas.microsoft.com/office/drawing/2014/main" val="1477152955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Рафаилов, 2003г.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Параметри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0825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Група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Dmax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Vопт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0077575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 </a:t>
                      </a:r>
                      <a:r>
                        <a:rPr lang="bg-BG" sz="1200">
                          <a:effectLst/>
                        </a:rPr>
                        <a:t>група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39.5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74 (2)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1.28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400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413015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</a:t>
                      </a:r>
                      <a:r>
                        <a:rPr lang="bg-BG" sz="1200">
                          <a:effectLst/>
                        </a:rPr>
                        <a:t> група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34.9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 (2)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1.30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3608050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III</a:t>
                      </a:r>
                      <a:r>
                        <a:rPr lang="bg-BG" sz="1200">
                          <a:effectLst/>
                        </a:rPr>
                        <a:t> група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24.5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66 (2)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1.36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250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92278189"/>
                  </a:ext>
                </a:extLst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371600"/>
            <a:ext cx="6319838" cy="4162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7108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7010400" cy="1066800"/>
          </a:xfrm>
        </p:spPr>
        <p:txBody>
          <a:bodyPr>
            <a:normAutofit fontScale="90000"/>
          </a:bodyPr>
          <a:lstStyle/>
          <a:p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Примерни параметри при използване на 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метода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Кръстанов</a:t>
            </a:r>
            <a:endParaRPr lang="bg-B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48847"/>
              </p:ext>
            </p:extLst>
          </p:nvPr>
        </p:nvGraphicFramePr>
        <p:xfrm>
          <a:off x="357980" y="1600200"/>
          <a:ext cx="6446839" cy="1682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3098">
                  <a:extLst>
                    <a:ext uri="{9D8B030D-6E8A-4147-A177-3AD203B41FA5}">
                      <a16:colId xmlns:a16="http://schemas.microsoft.com/office/drawing/2014/main" val="4240557811"/>
                    </a:ext>
                  </a:extLst>
                </a:gridCol>
                <a:gridCol w="907715">
                  <a:extLst>
                    <a:ext uri="{9D8B030D-6E8A-4147-A177-3AD203B41FA5}">
                      <a16:colId xmlns:a16="http://schemas.microsoft.com/office/drawing/2014/main" val="1342269335"/>
                    </a:ext>
                  </a:extLst>
                </a:gridCol>
                <a:gridCol w="907715">
                  <a:extLst>
                    <a:ext uri="{9D8B030D-6E8A-4147-A177-3AD203B41FA5}">
                      <a16:colId xmlns:a16="http://schemas.microsoft.com/office/drawing/2014/main" val="380492817"/>
                    </a:ext>
                  </a:extLst>
                </a:gridCol>
                <a:gridCol w="907715">
                  <a:extLst>
                    <a:ext uri="{9D8B030D-6E8A-4147-A177-3AD203B41FA5}">
                      <a16:colId xmlns:a16="http://schemas.microsoft.com/office/drawing/2014/main" val="2250528935"/>
                    </a:ext>
                  </a:extLst>
                </a:gridCol>
                <a:gridCol w="907715">
                  <a:extLst>
                    <a:ext uri="{9D8B030D-6E8A-4147-A177-3AD203B41FA5}">
                      <a16:colId xmlns:a16="http://schemas.microsoft.com/office/drawing/2014/main" val="810628395"/>
                    </a:ext>
                  </a:extLst>
                </a:gridCol>
                <a:gridCol w="907715">
                  <a:extLst>
                    <a:ext uri="{9D8B030D-6E8A-4147-A177-3AD203B41FA5}">
                      <a16:colId xmlns:a16="http://schemas.microsoft.com/office/drawing/2014/main" val="700469073"/>
                    </a:ext>
                  </a:extLst>
                </a:gridCol>
                <a:gridCol w="865166">
                  <a:extLst>
                    <a:ext uri="{9D8B030D-6E8A-4147-A177-3AD203B41FA5}">
                      <a16:colId xmlns:a16="http://schemas.microsoft.com/office/drawing/2014/main" val="166688377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Александров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bg-BG" sz="1200" dirty="0" smtClean="0">
                          <a:effectLst/>
                        </a:rPr>
                        <a:t>и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Тончев</a:t>
                      </a:r>
                      <a:r>
                        <a:rPr lang="en-US" sz="1200" dirty="0">
                          <a:effectLst/>
                        </a:rPr>
                        <a:t>, 2017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1706"/>
                  </a:ext>
                </a:extLst>
              </a:tr>
              <a:tr h="2103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 гр</a:t>
                      </a:r>
                      <a:r>
                        <a:rPr lang="bg-BG" sz="1200">
                          <a:effectLst/>
                        </a:rPr>
                        <a:t>упа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 гр</a:t>
                      </a:r>
                      <a:r>
                        <a:rPr lang="bg-BG" sz="1200">
                          <a:effectLst/>
                        </a:rPr>
                        <a:t>упа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III гр</a:t>
                      </a:r>
                      <a:r>
                        <a:rPr lang="bg-BG" sz="1200">
                          <a:effectLst/>
                        </a:rPr>
                        <a:t>упа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012975"/>
                  </a:ext>
                </a:extLst>
              </a:tr>
              <a:tr h="210312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по брой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по обем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по брой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по обем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по брой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по обем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70509675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 ÷ 18 см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63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64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64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24063728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22÷38 см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50226899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sym typeface="UniversalMath1 BT" panose="05050102010205020602" pitchFamily="18" charset="2"/>
                        </a:rPr>
                        <a:t></a:t>
                      </a:r>
                      <a:r>
                        <a:rPr lang="en-US" sz="1200">
                          <a:effectLst/>
                        </a:rPr>
                        <a:t> 42 см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44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9643201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 бр/ха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873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Vopt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793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Vopt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577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Vopt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2460316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целеви D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74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250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3443803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38100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Ползването във всеки клас по дебелина се определя като разлика между действителен и оптимален запас.</a:t>
            </a:r>
          </a:p>
          <a:p>
            <a:endParaRPr lang="bg-BG" dirty="0" smtClean="0"/>
          </a:p>
          <a:p>
            <a:r>
              <a:rPr lang="bg-BG" dirty="0" smtClean="0"/>
              <a:t>Недостатък при определяне на ползването по този начин е че недостига в съответен клас по дебелина не може да бъде компенсиран от излишъка в предходния.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53824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981045"/>
            <a:ext cx="6217169" cy="3881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7781925" cy="29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34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609600"/>
            <a:ext cx="6446838" cy="1196961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Приложение на индекса на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Gini 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проектиране на </a:t>
            </a:r>
            <a:r>
              <a:rPr lang="bg-B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сечите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039477"/>
              </p:ext>
            </p:extLst>
          </p:nvPr>
        </p:nvGraphicFramePr>
        <p:xfrm>
          <a:off x="508000" y="2247908"/>
          <a:ext cx="5283200" cy="1837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2683">
                  <a:extLst>
                    <a:ext uri="{9D8B030D-6E8A-4147-A177-3AD203B41FA5}">
                      <a16:colId xmlns:a16="http://schemas.microsoft.com/office/drawing/2014/main" val="4199566393"/>
                    </a:ext>
                  </a:extLst>
                </a:gridCol>
                <a:gridCol w="3710517">
                  <a:extLst>
                    <a:ext uri="{9D8B030D-6E8A-4147-A177-3AD203B41FA5}">
                      <a16:colId xmlns:a16="http://schemas.microsoft.com/office/drawing/2014/main" val="4076719051"/>
                    </a:ext>
                  </a:extLst>
                </a:gridCol>
              </a:tblGrid>
              <a:tr h="380075"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u="none" strike="noStrike" dirty="0" smtClean="0">
                          <a:effectLst/>
                        </a:rPr>
                        <a:t>индекс на </a:t>
                      </a:r>
                      <a:r>
                        <a:rPr lang="en-US" sz="1400" b="1" u="none" strike="noStrike" dirty="0" smtClean="0">
                          <a:effectLst/>
                        </a:rPr>
                        <a:t>GINI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u="none" strike="noStrike" dirty="0">
                          <a:effectLst/>
                        </a:rPr>
                        <a:t>Структура</a:t>
                      </a:r>
                      <a:endParaRPr lang="bg-BG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792262"/>
                  </a:ext>
                </a:extLst>
              </a:tr>
              <a:tr h="380075"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 dirty="0">
                          <a:effectLst/>
                        </a:rPr>
                        <a:t>≤0.35</a:t>
                      </a:r>
                      <a:endParaRPr lang="bg-BG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 dirty="0">
                          <a:effectLst/>
                        </a:rPr>
                        <a:t>хомогенна (</a:t>
                      </a:r>
                      <a:r>
                        <a:rPr lang="bg-BG" sz="1400" u="none" strike="noStrike" dirty="0" err="1">
                          <a:effectLst/>
                        </a:rPr>
                        <a:t>едновъзрастни</a:t>
                      </a:r>
                      <a:r>
                        <a:rPr lang="bg-BG" sz="1400" u="none" strike="noStrike" dirty="0">
                          <a:effectLst/>
                        </a:rPr>
                        <a:t>)</a:t>
                      </a:r>
                      <a:endParaRPr lang="bg-BG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1342782"/>
                  </a:ext>
                </a:extLst>
              </a:tr>
              <a:tr h="358959"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>
                          <a:effectLst/>
                        </a:rPr>
                        <a:t>0.35-0.43</a:t>
                      </a:r>
                      <a:endParaRPr lang="bg-BG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 dirty="0">
                          <a:effectLst/>
                        </a:rPr>
                        <a:t>равномерна </a:t>
                      </a:r>
                      <a:r>
                        <a:rPr lang="bg-BG" sz="1400" u="none" strike="noStrike" dirty="0" smtClean="0">
                          <a:effectLst/>
                        </a:rPr>
                        <a:t>(*двуетажни</a:t>
                      </a:r>
                      <a:r>
                        <a:rPr lang="bg-BG" sz="1400" u="none" strike="noStrike" dirty="0">
                          <a:effectLst/>
                        </a:rPr>
                        <a:t>)</a:t>
                      </a:r>
                      <a:endParaRPr lang="bg-BG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1658901"/>
                  </a:ext>
                </a:extLst>
              </a:tr>
              <a:tr h="358959"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>
                          <a:effectLst/>
                        </a:rPr>
                        <a:t>0.43-0.51</a:t>
                      </a:r>
                      <a:endParaRPr lang="bg-BG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 dirty="0">
                          <a:effectLst/>
                        </a:rPr>
                        <a:t>хетерогенна (</a:t>
                      </a:r>
                      <a:r>
                        <a:rPr lang="bg-BG" sz="1400" u="none" strike="noStrike" dirty="0" err="1">
                          <a:effectLst/>
                        </a:rPr>
                        <a:t>рановъзрастни</a:t>
                      </a:r>
                      <a:r>
                        <a:rPr lang="bg-BG" sz="1400" u="none" strike="noStrike" dirty="0">
                          <a:effectLst/>
                        </a:rPr>
                        <a:t>)</a:t>
                      </a:r>
                      <a:endParaRPr lang="bg-BG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6713631"/>
                  </a:ext>
                </a:extLst>
              </a:tr>
              <a:tr h="358959"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 dirty="0" smtClean="0">
                          <a:effectLst/>
                        </a:rPr>
                        <a:t>≥0.51</a:t>
                      </a:r>
                      <a:endParaRPr lang="bg-BG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u="none" strike="noStrike" dirty="0">
                          <a:effectLst/>
                        </a:rPr>
                        <a:t>изборна (балансирана)</a:t>
                      </a:r>
                      <a:endParaRPr lang="bg-BG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878528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08000" y="4140833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400" dirty="0"/>
              <a:t>* формирани от две възрастови поколения, всяко от които е относително </a:t>
            </a:r>
            <a:r>
              <a:rPr lang="bg-BG" sz="1400" dirty="0" err="1"/>
              <a:t>едновъзрастно</a:t>
            </a:r>
            <a:endParaRPr lang="bg-BG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08000" y="5105400"/>
            <a:ext cx="665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При стойности на индекса до 0,43 би трябвало да се предвидят сечи за трансформация – изборно </a:t>
            </a:r>
            <a:r>
              <a:rPr lang="bg-BG" dirty="0" err="1" smtClean="0"/>
              <a:t>прореждане</a:t>
            </a:r>
            <a:endParaRPr lang="bg-BG" dirty="0" smtClean="0"/>
          </a:p>
          <a:p>
            <a:r>
              <a:rPr lang="bg-BG" dirty="0" smtClean="0"/>
              <a:t>А при стойност над 0,43 – изборни сечи.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90629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8636000" cy="2514600"/>
          </a:xfrm>
        </p:spPr>
        <p:txBody>
          <a:bodyPr/>
          <a:lstStyle/>
          <a:p>
            <a:r>
              <a:rPr lang="bg-BG" sz="5400" smtClean="0">
                <a:solidFill>
                  <a:schemeClr val="accent2"/>
                </a:solidFill>
              </a:rPr>
              <a:t>Благодаря </a:t>
            </a:r>
            <a:br>
              <a:rPr lang="bg-BG" sz="5400" smtClean="0">
                <a:solidFill>
                  <a:schemeClr val="accent2"/>
                </a:solidFill>
              </a:rPr>
            </a:br>
            <a:r>
              <a:rPr lang="bg-BG" sz="5400" smtClean="0">
                <a:solidFill>
                  <a:schemeClr val="accent2"/>
                </a:solidFill>
              </a:rPr>
              <a:t>				за вниманието!</a:t>
            </a: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981" y="5884606"/>
            <a:ext cx="8509819" cy="973394"/>
          </a:xfrm>
        </p:spPr>
        <p:txBody>
          <a:bodyPr/>
          <a:lstStyle/>
          <a:p>
            <a:r>
              <a:rPr lang="ru-RU" dirty="0"/>
              <a:t>Този документ е създаден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ru-RU" dirty="0"/>
              <a:t>Административен договор № </a:t>
            </a:r>
            <a:r>
              <a:rPr lang="en-US" dirty="0"/>
              <a:t>BG05SFOP001-2.006-0039-CO1/10.07.2018 г.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финансиране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проект</a:t>
            </a:r>
            <a:r>
              <a:rPr lang="en-US" dirty="0"/>
              <a:t> № BG05SFOP001-2.006-0039-CO1 </a:t>
            </a:r>
            <a:r>
              <a:rPr lang="ru-RU" dirty="0"/>
              <a:t>„</a:t>
            </a:r>
            <a:r>
              <a:rPr lang="en-US" dirty="0" err="1"/>
              <a:t>Повишаване</a:t>
            </a:r>
            <a:r>
              <a:rPr lang="en-US" dirty="0"/>
              <a:t> </a:t>
            </a:r>
            <a:r>
              <a:rPr lang="en-US" dirty="0" err="1"/>
              <a:t>капацитета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служителите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Изпълнителна</a:t>
            </a:r>
            <a:r>
              <a:rPr lang="en-US" dirty="0"/>
              <a:t> </a:t>
            </a:r>
            <a:r>
              <a:rPr lang="en-US" dirty="0" err="1"/>
              <a:t>агенция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горите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изпълнение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контролни</a:t>
            </a:r>
            <a:r>
              <a:rPr lang="en-US" dirty="0"/>
              <a:t> </a:t>
            </a:r>
            <a:r>
              <a:rPr lang="en-US" dirty="0" err="1"/>
              <a:t>функции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управление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горите</a:t>
            </a:r>
            <a:r>
              <a:rPr lang="ru-RU" dirty="0"/>
              <a:t> ”, за предоставяне на безвъзмездна финансова помощ по Оперативна програма „Добро управление“, съфинансирана от Европейския съюз чрез Европейския социален фонд</a:t>
            </a:r>
            <a:endParaRPr lang="en-US" dirty="0"/>
          </a:p>
          <a:p>
            <a:r>
              <a:rPr lang="en-US" dirty="0" smtClean="0"/>
              <a:t>                                                                                                  www.eufunds.bg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387"/>
            <a:ext cx="204914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"/>
            <a:ext cx="878205" cy="682625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76387"/>
            <a:ext cx="2052270" cy="65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lass Layers 4">
    <a:dk1>
      <a:srgbClr val="006600"/>
    </a:dk1>
    <a:lt1>
      <a:srgbClr val="FFFFFF"/>
    </a:lt1>
    <a:dk2>
      <a:srgbClr val="008000"/>
    </a:dk2>
    <a:lt2>
      <a:srgbClr val="FFFFB7"/>
    </a:lt2>
    <a:accent1>
      <a:srgbClr val="99CC00"/>
    </a:accent1>
    <a:accent2>
      <a:srgbClr val="00CC00"/>
    </a:accent2>
    <a:accent3>
      <a:srgbClr val="AAC0AA"/>
    </a:accent3>
    <a:accent4>
      <a:srgbClr val="DADADA"/>
    </a:accent4>
    <a:accent5>
      <a:srgbClr val="CAE2AA"/>
    </a:accent5>
    <a:accent6>
      <a:srgbClr val="00B900"/>
    </a:accent6>
    <a:hlink>
      <a:srgbClr val="99FF66"/>
    </a:hlink>
    <a:folHlink>
      <a:srgbClr val="FFFF66"/>
    </a:folHlink>
  </a:clrScheme>
  <a:fontScheme name="Glass Layers">
    <a:majorFont>
      <a:latin typeface="Arial Black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Glass Layers 4">
    <a:dk1>
      <a:srgbClr val="006600"/>
    </a:dk1>
    <a:lt1>
      <a:srgbClr val="FFFFFF"/>
    </a:lt1>
    <a:dk2>
      <a:srgbClr val="008000"/>
    </a:dk2>
    <a:lt2>
      <a:srgbClr val="FFFFB7"/>
    </a:lt2>
    <a:accent1>
      <a:srgbClr val="99CC00"/>
    </a:accent1>
    <a:accent2>
      <a:srgbClr val="00CC00"/>
    </a:accent2>
    <a:accent3>
      <a:srgbClr val="AAC0AA"/>
    </a:accent3>
    <a:accent4>
      <a:srgbClr val="DADADA"/>
    </a:accent4>
    <a:accent5>
      <a:srgbClr val="CAE2AA"/>
    </a:accent5>
    <a:accent6>
      <a:srgbClr val="00B900"/>
    </a:accent6>
    <a:hlink>
      <a:srgbClr val="99FF66"/>
    </a:hlink>
    <a:folHlink>
      <a:srgbClr val="FFFF66"/>
    </a:folHlink>
  </a:clrScheme>
  <a:fontScheme name="Glass Layers">
    <a:majorFont>
      <a:latin typeface="Arial Black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Glass Layers 4">
    <a:dk1>
      <a:srgbClr val="006600"/>
    </a:dk1>
    <a:lt1>
      <a:srgbClr val="FFFFFF"/>
    </a:lt1>
    <a:dk2>
      <a:srgbClr val="008000"/>
    </a:dk2>
    <a:lt2>
      <a:srgbClr val="FFFFB7"/>
    </a:lt2>
    <a:accent1>
      <a:srgbClr val="99CC00"/>
    </a:accent1>
    <a:accent2>
      <a:srgbClr val="00CC00"/>
    </a:accent2>
    <a:accent3>
      <a:srgbClr val="AAC0AA"/>
    </a:accent3>
    <a:accent4>
      <a:srgbClr val="DADADA"/>
    </a:accent4>
    <a:accent5>
      <a:srgbClr val="CAE2AA"/>
    </a:accent5>
    <a:accent6>
      <a:srgbClr val="00B900"/>
    </a:accent6>
    <a:hlink>
      <a:srgbClr val="99FF66"/>
    </a:hlink>
    <a:folHlink>
      <a:srgbClr val="FFFF66"/>
    </a:folHlink>
  </a:clrScheme>
  <a:fontScheme name="Glass Layers">
    <a:majorFont>
      <a:latin typeface="Arial Black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Glass Layers 4">
    <a:dk1>
      <a:srgbClr val="006600"/>
    </a:dk1>
    <a:lt1>
      <a:srgbClr val="FFFFFF"/>
    </a:lt1>
    <a:dk2>
      <a:srgbClr val="008000"/>
    </a:dk2>
    <a:lt2>
      <a:srgbClr val="FFFFB7"/>
    </a:lt2>
    <a:accent1>
      <a:srgbClr val="99CC00"/>
    </a:accent1>
    <a:accent2>
      <a:srgbClr val="00CC00"/>
    </a:accent2>
    <a:accent3>
      <a:srgbClr val="AAC0AA"/>
    </a:accent3>
    <a:accent4>
      <a:srgbClr val="DADADA"/>
    </a:accent4>
    <a:accent5>
      <a:srgbClr val="CAE2AA"/>
    </a:accent5>
    <a:accent6>
      <a:srgbClr val="00B900"/>
    </a:accent6>
    <a:hlink>
      <a:srgbClr val="99FF66"/>
    </a:hlink>
    <a:folHlink>
      <a:srgbClr val="FFFF66"/>
    </a:folHlink>
  </a:clrScheme>
  <a:fontScheme name="Glass Layers">
    <a:majorFont>
      <a:latin typeface="Arial Black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906</TotalTime>
  <Words>1274</Words>
  <Application>Microsoft Office PowerPoint</Application>
  <PresentationFormat>On-screen Show (4:3)</PresentationFormat>
  <Paragraphs>553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Hebar</vt:lpstr>
      <vt:lpstr>Times New Roman</vt:lpstr>
      <vt:lpstr>Trebuchet MS</vt:lpstr>
      <vt:lpstr>UniversalMath1 BT</vt:lpstr>
      <vt:lpstr>Wingdings</vt:lpstr>
      <vt:lpstr>Wingdings 3</vt:lpstr>
      <vt:lpstr>Facet</vt:lpstr>
      <vt:lpstr>Лесовъдски системи за стопанисване на разновъзрастни гори и методи за определяне размера на ползването в насаждения предвидени за изборно стопанисване</vt:lpstr>
      <vt:lpstr>Динамика на горските насаждения (по Oliver and Larson – 1990)</vt:lpstr>
      <vt:lpstr>Разновъзрастна гора</vt:lpstr>
      <vt:lpstr>Лесовъдски системи за разновъзрастно стопанисване</vt:lpstr>
      <vt:lpstr>Структура на гората</vt:lpstr>
      <vt:lpstr>Методи за контрол на структурата на изборната гора</vt:lpstr>
      <vt:lpstr>PowerPoint Presentation</vt:lpstr>
      <vt:lpstr>PowerPoint Presentation</vt:lpstr>
      <vt:lpstr>PowerPoint Presentation</vt:lpstr>
      <vt:lpstr>BDq-метод</vt:lpstr>
      <vt:lpstr>PowerPoint Presentation</vt:lpstr>
      <vt:lpstr>PowerPoint Presentation</vt:lpstr>
      <vt:lpstr>PowerPoint Presentation</vt:lpstr>
      <vt:lpstr>Примерни параметри при използване на метода BDq</vt:lpstr>
      <vt:lpstr>Примерни параметри при използване на метода на Кръстанов</vt:lpstr>
      <vt:lpstr>PowerPoint Presentation</vt:lpstr>
      <vt:lpstr>Приложение на индекса на Gini при проектиране на сечите</vt:lpstr>
      <vt:lpstr>Благодаря     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Kristiyan Kolev</dc:creator>
  <cp:lastModifiedBy>Slava Vasileva</cp:lastModifiedBy>
  <cp:revision>91</cp:revision>
  <cp:lastPrinted>2019-05-14T10:42:04Z</cp:lastPrinted>
  <dcterms:created xsi:type="dcterms:W3CDTF">2006-08-16T00:00:00Z</dcterms:created>
  <dcterms:modified xsi:type="dcterms:W3CDTF">2019-05-14T11:22:51Z</dcterms:modified>
</cp:coreProperties>
</file>